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 SemiBold"/>
      <p:regular r:id="rId24"/>
      <p:bold r:id="rId25"/>
      <p:italic r:id="rId26"/>
      <p:boldItalic r:id="rId27"/>
    </p:embeddedFont>
    <p:embeddedFont>
      <p:font typeface="Amatic SC"/>
      <p:regular r:id="rId28"/>
      <p:bold r:id="rId29"/>
    </p:embeddedFon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emiBold-italic.fntdata"/><Relationship Id="rId25" Type="http://schemas.openxmlformats.org/officeDocument/2006/relationships/font" Target="fonts/NunitoSemiBold-bold.fntdata"/><Relationship Id="rId28" Type="http://schemas.openxmlformats.org/officeDocument/2006/relationships/font" Target="fonts/AmaticSC-regular.fntdata"/><Relationship Id="rId27" Type="http://schemas.openxmlformats.org/officeDocument/2006/relationships/font" Target="fonts/Nunito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Entrepreneurs: the impact-driven, change-making self-starters with an exponential vision for the world.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“</a:t>
            </a:r>
            <a:r>
              <a:rPr lang="en" sz="1200">
                <a:highlight>
                  <a:srgbClr val="FFFFFF"/>
                </a:highlight>
              </a:rPr>
              <a:t>Logic will get you from A to B, but imagination will take you everywhere.”  – Albert Einstein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Jim Whales, Wikipedia story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Ellie Symes, Bee Corp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129d9d4d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129d9d4d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Imagination → Creativity → Innovation → Entrepreneurship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f9c4b818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f9c4b818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People: are the human needs being considered and met?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Tech: is this tech feasible or possible to create?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Business: is it profitable and affordable?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for examples of companies that have done all three: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Uber/Lyft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bda373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bda373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f9c4b818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f9c4b818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 &amp; connect, be open to a need that hasn’t been met yet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Recognize patterns/define themes, find meaning that you can draw insights from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Sketch, write, brainstorm -- whatever it takes to get a volume of ideas out from the insight(s)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your volume of ideas and ask yourself, “How might this idea solve for the original need?”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“Is this idea the best way to solve for the original need?” “Is there a better idea to solve for the need?”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reflecting and selecting your idea, create a physical prototype for your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 your prototype and observe how people interact with it… that will give you the most valuable feedback and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129d9d4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129d9d4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Grant’s Originals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on the prototype with the user feedback and user interaction w/ the prototype.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(insert stat from book)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129d9d4d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129d9d4d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IS KEY -- USE EACH OTHER AS CATALYSTS FOR IMAGINATION AND 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&amp; the Innovation Center are great communities for this.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129d9d4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129d9d4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COMMUNITY IS KEY -- USE EACH OTHER AS CATALYSTS FOR IMAGINATION AND 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&amp; the Innovation Center are great communities for this.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15959ec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15959ec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628d4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1628d4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4a83b1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4a83b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Peter Thiel’s Zero to One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14a83b1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14a83b1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get enamored with the process and incremental changes that leads to a profitable market-fit…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big, and be bold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14a83b1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14a83b1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Carol Dweck’s Mindset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f9c4b818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f9c4b818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can’t be in growth mindset all the time, sometimes we revert back to a fixed mindset when we hear about a certain person or thing.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membership: What are some instances you slip into a fixed mindset? Is it a person, place, or memory? Why?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flip that instance around to exist in a growth mindset?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personal example of Math LD and Unity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129d9d4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129d9d4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f9c4b818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f9c4b818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example of John Adams, Elon Musk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 are examples of what?... fixed mindset, definite pessimism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some assumptions you have?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0bda373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0bda373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129d9d4d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129d9d4d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Goes back to Peter Thiel’s commandment to think big, pursue an exponential vision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tartupiu.sice.indiana.edu/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itslikeuberfor.com/" TargetMode="External"/><Relationship Id="rId4" Type="http://schemas.openxmlformats.org/officeDocument/2006/relationships/hyperlink" Target="https://thebolditalic.com/this-is-your-life-in-silicon-valley-933091235095" TargetMode="External"/><Relationship Id="rId5" Type="http://schemas.openxmlformats.org/officeDocument/2006/relationships/hyperlink" Target="https://thebolditalic.com/this-is-your-life-in-silicon-valley-two-years-later-8651001e3ff8" TargetMode="External"/><Relationship Id="rId6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327675"/>
            <a:ext cx="8520600" cy="213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Ideation &amp; Creation: </a:t>
            </a:r>
            <a:endParaRPr sz="50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An Introduction</a:t>
            </a:r>
            <a:endParaRPr sz="50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 rot="-485040">
            <a:off x="1849069" y="113523"/>
            <a:ext cx="369067" cy="1139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800">
                <a:solidFill>
                  <a:srgbClr val="FF0000"/>
                </a:solidFill>
                <a:latin typeface="Amatic SC"/>
                <a:ea typeface="Amatic SC"/>
                <a:cs typeface="Amatic SC"/>
                <a:sym typeface="Amatic SC"/>
              </a:rPr>
              <a:t>!</a:t>
            </a:r>
            <a:endParaRPr sz="7800">
              <a:solidFill>
                <a:srgbClr val="FF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13593">
            <a:off x="309242" y="228400"/>
            <a:ext cx="1663826" cy="1576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/>
        </p:nvSpPr>
        <p:spPr>
          <a:xfrm>
            <a:off x="1046225" y="240625"/>
            <a:ext cx="70725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 SemiBold"/>
                <a:ea typeface="Nunito SemiBold"/>
                <a:cs typeface="Nunito SemiBold"/>
                <a:sym typeface="Nunito SemiBold"/>
              </a:rPr>
              <a:t>The Invention Cycle</a:t>
            </a:r>
            <a:endParaRPr sz="30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525" y="763725"/>
            <a:ext cx="4885876" cy="43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0490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>
            <a:off x="1643875" y="253850"/>
            <a:ext cx="3416100" cy="3255000"/>
          </a:xfrm>
          <a:prstGeom prst="ellipse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3942900" y="307475"/>
            <a:ext cx="3416100" cy="3323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>
            <a:off x="3001225" y="1864200"/>
            <a:ext cx="3220800" cy="3093900"/>
          </a:xfrm>
          <a:prstGeom prst="ellipse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2488800" y="1317600"/>
            <a:ext cx="14541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People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777900" y="1464000"/>
            <a:ext cx="15030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Business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3679525" y="3738225"/>
            <a:ext cx="18642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Technology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4344824" y="2117998"/>
            <a:ext cx="454356" cy="458676"/>
          </a:xfrm>
          <a:prstGeom prst="irregularSeal1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3"/>
          <p:cNvCxnSpPr/>
          <p:nvPr/>
        </p:nvCxnSpPr>
        <p:spPr>
          <a:xfrm rot="10800000">
            <a:off x="4977600" y="2571750"/>
            <a:ext cx="2215500" cy="1356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3"/>
          <p:cNvSpPr txBox="1"/>
          <p:nvPr/>
        </p:nvSpPr>
        <p:spPr>
          <a:xfrm>
            <a:off x="7193100" y="3662025"/>
            <a:ext cx="1805400" cy="6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Innovation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490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Creative Exercise (8 min)</a:t>
            </a:r>
            <a:endParaRPr sz="30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A11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Take a piece of paper and write down the first 10 things that come to mind. </a:t>
            </a:r>
            <a:endParaRPr sz="2400">
              <a:solidFill>
                <a:srgbClr val="01A1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1A1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A11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Compare your list with the person next to you, and see if anything from your combined lists could combine to solve a current need. </a:t>
            </a:r>
            <a:endParaRPr sz="2400">
              <a:solidFill>
                <a:srgbClr val="01A1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rgbClr val="01A1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665575" y="308400"/>
            <a:ext cx="3906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IDEO Methodology</a:t>
            </a:r>
            <a:endParaRPr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665575" y="1610325"/>
            <a:ext cx="4392000" cy="30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AutoNum type="arabicPeriod"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Empathize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AutoNum type="arabicPeriod"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Define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AutoNum type="arabicPeriod"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Ideate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AutoNum type="arabicPeriod"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Prototype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unito SemiBold"/>
              <a:buAutoNum type="arabicPeriod"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Test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82637">
            <a:off x="4675483" y="514057"/>
            <a:ext cx="3079460" cy="199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97151">
            <a:off x="5004974" y="3174850"/>
            <a:ext cx="2110398" cy="149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0465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“Quantity is the most predictable path to quality.” </a:t>
            </a:r>
            <a:endParaRPr sz="30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300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Adam Grant</a:t>
            </a:r>
            <a:endParaRPr sz="2300"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490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/>
        </p:nvSpPr>
        <p:spPr>
          <a:xfrm>
            <a:off x="990150" y="805200"/>
            <a:ext cx="7163700" cy="3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 SemiBold"/>
                <a:ea typeface="Nunito SemiBold"/>
                <a:cs typeface="Nunito SemiBold"/>
                <a:sym typeface="Nunito SemiBold"/>
              </a:rPr>
              <a:t>“All of us are smarter than any of us.”</a:t>
            </a:r>
            <a:endParaRPr sz="30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IDEO</a:t>
            </a:r>
            <a:endParaRPr b="1" sz="240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490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5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Resources</a:t>
            </a:r>
            <a:endParaRPr sz="24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964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unito SemiBold"/>
              <a:buChar char="-"/>
            </a:pPr>
            <a:r>
              <a:rPr lang="en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“Creative Confidence: Unleashing the Creative Potential Within Us All”, by David M. Kelley &amp; Tom Kelley of IDEO (world’s leading design firm)</a:t>
            </a:r>
            <a:endParaRPr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unito SemiBold"/>
              <a:buChar char="-"/>
            </a:pPr>
            <a:r>
              <a:rPr lang="en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“Mindset: The New Psychology of Success”, by Carol S. Dweck (Stanford)</a:t>
            </a:r>
            <a:endParaRPr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unito SemiBold"/>
              <a:buChar char="-"/>
            </a:pPr>
            <a:r>
              <a:rPr lang="en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“Originals: How Nonconformists Move the World”, by Adam Grant (Wharton School of Business)</a:t>
            </a:r>
            <a:endParaRPr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unito SemiBold"/>
              <a:buChar char="-"/>
            </a:pPr>
            <a:r>
              <a:rPr lang="en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“Zero to One”, by Peter Thiel (Paypal Mafia, Palantir, VC)</a:t>
            </a:r>
            <a:endParaRPr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unito SemiBold"/>
              <a:buChar char="-"/>
            </a:pPr>
            <a:r>
              <a:rPr lang="en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“inGenius: A Crash Course on Creativity”, by Dr. Tina Seelig (Stanford, consults for the Big Four &amp; more)</a:t>
            </a:r>
            <a:endParaRPr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unito SemiBold"/>
              <a:buChar char="-"/>
            </a:pPr>
            <a:r>
              <a:rPr lang="en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3"/>
              </a:rPr>
              <a:t>https://startupiu.sice.indiana.edu/</a:t>
            </a:r>
            <a:endParaRPr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Nunito SemiBold"/>
              <a:buChar char="-"/>
            </a:pPr>
            <a:r>
              <a:rPr lang="en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Powderkeg Podcast -- The Untold Stories of Innovation, Leadership, and SaaS Beyond Silicon Valley (based in Indy, hosts Startup Mic Night)</a:t>
            </a:r>
            <a:endParaRPr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0490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Whatever You Do, Just Don’t Be This Basic</a:t>
            </a:r>
            <a:endParaRPr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393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3"/>
              </a:rPr>
              <a:t>http://www.itslikeuberfor.com/</a:t>
            </a:r>
            <a:endParaRPr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4"/>
              </a:rPr>
              <a:t>https://thebolditalic.com/this-is-your-life-in-silicon-valley-933091235095</a:t>
            </a:r>
            <a:endParaRPr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5"/>
              </a:rPr>
              <a:t>https://thebolditalic.com/this-is-your-life-in-silicon-valley-two-years-later-8651001e3ff8</a:t>
            </a:r>
            <a:endParaRPr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0490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45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App of the Week</a:t>
            </a:r>
            <a:endParaRPr sz="24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964725"/>
            <a:ext cx="4260300" cy="3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SoloLearn			</a:t>
            </a:r>
            <a:endParaRPr sz="3000"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						</a:t>
            </a:r>
            <a:r>
              <a:rPr i="1" lang="en" sz="3000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FREE!</a:t>
            </a:r>
            <a:endParaRPr i="1" sz="3000"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490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566788"/>
            <a:ext cx="2212275" cy="221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 rotWithShape="1">
          <a:blip r:embed="rId5">
            <a:alphaModFix/>
          </a:blip>
          <a:srcRect b="0" l="0" r="5713" t="5499"/>
          <a:stretch/>
        </p:blipFill>
        <p:spPr>
          <a:xfrm>
            <a:off x="4777000" y="1415400"/>
            <a:ext cx="3728100" cy="27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339175" y="1506575"/>
            <a:ext cx="6800400" cy="21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 SemiBold"/>
                <a:ea typeface="Nunito SemiBold"/>
                <a:cs typeface="Nunito SemiBold"/>
                <a:sym typeface="Nunito SemiBold"/>
              </a:rPr>
              <a:t>Be a definite optimist</a:t>
            </a:r>
            <a:endParaRPr sz="30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490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924100" y="1349675"/>
            <a:ext cx="1647900" cy="1454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Future will be better than today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“I have a vision &amp; a plan that will make the future better”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4572000" y="1349625"/>
            <a:ext cx="1647900" cy="1454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>
                <a:latin typeface="Nunito"/>
                <a:ea typeface="Nunito"/>
                <a:cs typeface="Nunito"/>
                <a:sym typeface="Nunito"/>
              </a:rPr>
              <a:t>Future will be better than today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“I’m sure we’ll think of something to solve climate change”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907150" y="2803775"/>
            <a:ext cx="1681800" cy="1454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Future is bleak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“I have ideas to make the world better but the future is bleak anyway”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572000" y="2803775"/>
            <a:ext cx="1647900" cy="1454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Future is bleak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- “I have no ideas &amp; the future is bleak anyway. Why try?”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924100" y="700800"/>
            <a:ext cx="1647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Definite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598100" y="700800"/>
            <a:ext cx="1595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Indefinite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225350" y="1919675"/>
            <a:ext cx="1681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Optimism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140275" y="3238025"/>
            <a:ext cx="1681800" cy="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Nunito SemiBold"/>
                <a:ea typeface="Nunito SemiBold"/>
                <a:cs typeface="Nunito SemiBold"/>
                <a:sym typeface="Nunito SemiBold"/>
              </a:rPr>
              <a:t>Pessimism</a:t>
            </a:r>
            <a:endParaRPr sz="24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490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1218900" y="2074800"/>
            <a:ext cx="6706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 SemiBold"/>
                <a:ea typeface="Nunito SemiBold"/>
                <a:cs typeface="Nunito SemiBold"/>
                <a:sym typeface="Nunito SemiBold"/>
              </a:rPr>
              <a:t>Cultivate a growth mindset</a:t>
            </a:r>
            <a:endParaRPr sz="30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490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62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Mindset</a:t>
            </a:r>
            <a:endParaRPr sz="30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244000" y="956525"/>
            <a:ext cx="42261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Fixed</a:t>
            </a:r>
            <a:endParaRPr sz="2400">
              <a:solidFill>
                <a:srgbClr val="FF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FF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Intelligence believed to be static</a:t>
            </a:r>
            <a:endParaRPr sz="1800">
              <a:solidFill>
                <a:srgbClr val="FF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FF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We are born with Talents/Abilities</a:t>
            </a:r>
            <a:endParaRPr sz="1800">
              <a:solidFill>
                <a:srgbClr val="FF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FF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Desire to look smart &amp; be right</a:t>
            </a:r>
            <a:endParaRPr sz="1800">
              <a:solidFill>
                <a:srgbClr val="FF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FF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Gives up easily</a:t>
            </a:r>
            <a:endParaRPr sz="1800">
              <a:solidFill>
                <a:srgbClr val="FF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FF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Sees effort as fruitless </a:t>
            </a:r>
            <a:endParaRPr sz="1800">
              <a:solidFill>
                <a:srgbClr val="FF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FF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Is offended by feedback &amp; ignores it</a:t>
            </a:r>
            <a:endParaRPr sz="1800">
              <a:solidFill>
                <a:srgbClr val="FF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FF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Threatened by the success of others &amp; feels insecure</a:t>
            </a:r>
            <a:endParaRPr sz="1800">
              <a:solidFill>
                <a:srgbClr val="FF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616450" y="956525"/>
            <a:ext cx="4353000" cy="4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A11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Growth</a:t>
            </a:r>
            <a:endParaRPr sz="2400">
              <a:solidFill>
                <a:srgbClr val="01A1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1A1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A11C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01A11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Intelligence can be developed</a:t>
            </a:r>
            <a:endParaRPr sz="1800">
              <a:solidFill>
                <a:srgbClr val="01A1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A11C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01A11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Talents/Abilities can be developed through taking on challenges</a:t>
            </a:r>
            <a:endParaRPr sz="1800">
              <a:solidFill>
                <a:srgbClr val="01A1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A11C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01A11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Desire to learn</a:t>
            </a:r>
            <a:endParaRPr sz="1800">
              <a:solidFill>
                <a:srgbClr val="01A1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A11C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01A11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Embraces challenges</a:t>
            </a:r>
            <a:endParaRPr sz="1800">
              <a:solidFill>
                <a:srgbClr val="01A1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A11C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01A11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Persists through setbacks &amp; obstacles</a:t>
            </a:r>
            <a:endParaRPr sz="1800">
              <a:solidFill>
                <a:srgbClr val="01A1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A11C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01A11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Learns from feedback</a:t>
            </a:r>
            <a:endParaRPr sz="1800">
              <a:solidFill>
                <a:srgbClr val="01A1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1A11C"/>
              </a:buClr>
              <a:buSzPts val="1800"/>
              <a:buFont typeface="Nunito SemiBold"/>
              <a:buChar char="-"/>
            </a:pPr>
            <a:r>
              <a:rPr lang="en" sz="1800">
                <a:solidFill>
                  <a:srgbClr val="01A11C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Finds lessons &amp; inspiration from the successes of others</a:t>
            </a:r>
            <a:endParaRPr sz="1800">
              <a:solidFill>
                <a:srgbClr val="01A11C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490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Don’t just question assumptions… Go further and actually test whether the opposite is true</a:t>
            </a:r>
            <a:endParaRPr sz="24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490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First Principles</a:t>
            </a:r>
            <a:endParaRPr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04950" y="1120650"/>
            <a:ext cx="3991800" cy="37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 SemiBold"/>
                <a:ea typeface="Nunito SemiBold"/>
                <a:cs typeface="Nunito SemiBold"/>
                <a:sym typeface="Nunito SemiBold"/>
              </a:rPr>
              <a:t>Assumptions: </a:t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 SemiBold"/>
                <a:ea typeface="Nunito SemiBold"/>
                <a:cs typeface="Nunito SemiBold"/>
                <a:sym typeface="Nunito SemiBold"/>
              </a:rPr>
              <a:t>Battery packs are expensive and cost $600 per kilowatt hour, besides that the price won’t get better anytime soon. </a:t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460300" y="1120650"/>
            <a:ext cx="4616400" cy="3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 SemiBold"/>
                <a:ea typeface="Nunito SemiBold"/>
                <a:cs typeface="Nunito SemiBold"/>
                <a:sym typeface="Nunito SemiBold"/>
              </a:rPr>
              <a:t>Fundamental Truths:</a:t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 SemiBold"/>
                <a:ea typeface="Nunito SemiBold"/>
                <a:cs typeface="Nunito SemiBold"/>
                <a:sym typeface="Nunito SemiBold"/>
              </a:rPr>
              <a:t>What are the materials the battery is made from? How much do those materials cost to buy and combine?</a:t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 SemiBold"/>
                <a:ea typeface="Nunito SemiBold"/>
                <a:cs typeface="Nunito SemiBold"/>
                <a:sym typeface="Nunito SemiBold"/>
              </a:rPr>
              <a:t>Cobalt, nickel, aluminum, carbon, polymers, a seal can</a:t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Nunito SemiBold"/>
                <a:ea typeface="Nunito SemiBold"/>
                <a:cs typeface="Nunito SemiBold"/>
                <a:sym typeface="Nunito SemiBold"/>
              </a:rPr>
              <a:t>$80 per kilowatt hour</a:t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465" y="4431225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Creative Exercise (5 min)</a:t>
            </a:r>
            <a:endParaRPr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How might we</a:t>
            </a:r>
            <a:r>
              <a:rPr lang="en" sz="30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improve the airport security experience? </a:t>
            </a:r>
            <a:endParaRPr sz="30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465" y="4431225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985200" y="532725"/>
            <a:ext cx="7173600" cy="30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unito SemiBold"/>
                <a:ea typeface="Nunito SemiBold"/>
                <a:cs typeface="Nunito SemiBold"/>
                <a:sym typeface="Nunito SemiBold"/>
              </a:rPr>
              <a:t>“</a:t>
            </a:r>
            <a:r>
              <a:rPr lang="en" sz="3000">
                <a:solidFill>
                  <a:srgbClr val="181818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Imagination is more important </a:t>
            </a:r>
            <a:endParaRPr sz="3000">
              <a:solidFill>
                <a:srgbClr val="181818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81818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than knowledge. </a:t>
            </a:r>
            <a:endParaRPr sz="3000">
              <a:solidFill>
                <a:srgbClr val="181818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81818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81818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Knowledge is limited to all we now know and understand, while imagination embraces the entire world.</a:t>
            </a:r>
            <a:r>
              <a:rPr lang="en" sz="3000">
                <a:latin typeface="Nunito SemiBold"/>
                <a:ea typeface="Nunito SemiBold"/>
                <a:cs typeface="Nunito SemiBold"/>
                <a:sym typeface="Nunito SemiBold"/>
              </a:rPr>
              <a:t>”</a:t>
            </a:r>
            <a:endParaRPr sz="30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666666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Albert Einstein</a:t>
            </a:r>
            <a:endParaRPr i="1" sz="2300">
              <a:solidFill>
                <a:srgbClr val="666666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0490" y="4431200"/>
            <a:ext cx="604560" cy="5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