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8" r:id="rId4"/>
    <p:sldId id="269" r:id="rId5"/>
    <p:sldId id="270" r:id="rId6"/>
    <p:sldId id="290" r:id="rId7"/>
    <p:sldId id="271" r:id="rId8"/>
    <p:sldId id="272" r:id="rId9"/>
    <p:sldId id="291" r:id="rId10"/>
    <p:sldId id="281" r:id="rId11"/>
    <p:sldId id="273" r:id="rId12"/>
    <p:sldId id="275" r:id="rId13"/>
    <p:sldId id="276" r:id="rId14"/>
    <p:sldId id="282" r:id="rId15"/>
    <p:sldId id="286" r:id="rId16"/>
    <p:sldId id="283" r:id="rId17"/>
    <p:sldId id="287" r:id="rId18"/>
    <p:sldId id="284" r:id="rId19"/>
    <p:sldId id="288" r:id="rId20"/>
    <p:sldId id="285" r:id="rId21"/>
    <p:sldId id="289" r:id="rId22"/>
    <p:sldId id="26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4" d="100"/>
          <a:sy n="114" d="100"/>
        </p:scale>
        <p:origin x="414"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C4F9F9C3-AC46-49CE-87EE-8BA793A4295C}"/>
              </a:ext>
            </a:extLst>
          </p:cNvPr>
          <p:cNvGrpSpPr/>
          <p:nvPr userDrawn="1"/>
        </p:nvGrpSpPr>
        <p:grpSpPr>
          <a:xfrm>
            <a:off x="51080" y="23813"/>
            <a:ext cx="1930120" cy="302586"/>
            <a:chOff x="2860955" y="103499"/>
            <a:chExt cx="1930120" cy="302586"/>
          </a:xfrm>
        </p:grpSpPr>
        <p:pic>
          <p:nvPicPr>
            <p:cNvPr id="10" name="图片 9">
              <a:extLst>
                <a:ext uri="{FF2B5EF4-FFF2-40B4-BE49-F238E27FC236}">
                  <a16:creationId xmlns:a16="http://schemas.microsoft.com/office/drawing/2014/main" id="{02E47991-B8B0-4D36-A473-5C8BBE4E0E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60955" y="103499"/>
              <a:ext cx="955535" cy="302586"/>
            </a:xfrm>
            <a:prstGeom prst="rect">
              <a:avLst/>
            </a:prstGeom>
          </p:spPr>
        </p:pic>
        <p:pic>
          <p:nvPicPr>
            <p:cNvPr id="14" name="图片 13">
              <a:extLst>
                <a:ext uri="{FF2B5EF4-FFF2-40B4-BE49-F238E27FC236}">
                  <a16:creationId xmlns:a16="http://schemas.microsoft.com/office/drawing/2014/main" id="{9439D219-582B-4A5A-87D3-69D12DF00523}"/>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0940" t="22941" r="10940" b="22363"/>
            <a:stretch/>
          </p:blipFill>
          <p:spPr>
            <a:xfrm>
              <a:off x="3835540" y="135900"/>
              <a:ext cx="955535" cy="236535"/>
            </a:xfrm>
            <a:prstGeom prst="rect">
              <a:avLst/>
            </a:prstGeom>
          </p:spPr>
        </p:pic>
      </p:grpSp>
      <p:sp>
        <p:nvSpPr>
          <p:cNvPr id="2" name="标题 1">
            <a:extLst>
              <a:ext uri="{FF2B5EF4-FFF2-40B4-BE49-F238E27FC236}">
                <a16:creationId xmlns:a16="http://schemas.microsoft.com/office/drawing/2014/main" id="{1840BE26-87D2-453E-9E15-4B4089DDB74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C55C589-FAD3-4C03-A329-118A026251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CF7AC26-9924-4447-A749-B288DD78A2A0}"/>
              </a:ext>
            </a:extLst>
          </p:cNvPr>
          <p:cNvSpPr>
            <a:spLocks noGrp="1"/>
          </p:cNvSpPr>
          <p:nvPr>
            <p:ph type="dt" sz="half" idx="10"/>
          </p:nvPr>
        </p:nvSpPr>
        <p:spPr/>
        <p:txBody>
          <a:bodyPr/>
          <a:lstStyle/>
          <a:p>
            <a:fld id="{E317E137-ED4E-4D7C-9DD8-04B774B853BB}" type="datetimeFigureOut">
              <a:rPr lang="zh-CN" altLang="en-US" smtClean="0"/>
              <a:t>2021/12/31</a:t>
            </a:fld>
            <a:endParaRPr lang="zh-CN" altLang="en-US"/>
          </a:p>
        </p:txBody>
      </p:sp>
      <p:sp>
        <p:nvSpPr>
          <p:cNvPr id="5" name="页脚占位符 4">
            <a:extLst>
              <a:ext uri="{FF2B5EF4-FFF2-40B4-BE49-F238E27FC236}">
                <a16:creationId xmlns:a16="http://schemas.microsoft.com/office/drawing/2014/main" id="{FC4531C1-36A0-41C6-8E10-AEFCCA580E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A86306-FC55-4DAE-99EE-C3B9D64704CA}"/>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3227653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E7B6D-AD6D-4C06-9CEE-E2617621759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73E9D65-9A5D-446F-ADB5-23C19B4913F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0DA77B-425B-42A6-BBD0-82B3166444C9}"/>
              </a:ext>
            </a:extLst>
          </p:cNvPr>
          <p:cNvSpPr>
            <a:spLocks noGrp="1"/>
          </p:cNvSpPr>
          <p:nvPr>
            <p:ph type="dt" sz="half" idx="10"/>
          </p:nvPr>
        </p:nvSpPr>
        <p:spPr/>
        <p:txBody>
          <a:bodyPr/>
          <a:lstStyle/>
          <a:p>
            <a:fld id="{E317E137-ED4E-4D7C-9DD8-04B774B853BB}" type="datetimeFigureOut">
              <a:rPr lang="zh-CN" altLang="en-US" smtClean="0"/>
              <a:t>2021/12/31</a:t>
            </a:fld>
            <a:endParaRPr lang="zh-CN" altLang="en-US"/>
          </a:p>
        </p:txBody>
      </p:sp>
      <p:sp>
        <p:nvSpPr>
          <p:cNvPr id="5" name="页脚占位符 4">
            <a:extLst>
              <a:ext uri="{FF2B5EF4-FFF2-40B4-BE49-F238E27FC236}">
                <a16:creationId xmlns:a16="http://schemas.microsoft.com/office/drawing/2014/main" id="{955BA7DA-C13E-4CDF-92ED-A7E0DADB3A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E1B6DD-7835-4AFA-9E47-D9DCE2BB81CC}"/>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2724866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806B32A-2166-468E-AA82-FE150F78138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43D79D4-3DCC-4A65-85A3-3439E7328D9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D56330-0BBC-4D21-A268-A8AF67E4229A}"/>
              </a:ext>
            </a:extLst>
          </p:cNvPr>
          <p:cNvSpPr>
            <a:spLocks noGrp="1"/>
          </p:cNvSpPr>
          <p:nvPr>
            <p:ph type="dt" sz="half" idx="10"/>
          </p:nvPr>
        </p:nvSpPr>
        <p:spPr/>
        <p:txBody>
          <a:bodyPr/>
          <a:lstStyle/>
          <a:p>
            <a:fld id="{E317E137-ED4E-4D7C-9DD8-04B774B853BB}" type="datetimeFigureOut">
              <a:rPr lang="zh-CN" altLang="en-US" smtClean="0"/>
              <a:t>2021/12/31</a:t>
            </a:fld>
            <a:endParaRPr lang="zh-CN" altLang="en-US"/>
          </a:p>
        </p:txBody>
      </p:sp>
      <p:sp>
        <p:nvSpPr>
          <p:cNvPr id="5" name="页脚占位符 4">
            <a:extLst>
              <a:ext uri="{FF2B5EF4-FFF2-40B4-BE49-F238E27FC236}">
                <a16:creationId xmlns:a16="http://schemas.microsoft.com/office/drawing/2014/main" id="{3D09DC8A-A10E-4F38-A255-BD73653D10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78F995-8147-476F-B13A-79073A205DB3}"/>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1324915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734EA4-1680-493B-8B08-BE04CFA152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DEF902-F457-420B-B49C-3C7AA3B8ABD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0613D8-F7E3-451E-959F-D1B15849090E}"/>
              </a:ext>
            </a:extLst>
          </p:cNvPr>
          <p:cNvSpPr>
            <a:spLocks noGrp="1"/>
          </p:cNvSpPr>
          <p:nvPr>
            <p:ph type="dt" sz="half" idx="10"/>
          </p:nvPr>
        </p:nvSpPr>
        <p:spPr/>
        <p:txBody>
          <a:bodyPr/>
          <a:lstStyle/>
          <a:p>
            <a:fld id="{E317E137-ED4E-4D7C-9DD8-04B774B853BB}" type="datetimeFigureOut">
              <a:rPr lang="zh-CN" altLang="en-US" smtClean="0"/>
              <a:t>2021/12/31</a:t>
            </a:fld>
            <a:endParaRPr lang="zh-CN" altLang="en-US"/>
          </a:p>
        </p:txBody>
      </p:sp>
      <p:sp>
        <p:nvSpPr>
          <p:cNvPr id="5" name="页脚占位符 4">
            <a:extLst>
              <a:ext uri="{FF2B5EF4-FFF2-40B4-BE49-F238E27FC236}">
                <a16:creationId xmlns:a16="http://schemas.microsoft.com/office/drawing/2014/main" id="{2EB7BF5A-8328-4AC4-8F0F-0671094558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17E663-ED11-4113-A409-3D1B04ABFC3C}"/>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2830189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69B7F-133C-470E-886E-F81971F05C0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CDB1F4C-B20A-49BD-83C2-23C9F4CCB9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DBFCF62-3950-46BE-AD10-0DB37A4A9804}"/>
              </a:ext>
            </a:extLst>
          </p:cNvPr>
          <p:cNvSpPr>
            <a:spLocks noGrp="1"/>
          </p:cNvSpPr>
          <p:nvPr>
            <p:ph type="dt" sz="half" idx="10"/>
          </p:nvPr>
        </p:nvSpPr>
        <p:spPr/>
        <p:txBody>
          <a:bodyPr/>
          <a:lstStyle/>
          <a:p>
            <a:fld id="{E317E137-ED4E-4D7C-9DD8-04B774B853BB}" type="datetimeFigureOut">
              <a:rPr lang="zh-CN" altLang="en-US" smtClean="0"/>
              <a:t>2021/12/31</a:t>
            </a:fld>
            <a:endParaRPr lang="zh-CN" altLang="en-US"/>
          </a:p>
        </p:txBody>
      </p:sp>
      <p:sp>
        <p:nvSpPr>
          <p:cNvPr id="5" name="页脚占位符 4">
            <a:extLst>
              <a:ext uri="{FF2B5EF4-FFF2-40B4-BE49-F238E27FC236}">
                <a16:creationId xmlns:a16="http://schemas.microsoft.com/office/drawing/2014/main" id="{AB8C6129-E447-4D23-815A-324F8C8E93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4B0014-25A1-4A59-81A5-C6BBBE34642D}"/>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258911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E59D12-2401-4FF0-9C7D-6DD84BA7A19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8100904-0EA9-40CF-AACA-2333417721A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74F1968-86BE-4C7A-A32A-CA731517CC6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4F2BB16-1FA4-43FA-AF44-AD94713C0DF8}"/>
              </a:ext>
            </a:extLst>
          </p:cNvPr>
          <p:cNvSpPr>
            <a:spLocks noGrp="1"/>
          </p:cNvSpPr>
          <p:nvPr>
            <p:ph type="dt" sz="half" idx="10"/>
          </p:nvPr>
        </p:nvSpPr>
        <p:spPr/>
        <p:txBody>
          <a:bodyPr/>
          <a:lstStyle/>
          <a:p>
            <a:fld id="{E317E137-ED4E-4D7C-9DD8-04B774B853BB}" type="datetimeFigureOut">
              <a:rPr lang="zh-CN" altLang="en-US" smtClean="0"/>
              <a:t>2021/12/31</a:t>
            </a:fld>
            <a:endParaRPr lang="zh-CN" altLang="en-US"/>
          </a:p>
        </p:txBody>
      </p:sp>
      <p:sp>
        <p:nvSpPr>
          <p:cNvPr id="6" name="页脚占位符 5">
            <a:extLst>
              <a:ext uri="{FF2B5EF4-FFF2-40B4-BE49-F238E27FC236}">
                <a16:creationId xmlns:a16="http://schemas.microsoft.com/office/drawing/2014/main" id="{25E22398-2D17-4B3F-9872-48505BAF5F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2273C4-84FF-4E8F-A68C-7B40DAA27347}"/>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346863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1212F-4FB9-400B-808F-23F693EF414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1A2B6F0-90E6-45F0-8BA0-88C3BA5AEA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8AD562-40D9-4A12-87E4-4DB05FD91A4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80899D9-85C1-43E0-B72E-2B82825B06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B5AA288-1262-46FD-9910-9C9DFC825AB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DF5648A-A2E7-4E07-A83E-5ECE89698DD1}"/>
              </a:ext>
            </a:extLst>
          </p:cNvPr>
          <p:cNvSpPr>
            <a:spLocks noGrp="1"/>
          </p:cNvSpPr>
          <p:nvPr>
            <p:ph type="dt" sz="half" idx="10"/>
          </p:nvPr>
        </p:nvSpPr>
        <p:spPr/>
        <p:txBody>
          <a:bodyPr/>
          <a:lstStyle/>
          <a:p>
            <a:fld id="{E317E137-ED4E-4D7C-9DD8-04B774B853BB}" type="datetimeFigureOut">
              <a:rPr lang="zh-CN" altLang="en-US" smtClean="0"/>
              <a:t>2021/12/31</a:t>
            </a:fld>
            <a:endParaRPr lang="zh-CN" altLang="en-US"/>
          </a:p>
        </p:txBody>
      </p:sp>
      <p:sp>
        <p:nvSpPr>
          <p:cNvPr id="8" name="页脚占位符 7">
            <a:extLst>
              <a:ext uri="{FF2B5EF4-FFF2-40B4-BE49-F238E27FC236}">
                <a16:creationId xmlns:a16="http://schemas.microsoft.com/office/drawing/2014/main" id="{15548EB0-ED27-4845-A60D-8F470B3BDDE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F507A35-0688-40B5-AB00-2290795F8271}"/>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1968734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82C5D-8941-4240-A364-333F8742EC1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B3C809-7DF3-4D78-A93D-36568230168D}"/>
              </a:ext>
            </a:extLst>
          </p:cNvPr>
          <p:cNvSpPr>
            <a:spLocks noGrp="1"/>
          </p:cNvSpPr>
          <p:nvPr>
            <p:ph type="dt" sz="half" idx="10"/>
          </p:nvPr>
        </p:nvSpPr>
        <p:spPr/>
        <p:txBody>
          <a:bodyPr/>
          <a:lstStyle/>
          <a:p>
            <a:fld id="{E317E137-ED4E-4D7C-9DD8-04B774B853BB}" type="datetimeFigureOut">
              <a:rPr lang="zh-CN" altLang="en-US" smtClean="0"/>
              <a:t>2021/12/31</a:t>
            </a:fld>
            <a:endParaRPr lang="zh-CN" altLang="en-US"/>
          </a:p>
        </p:txBody>
      </p:sp>
      <p:sp>
        <p:nvSpPr>
          <p:cNvPr id="4" name="页脚占位符 3">
            <a:extLst>
              <a:ext uri="{FF2B5EF4-FFF2-40B4-BE49-F238E27FC236}">
                <a16:creationId xmlns:a16="http://schemas.microsoft.com/office/drawing/2014/main" id="{7BE186FD-8D54-43FF-8F01-EB0BEC712A4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E9D4E3E-4066-42A9-8135-3CE30AD8936F}"/>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1061182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A7963BC-A734-4F64-B5D4-A26F359F368E}"/>
              </a:ext>
            </a:extLst>
          </p:cNvPr>
          <p:cNvSpPr>
            <a:spLocks noGrp="1"/>
          </p:cNvSpPr>
          <p:nvPr>
            <p:ph type="dt" sz="half" idx="10"/>
          </p:nvPr>
        </p:nvSpPr>
        <p:spPr/>
        <p:txBody>
          <a:bodyPr/>
          <a:lstStyle/>
          <a:p>
            <a:fld id="{E317E137-ED4E-4D7C-9DD8-04B774B853BB}" type="datetimeFigureOut">
              <a:rPr lang="zh-CN" altLang="en-US" smtClean="0"/>
              <a:t>2021/12/31</a:t>
            </a:fld>
            <a:endParaRPr lang="zh-CN" altLang="en-US"/>
          </a:p>
        </p:txBody>
      </p:sp>
      <p:sp>
        <p:nvSpPr>
          <p:cNvPr id="3" name="页脚占位符 2">
            <a:extLst>
              <a:ext uri="{FF2B5EF4-FFF2-40B4-BE49-F238E27FC236}">
                <a16:creationId xmlns:a16="http://schemas.microsoft.com/office/drawing/2014/main" id="{FECAA8CD-C302-4FCC-8F92-0F0C8B6A7EF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0C326DF-1CC4-4D7B-AAD0-A3F9A4E4E1B9}"/>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3975049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6BFA9B-8C97-4D28-99B5-6D9EA5E67D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38A17E5-B7C6-45DB-814E-35D5B1A2AB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C42D4A-2081-48E3-9FB9-199B834A8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E3C7BB4-65E6-4646-9C67-663A60627112}"/>
              </a:ext>
            </a:extLst>
          </p:cNvPr>
          <p:cNvSpPr>
            <a:spLocks noGrp="1"/>
          </p:cNvSpPr>
          <p:nvPr>
            <p:ph type="dt" sz="half" idx="10"/>
          </p:nvPr>
        </p:nvSpPr>
        <p:spPr/>
        <p:txBody>
          <a:bodyPr/>
          <a:lstStyle/>
          <a:p>
            <a:fld id="{E317E137-ED4E-4D7C-9DD8-04B774B853BB}" type="datetimeFigureOut">
              <a:rPr lang="zh-CN" altLang="en-US" smtClean="0"/>
              <a:t>2021/12/31</a:t>
            </a:fld>
            <a:endParaRPr lang="zh-CN" altLang="en-US"/>
          </a:p>
        </p:txBody>
      </p:sp>
      <p:sp>
        <p:nvSpPr>
          <p:cNvPr id="6" name="页脚占位符 5">
            <a:extLst>
              <a:ext uri="{FF2B5EF4-FFF2-40B4-BE49-F238E27FC236}">
                <a16:creationId xmlns:a16="http://schemas.microsoft.com/office/drawing/2014/main" id="{F4000C9E-EA02-404E-8DAC-7092F7CC66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56F9227-2908-4599-929B-43A35C8F8A12}"/>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154031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2BD98-4160-4017-8FC4-79FCA899982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0137045-0C80-4519-8CED-D9268F3199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FAA2D15-9338-4648-A4B2-F353678C0F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979C3B5-D671-4119-B7FE-A796D8AB5800}"/>
              </a:ext>
            </a:extLst>
          </p:cNvPr>
          <p:cNvSpPr>
            <a:spLocks noGrp="1"/>
          </p:cNvSpPr>
          <p:nvPr>
            <p:ph type="dt" sz="half" idx="10"/>
          </p:nvPr>
        </p:nvSpPr>
        <p:spPr/>
        <p:txBody>
          <a:bodyPr/>
          <a:lstStyle/>
          <a:p>
            <a:fld id="{E317E137-ED4E-4D7C-9DD8-04B774B853BB}" type="datetimeFigureOut">
              <a:rPr lang="zh-CN" altLang="en-US" smtClean="0"/>
              <a:t>2021/12/31</a:t>
            </a:fld>
            <a:endParaRPr lang="zh-CN" altLang="en-US"/>
          </a:p>
        </p:txBody>
      </p:sp>
      <p:sp>
        <p:nvSpPr>
          <p:cNvPr id="6" name="页脚占位符 5">
            <a:extLst>
              <a:ext uri="{FF2B5EF4-FFF2-40B4-BE49-F238E27FC236}">
                <a16:creationId xmlns:a16="http://schemas.microsoft.com/office/drawing/2014/main" id="{03F43F97-9208-4F18-83CA-291A363C44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0AA8DB-5AC5-4BFC-A6C1-EB3C1F18BE65}"/>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3064854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36DF31F-B30C-4CBB-89D0-5543ECFBFA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16710C4-0505-4AB2-B5FF-224DBC8D3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A2E19A-8134-4C08-9A8C-77BDC66DC4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17E137-ED4E-4D7C-9DD8-04B774B853BB}" type="datetimeFigureOut">
              <a:rPr lang="zh-CN" altLang="en-US" smtClean="0"/>
              <a:t>2021/12/31</a:t>
            </a:fld>
            <a:endParaRPr lang="zh-CN" altLang="en-US"/>
          </a:p>
        </p:txBody>
      </p:sp>
      <p:sp>
        <p:nvSpPr>
          <p:cNvPr id="5" name="页脚占位符 4">
            <a:extLst>
              <a:ext uri="{FF2B5EF4-FFF2-40B4-BE49-F238E27FC236}">
                <a16:creationId xmlns:a16="http://schemas.microsoft.com/office/drawing/2014/main" id="{CFF8F668-9444-4678-84F5-405731168B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0765DDC-5923-4DAE-B5D5-D870A5A5AF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3895802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baike.baidu.com/item/%E6%A0%B7%E5%BC%8F/14903377"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docs.lvgl.io/master/overview/style.html#states"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docs.lvgl.io/master/overview/style.html#parts"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lvgl.100ask.net/8.1/widgets/core/slider.html#slider-with-custom-style"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lvgl.100ask.net/8.1/overview/style.html#transition" TargetMode="External"/><Relationship Id="rId2" Type="http://schemas.openxmlformats.org/officeDocument/2006/relationships/hyperlink" Target="https://docs.lvgl.io/8.1/overview/style.html#transitio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lvgl.100ask.net/8.1/overview/style.html#extending-the-current-theme" TargetMode="External"/><Relationship Id="rId2" Type="http://schemas.openxmlformats.org/officeDocument/2006/relationships/hyperlink" Target="https://docs.lvgl.io/8.1/overview/style.html#extending-the-current-theme"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lvgl.100ask.net/8.1/overview/style-props.html" TargetMode="External"/><Relationship Id="rId2" Type="http://schemas.openxmlformats.org/officeDocument/2006/relationships/hyperlink" Target="https://docs.lvgl.io/8.1/overview/style-props.html"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A2126F-9020-4550-963B-A5F44929A602}"/>
              </a:ext>
            </a:extLst>
          </p:cNvPr>
          <p:cNvSpPr>
            <a:spLocks noGrp="1"/>
          </p:cNvSpPr>
          <p:nvPr>
            <p:ph type="ctrTitle"/>
          </p:nvPr>
        </p:nvSpPr>
        <p:spPr/>
        <p:txBody>
          <a:bodyPr/>
          <a:lstStyle/>
          <a:p>
            <a:r>
              <a:rPr lang="zh-CN" altLang="en-US"/>
              <a:t>百问网</a:t>
            </a:r>
            <a:r>
              <a:rPr lang="en-US" altLang="zh-CN">
                <a:solidFill>
                  <a:srgbClr val="FF0000"/>
                </a:solidFill>
              </a:rPr>
              <a:t>LVGL(v8)</a:t>
            </a:r>
            <a:r>
              <a:rPr lang="zh-CN" altLang="en-US"/>
              <a:t>课程</a:t>
            </a:r>
          </a:p>
        </p:txBody>
      </p:sp>
      <p:sp>
        <p:nvSpPr>
          <p:cNvPr id="3" name="副标题 2">
            <a:extLst>
              <a:ext uri="{FF2B5EF4-FFF2-40B4-BE49-F238E27FC236}">
                <a16:creationId xmlns:a16="http://schemas.microsoft.com/office/drawing/2014/main" id="{4D7ED6ED-34D1-481E-982F-F02347330694}"/>
              </a:ext>
            </a:extLst>
          </p:cNvPr>
          <p:cNvSpPr>
            <a:spLocks noGrp="1"/>
          </p:cNvSpPr>
          <p:nvPr>
            <p:ph type="subTitle" idx="1"/>
          </p:nvPr>
        </p:nvSpPr>
        <p:spPr>
          <a:xfrm>
            <a:off x="1524000" y="3602038"/>
            <a:ext cx="9144000" cy="583464"/>
          </a:xfrm>
        </p:spPr>
        <p:txBody>
          <a:bodyPr>
            <a:normAutofit/>
          </a:bodyPr>
          <a:lstStyle/>
          <a:p>
            <a:r>
              <a:rPr lang="en-US" altLang="zh-CN"/>
              <a:t>2-2-5_</a:t>
            </a:r>
            <a:r>
              <a:rPr lang="zh-CN" altLang="en-US"/>
              <a:t>基础对象的</a:t>
            </a:r>
            <a:r>
              <a:rPr lang="zh-CN" altLang="en-US">
                <a:hlinkClick r:id="rId2"/>
              </a:rPr>
              <a:t>样式</a:t>
            </a:r>
            <a:r>
              <a:rPr lang="en-US" altLang="zh-CN"/>
              <a:t>(styles)</a:t>
            </a:r>
          </a:p>
        </p:txBody>
      </p:sp>
      <p:pic>
        <p:nvPicPr>
          <p:cNvPr id="5" name="图片 4">
            <a:extLst>
              <a:ext uri="{FF2B5EF4-FFF2-40B4-BE49-F238E27FC236}">
                <a16:creationId xmlns:a16="http://schemas.microsoft.com/office/drawing/2014/main" id="{205C3214-915E-4C85-B0B1-26AD3A9DF0E9}"/>
              </a:ext>
            </a:extLst>
          </p:cNvPr>
          <p:cNvPicPr>
            <a:picLocks noChangeAspect="1"/>
          </p:cNvPicPr>
          <p:nvPr/>
        </p:nvPicPr>
        <p:blipFill rotWithShape="1">
          <a:blip r:embed="rId3">
            <a:extLst>
              <a:ext uri="{28A0092B-C50C-407E-A947-70E740481C1C}">
                <a14:useLocalDpi xmlns:a14="http://schemas.microsoft.com/office/drawing/2010/main" val="0"/>
              </a:ext>
            </a:extLst>
          </a:blip>
          <a:srcRect t="57144"/>
          <a:stretch/>
        </p:blipFill>
        <p:spPr>
          <a:xfrm>
            <a:off x="5099901" y="0"/>
            <a:ext cx="7092099" cy="1030288"/>
          </a:xfrm>
          <a:prstGeom prst="rect">
            <a:avLst/>
          </a:prstGeom>
        </p:spPr>
      </p:pic>
      <p:sp>
        <p:nvSpPr>
          <p:cNvPr id="6" name="文本框 3">
            <a:extLst>
              <a:ext uri="{FF2B5EF4-FFF2-40B4-BE49-F238E27FC236}">
                <a16:creationId xmlns:a16="http://schemas.microsoft.com/office/drawing/2014/main" id="{98539C1A-BE04-4B43-B4B7-41B0C1605A13}"/>
              </a:ext>
            </a:extLst>
          </p:cNvPr>
          <p:cNvSpPr txBox="1"/>
          <p:nvPr/>
        </p:nvSpPr>
        <p:spPr>
          <a:xfrm>
            <a:off x="10692872" y="6211669"/>
            <a:ext cx="1499128"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a:t>讲师：</a:t>
            </a:r>
            <a:r>
              <a:rPr lang="en-US" altLang="zh-CN" err="1"/>
              <a:t>biubiu</a:t>
            </a:r>
            <a:endParaRPr lang="en-US" altLang="zh-CN"/>
          </a:p>
          <a:p>
            <a:r>
              <a:rPr lang="zh-CN" altLang="en-US"/>
              <a:t>韦东山</a:t>
            </a:r>
            <a:r>
              <a:rPr lang="en-US" altLang="zh-CN"/>
              <a:t>·</a:t>
            </a:r>
            <a:r>
              <a:rPr lang="zh-CN" altLang="en-US"/>
              <a:t>监制</a:t>
            </a:r>
          </a:p>
        </p:txBody>
      </p:sp>
    </p:spTree>
    <p:extLst>
      <p:ext uri="{BB962C8B-B14F-4D97-AF65-F5344CB8AC3E}">
        <p14:creationId xmlns:p14="http://schemas.microsoft.com/office/powerpoint/2010/main" val="1022416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8E7BF88-9263-45E2-B277-F9D733E47746}"/>
              </a:ext>
            </a:extLst>
          </p:cNvPr>
          <p:cNvSpPr>
            <a:spLocks noGrp="1"/>
          </p:cNvSpPr>
          <p:nvPr>
            <p:ph type="ctrTitle"/>
          </p:nvPr>
        </p:nvSpPr>
        <p:spPr>
          <a:xfrm>
            <a:off x="2857500" y="2913855"/>
            <a:ext cx="6476999" cy="1030289"/>
          </a:xfrm>
        </p:spPr>
        <p:txBody>
          <a:bodyPr/>
          <a:lstStyle/>
          <a:p>
            <a:r>
              <a:rPr lang="zh-CN" altLang="en-US"/>
              <a:t>样式的状态和部分</a:t>
            </a:r>
          </a:p>
        </p:txBody>
      </p:sp>
    </p:spTree>
    <p:extLst>
      <p:ext uri="{BB962C8B-B14F-4D97-AF65-F5344CB8AC3E}">
        <p14:creationId xmlns:p14="http://schemas.microsoft.com/office/powerpoint/2010/main" val="2919873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599053"/>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状态</a:t>
            </a:r>
            <a:r>
              <a:rPr lang="en-US" altLang="zh-CN"/>
              <a:t>(States)</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1924617"/>
            <a:ext cx="10515600" cy="4933383"/>
          </a:xfrm>
          <a:prstGeom prst="rect">
            <a:avLst/>
          </a:prstGeom>
        </p:spPr>
        <p:txBody>
          <a:bodyPr vert="horz" lIns="91440" tIns="45720" rIns="91440" bIns="45720" rtlCol="0">
            <a:normAutofit fontScale="77500"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ct val="100000"/>
              </a:lnSpc>
              <a:buNone/>
            </a:pPr>
            <a:r>
              <a:rPr lang="zh-CN" altLang="en-US" sz="2000"/>
              <a:t>对象可以处于以下状态的组合：</a:t>
            </a:r>
            <a:endParaRPr lang="en-US" altLang="zh-CN" sz="2000"/>
          </a:p>
          <a:p>
            <a:pPr>
              <a:lnSpc>
                <a:spcPct val="100000"/>
              </a:lnSpc>
            </a:pPr>
            <a:r>
              <a:rPr lang="en-US" altLang="zh-CN" sz="2000"/>
              <a:t>LV_STATE_DEFAULT (0x0000) </a:t>
            </a:r>
            <a:r>
              <a:rPr lang="zh-CN" altLang="en-US" sz="2000"/>
              <a:t>正常，释放状态</a:t>
            </a:r>
          </a:p>
          <a:p>
            <a:pPr>
              <a:lnSpc>
                <a:spcPct val="100000"/>
              </a:lnSpc>
            </a:pPr>
            <a:r>
              <a:rPr lang="en-US" altLang="zh-CN" sz="2000"/>
              <a:t>LV_STATE_CHECKED (0x0001) </a:t>
            </a:r>
            <a:r>
              <a:rPr lang="zh-CN" altLang="en-US" sz="2000"/>
              <a:t>切换或检查状态</a:t>
            </a:r>
          </a:p>
          <a:p>
            <a:pPr>
              <a:lnSpc>
                <a:spcPct val="100000"/>
              </a:lnSpc>
            </a:pPr>
            <a:r>
              <a:rPr lang="en-US" altLang="zh-CN" sz="2000"/>
              <a:t>LV_STATE_FOCUSED (0x0002) </a:t>
            </a:r>
            <a:r>
              <a:rPr lang="zh-CN" altLang="en-US" sz="2000"/>
              <a:t>通过键盘或编码器聚焦或通过触摸板</a:t>
            </a:r>
            <a:r>
              <a:rPr lang="en-US" altLang="zh-CN" sz="2000"/>
              <a:t>/</a:t>
            </a:r>
            <a:r>
              <a:rPr lang="zh-CN" altLang="en-US" sz="2000"/>
              <a:t>鼠标点击</a:t>
            </a:r>
          </a:p>
          <a:p>
            <a:pPr>
              <a:lnSpc>
                <a:spcPct val="100000"/>
              </a:lnSpc>
            </a:pPr>
            <a:r>
              <a:rPr lang="en-US" altLang="zh-CN" sz="2000"/>
              <a:t>LV_STATE_FOCUS_KEY (0x0004) </a:t>
            </a:r>
            <a:r>
              <a:rPr lang="zh-CN" altLang="en-US" sz="2000"/>
              <a:t>通过键盘或编码器聚焦，但不通过触摸板</a:t>
            </a:r>
            <a:r>
              <a:rPr lang="en-US" altLang="zh-CN" sz="2000"/>
              <a:t>/</a:t>
            </a:r>
            <a:r>
              <a:rPr lang="zh-CN" altLang="en-US" sz="2000"/>
              <a:t>鼠标聚焦</a:t>
            </a:r>
          </a:p>
          <a:p>
            <a:pPr>
              <a:lnSpc>
                <a:spcPct val="100000"/>
              </a:lnSpc>
            </a:pPr>
            <a:r>
              <a:rPr lang="en-US" altLang="zh-CN" sz="2000"/>
              <a:t>LV_STATE_EDITED (0x0008) </a:t>
            </a:r>
            <a:r>
              <a:rPr lang="zh-CN" altLang="en-US" sz="2000"/>
              <a:t>由编码器编辑</a:t>
            </a:r>
          </a:p>
          <a:p>
            <a:pPr>
              <a:lnSpc>
                <a:spcPct val="100000"/>
              </a:lnSpc>
            </a:pPr>
            <a:r>
              <a:rPr lang="en-US" altLang="zh-CN" sz="2000"/>
              <a:t>LV_STATE_HOVERED (0x0010) </a:t>
            </a:r>
            <a:r>
              <a:rPr lang="zh-CN" altLang="en-US" sz="2000"/>
              <a:t>鼠标悬停（现在不支持）</a:t>
            </a:r>
          </a:p>
          <a:p>
            <a:pPr>
              <a:lnSpc>
                <a:spcPct val="100000"/>
              </a:lnSpc>
            </a:pPr>
            <a:r>
              <a:rPr lang="en-US" altLang="zh-CN" sz="2000"/>
              <a:t>LV_STATE_PRESSED (0x0020) </a:t>
            </a:r>
            <a:r>
              <a:rPr lang="zh-CN" altLang="en-US" sz="2000"/>
              <a:t>被按下</a:t>
            </a:r>
          </a:p>
          <a:p>
            <a:pPr>
              <a:lnSpc>
                <a:spcPct val="100000"/>
              </a:lnSpc>
            </a:pPr>
            <a:r>
              <a:rPr lang="en-US" altLang="zh-CN" sz="2000"/>
              <a:t>LV_STATE_SCROLLED (0x0040) </a:t>
            </a:r>
            <a:r>
              <a:rPr lang="zh-CN" altLang="en-US" sz="2000"/>
              <a:t>正在滚动</a:t>
            </a:r>
          </a:p>
          <a:p>
            <a:pPr>
              <a:lnSpc>
                <a:spcPct val="100000"/>
              </a:lnSpc>
            </a:pPr>
            <a:r>
              <a:rPr lang="en-US" altLang="zh-CN" sz="2000"/>
              <a:t>LV_STATE_DISABLED (0x0080) </a:t>
            </a:r>
            <a:r>
              <a:rPr lang="zh-CN" altLang="en-US" sz="2000"/>
              <a:t>禁用状态</a:t>
            </a:r>
          </a:p>
          <a:p>
            <a:pPr>
              <a:lnSpc>
                <a:spcPct val="100000"/>
              </a:lnSpc>
            </a:pPr>
            <a:r>
              <a:rPr lang="en-US" altLang="zh-CN" sz="2000"/>
              <a:t>LV_STATE_USER_1 (0x1000) </a:t>
            </a:r>
            <a:r>
              <a:rPr lang="zh-CN" altLang="en-US" sz="2000"/>
              <a:t>自定义状态</a:t>
            </a:r>
          </a:p>
          <a:p>
            <a:pPr>
              <a:lnSpc>
                <a:spcPct val="100000"/>
              </a:lnSpc>
            </a:pPr>
            <a:r>
              <a:rPr lang="en-US" altLang="zh-CN" sz="2000"/>
              <a:t>LV_STATE_USER_2 (0x2000) </a:t>
            </a:r>
            <a:r>
              <a:rPr lang="zh-CN" altLang="en-US" sz="2000"/>
              <a:t>自定义状态</a:t>
            </a:r>
          </a:p>
          <a:p>
            <a:pPr>
              <a:lnSpc>
                <a:spcPct val="100000"/>
              </a:lnSpc>
            </a:pPr>
            <a:r>
              <a:rPr lang="en-US" altLang="zh-CN" sz="2000"/>
              <a:t>LV_STATE_USER_3 (0x4000) </a:t>
            </a:r>
            <a:r>
              <a:rPr lang="zh-CN" altLang="en-US" sz="2000"/>
              <a:t>自定义状态</a:t>
            </a:r>
          </a:p>
          <a:p>
            <a:pPr>
              <a:lnSpc>
                <a:spcPct val="100000"/>
              </a:lnSpc>
            </a:pPr>
            <a:r>
              <a:rPr lang="en-US" altLang="zh-CN" sz="2000"/>
              <a:t>LV_STATE_USER_4 (0x8000) </a:t>
            </a:r>
            <a:r>
              <a:rPr lang="zh-CN" altLang="en-US" sz="2000"/>
              <a:t>自定义状态</a:t>
            </a:r>
            <a:endParaRPr lang="en-US" altLang="zh-CN" sz="2000"/>
          </a:p>
          <a:p>
            <a:pPr marL="0" indent="0">
              <a:lnSpc>
                <a:spcPct val="100000"/>
              </a:lnSpc>
              <a:buNone/>
            </a:pPr>
            <a:r>
              <a:rPr lang="zh-CN" altLang="en-US" sz="1800"/>
              <a:t>这些可能会随着</a:t>
            </a:r>
            <a:r>
              <a:rPr lang="en-US" altLang="zh-CN" sz="1800"/>
              <a:t>lvgl</a:t>
            </a:r>
            <a:r>
              <a:rPr lang="zh-CN" altLang="en-US" sz="1800"/>
              <a:t>的更新而不断增加，同学们可以阅读最新</a:t>
            </a:r>
            <a:r>
              <a:rPr lang="zh-CN" altLang="en-US" sz="1800">
                <a:hlinkClick r:id="rId2"/>
              </a:rPr>
              <a:t>版本的文档</a:t>
            </a:r>
            <a:r>
              <a:rPr lang="zh-CN" altLang="en-US" sz="1800"/>
              <a:t>获取最新资料。</a:t>
            </a:r>
          </a:p>
          <a:p>
            <a:pPr marL="0" indent="0">
              <a:lnSpc>
                <a:spcPct val="100000"/>
              </a:lnSpc>
              <a:buNone/>
            </a:pPr>
            <a:endParaRPr lang="en-US" altLang="zh-CN" sz="1800"/>
          </a:p>
        </p:txBody>
      </p:sp>
    </p:spTree>
    <p:extLst>
      <p:ext uri="{BB962C8B-B14F-4D97-AF65-F5344CB8AC3E}">
        <p14:creationId xmlns:p14="http://schemas.microsoft.com/office/powerpoint/2010/main" val="696263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11877"/>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部分</a:t>
            </a:r>
            <a:r>
              <a:rPr lang="en-US" altLang="zh-CN"/>
              <a:t>(Part)</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37440"/>
            <a:ext cx="10515600" cy="462056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ct val="100000"/>
              </a:lnSpc>
              <a:buNone/>
            </a:pPr>
            <a:r>
              <a:rPr lang="zh-CN" altLang="en-US" sz="2000"/>
              <a:t>对象可以有 部分</a:t>
            </a:r>
            <a:r>
              <a:rPr lang="en-US" altLang="zh-CN" sz="2000"/>
              <a:t>(parts) </a:t>
            </a:r>
            <a:r>
              <a:rPr lang="zh-CN" altLang="en-US" sz="2000"/>
              <a:t>，它们也可以有自己的样式。</a:t>
            </a:r>
            <a:r>
              <a:rPr lang="en-US" altLang="zh-CN" sz="2000"/>
              <a:t>LVGL </a:t>
            </a:r>
            <a:r>
              <a:rPr lang="zh-CN" altLang="en-US" sz="2000"/>
              <a:t>中存在以下预定义部分：</a:t>
            </a:r>
            <a:endParaRPr lang="en-US" altLang="zh-CN" sz="2000"/>
          </a:p>
          <a:p>
            <a:pPr>
              <a:lnSpc>
                <a:spcPct val="100000"/>
              </a:lnSpc>
            </a:pPr>
            <a:r>
              <a:rPr lang="en-US" altLang="zh-CN" sz="1800"/>
              <a:t>LV_PART_MAIN  </a:t>
            </a:r>
            <a:r>
              <a:rPr lang="zh-CN" altLang="en-US" sz="1800"/>
              <a:t>类似矩形的背景</a:t>
            </a:r>
            <a:endParaRPr lang="en-US" altLang="zh-CN" sz="1800"/>
          </a:p>
          <a:p>
            <a:pPr>
              <a:lnSpc>
                <a:spcPct val="100000"/>
              </a:lnSpc>
            </a:pPr>
            <a:r>
              <a:rPr lang="en-US" altLang="zh-CN" sz="1800"/>
              <a:t>LV_PART_SCROLLBAR  </a:t>
            </a:r>
            <a:r>
              <a:rPr lang="zh-CN" altLang="en-US" sz="1800"/>
              <a:t>滚动条</a:t>
            </a:r>
          </a:p>
          <a:p>
            <a:pPr>
              <a:lnSpc>
                <a:spcPct val="100000"/>
              </a:lnSpc>
            </a:pPr>
            <a:r>
              <a:rPr lang="en-US" altLang="zh-CN" sz="1800"/>
              <a:t>LV_PART_INDICATOR  </a:t>
            </a:r>
            <a:r>
              <a:rPr lang="zh-CN" altLang="en-US" sz="1800"/>
              <a:t>指标，例如用于滑块、条、开关或复选框的勾选框</a:t>
            </a:r>
          </a:p>
          <a:p>
            <a:pPr>
              <a:lnSpc>
                <a:spcPct val="100000"/>
              </a:lnSpc>
            </a:pPr>
            <a:r>
              <a:rPr lang="en-US" altLang="zh-CN" sz="1800"/>
              <a:t>LV_PART_KNOB  </a:t>
            </a:r>
            <a:r>
              <a:rPr lang="zh-CN" altLang="en-US" sz="1800"/>
              <a:t>像手柄一样可以抓取调整值</a:t>
            </a:r>
            <a:endParaRPr lang="en-US" altLang="zh-CN" sz="1800"/>
          </a:p>
          <a:p>
            <a:pPr>
              <a:lnSpc>
                <a:spcPct val="100000"/>
              </a:lnSpc>
            </a:pPr>
            <a:r>
              <a:rPr lang="en-US" altLang="zh-CN" sz="1800"/>
              <a:t>LV_PART_SELECTED  </a:t>
            </a:r>
            <a:r>
              <a:rPr lang="zh-CN" altLang="en-US" sz="1800"/>
              <a:t>表示当前选择的选项或部分</a:t>
            </a:r>
          </a:p>
          <a:p>
            <a:pPr>
              <a:lnSpc>
                <a:spcPct val="100000"/>
              </a:lnSpc>
            </a:pPr>
            <a:r>
              <a:rPr lang="en-US" altLang="zh-CN" sz="1800"/>
              <a:t>LV_PART_ITEMS  </a:t>
            </a:r>
            <a:r>
              <a:rPr lang="zh-CN" altLang="en-US" sz="1800"/>
              <a:t>如果小部件具有多个相似元素（例如表格单元格）</a:t>
            </a:r>
            <a:endParaRPr lang="en-US" altLang="zh-CN" sz="1800"/>
          </a:p>
          <a:p>
            <a:pPr>
              <a:lnSpc>
                <a:spcPct val="100000"/>
              </a:lnSpc>
            </a:pPr>
            <a:r>
              <a:rPr lang="en-US" altLang="zh-CN" sz="1800"/>
              <a:t>LV_PART_TICKS  </a:t>
            </a:r>
            <a:r>
              <a:rPr lang="zh-CN" altLang="en-US" sz="1800"/>
              <a:t>刻度上的刻度，例如对于图表或仪表</a:t>
            </a:r>
          </a:p>
          <a:p>
            <a:pPr>
              <a:lnSpc>
                <a:spcPct val="100000"/>
              </a:lnSpc>
            </a:pPr>
            <a:r>
              <a:rPr lang="en-US" altLang="zh-CN" sz="1800"/>
              <a:t>LV_PART_CURSOR  </a:t>
            </a:r>
            <a:r>
              <a:rPr lang="zh-CN" altLang="en-US" sz="1800"/>
              <a:t>标记一个特定的地方，例如文本区域或图表的光标</a:t>
            </a:r>
          </a:p>
          <a:p>
            <a:pPr>
              <a:lnSpc>
                <a:spcPct val="100000"/>
              </a:lnSpc>
            </a:pPr>
            <a:r>
              <a:rPr lang="en-US" altLang="zh-CN" sz="1800"/>
              <a:t>LV_PART_CUSTOM_FIRST </a:t>
            </a:r>
            <a:r>
              <a:rPr lang="zh-CN" altLang="en-US" sz="1800"/>
              <a:t>可以从这里添加自定义部件。</a:t>
            </a:r>
            <a:endParaRPr lang="en-US" altLang="zh-CN" sz="1800"/>
          </a:p>
          <a:p>
            <a:pPr marL="0" indent="0">
              <a:lnSpc>
                <a:spcPct val="100000"/>
              </a:lnSpc>
              <a:buNone/>
            </a:pPr>
            <a:r>
              <a:rPr lang="zh-CN" altLang="en-US" sz="1800"/>
              <a:t>这些可能会随着</a:t>
            </a:r>
            <a:r>
              <a:rPr lang="en-US" altLang="zh-CN" sz="1800"/>
              <a:t>lvgl</a:t>
            </a:r>
            <a:r>
              <a:rPr lang="zh-CN" altLang="en-US" sz="1800"/>
              <a:t>的更新而不断增加，同学们可以阅读最新</a:t>
            </a:r>
            <a:r>
              <a:rPr lang="zh-CN" altLang="en-US" sz="1800">
                <a:hlinkClick r:id="rId2"/>
              </a:rPr>
              <a:t>版本的文档</a:t>
            </a:r>
            <a:r>
              <a:rPr lang="zh-CN" altLang="en-US" sz="1800"/>
              <a:t>获取最新资料。</a:t>
            </a:r>
            <a:endParaRPr lang="zh-CN" altLang="en-US" sz="1800" dirty="0"/>
          </a:p>
        </p:txBody>
      </p:sp>
    </p:spTree>
    <p:extLst>
      <p:ext uri="{BB962C8B-B14F-4D97-AF65-F5344CB8AC3E}">
        <p14:creationId xmlns:p14="http://schemas.microsoft.com/office/powerpoint/2010/main" val="3242731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1627632"/>
            <a:ext cx="10515600" cy="5230367"/>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ct val="100000"/>
              </a:lnSpc>
              <a:buNone/>
            </a:pPr>
            <a:r>
              <a:rPr lang="zh-CN" altLang="en-US" sz="1800"/>
              <a:t>例如一个 </a:t>
            </a:r>
            <a:r>
              <a:rPr lang="zh-CN" altLang="en-US" sz="1800">
                <a:hlinkClick r:id="rId2"/>
              </a:rPr>
              <a:t>滑杆</a:t>
            </a:r>
            <a:r>
              <a:rPr lang="en-US" altLang="zh-CN" sz="1800">
                <a:hlinkClick r:id="rId2"/>
              </a:rPr>
              <a:t>(Slider)</a:t>
            </a:r>
            <a:r>
              <a:rPr lang="en-US" altLang="zh-CN" sz="1800"/>
              <a:t> </a:t>
            </a:r>
            <a:r>
              <a:rPr lang="zh-CN" altLang="en-US" sz="1800"/>
              <a:t>包含三个部分：</a:t>
            </a:r>
          </a:p>
          <a:p>
            <a:pPr>
              <a:lnSpc>
                <a:spcPct val="100000"/>
              </a:lnSpc>
            </a:pPr>
            <a:r>
              <a:rPr lang="zh-CN" altLang="en-US" sz="1800"/>
              <a:t>背景</a:t>
            </a:r>
          </a:p>
          <a:p>
            <a:pPr>
              <a:lnSpc>
                <a:spcPct val="100000"/>
              </a:lnSpc>
            </a:pPr>
            <a:r>
              <a:rPr lang="zh-CN" altLang="en-US" sz="1800"/>
              <a:t>指标</a:t>
            </a:r>
          </a:p>
          <a:p>
            <a:pPr>
              <a:lnSpc>
                <a:spcPct val="100000"/>
              </a:lnSpc>
            </a:pPr>
            <a:r>
              <a:rPr lang="zh-CN" altLang="en-US" sz="1800"/>
              <a:t>旋钮</a:t>
            </a:r>
          </a:p>
          <a:p>
            <a:pPr>
              <a:lnSpc>
                <a:spcPct val="100000"/>
              </a:lnSpc>
            </a:pPr>
            <a:endParaRPr lang="zh-CN" altLang="en-US" sz="1800"/>
          </a:p>
          <a:p>
            <a:pPr marL="0" indent="0">
              <a:lnSpc>
                <a:spcPct val="100000"/>
              </a:lnSpc>
              <a:buNone/>
            </a:pPr>
            <a:r>
              <a:rPr lang="zh-CN" altLang="en-US" sz="1800"/>
              <a:t>这意味着滑块的所有三个部分都可以有自己的样式。</a:t>
            </a:r>
            <a:endParaRPr lang="en-US" altLang="zh-CN" sz="1800"/>
          </a:p>
          <a:p>
            <a:pPr marL="0" indent="0">
              <a:lnSpc>
                <a:spcPct val="100000"/>
              </a:lnSpc>
              <a:buNone/>
            </a:pPr>
            <a:r>
              <a:rPr lang="zh-CN" altLang="en-US" sz="1800"/>
              <a:t>示例体验：</a:t>
            </a:r>
            <a:r>
              <a:rPr lang="en-US" altLang="zh-CN" sz="1800">
                <a:hlinkClick r:id="rId2"/>
              </a:rPr>
              <a:t>http://lvgl.100ask.net/8.1/widgets/core/slider.html#slider-with-custom-style</a:t>
            </a:r>
            <a:endParaRPr lang="zh-CN" altLang="en-US" sz="1800" dirty="0"/>
          </a:p>
        </p:txBody>
      </p:sp>
      <p:pic>
        <p:nvPicPr>
          <p:cNvPr id="3" name="图片 2">
            <a:extLst>
              <a:ext uri="{FF2B5EF4-FFF2-40B4-BE49-F238E27FC236}">
                <a16:creationId xmlns:a16="http://schemas.microsoft.com/office/drawing/2014/main" id="{E4923042-4B09-4E3D-B99C-FBD581692EFA}"/>
              </a:ext>
            </a:extLst>
          </p:cNvPr>
          <p:cNvPicPr>
            <a:picLocks noChangeAspect="1"/>
          </p:cNvPicPr>
          <p:nvPr/>
        </p:nvPicPr>
        <p:blipFill>
          <a:blip r:embed="rId3"/>
          <a:stretch>
            <a:fillRect/>
          </a:stretch>
        </p:blipFill>
        <p:spPr>
          <a:xfrm>
            <a:off x="2776529" y="4649460"/>
            <a:ext cx="2478788" cy="1814129"/>
          </a:xfrm>
          <a:prstGeom prst="rect">
            <a:avLst/>
          </a:prstGeom>
        </p:spPr>
      </p:pic>
      <p:pic>
        <p:nvPicPr>
          <p:cNvPr id="5" name="图片 4">
            <a:extLst>
              <a:ext uri="{FF2B5EF4-FFF2-40B4-BE49-F238E27FC236}">
                <a16:creationId xmlns:a16="http://schemas.microsoft.com/office/drawing/2014/main" id="{A038DDF5-471C-445F-BE27-2F554E555A38}"/>
              </a:ext>
            </a:extLst>
          </p:cNvPr>
          <p:cNvPicPr>
            <a:picLocks noChangeAspect="1"/>
          </p:cNvPicPr>
          <p:nvPr/>
        </p:nvPicPr>
        <p:blipFill>
          <a:blip r:embed="rId4"/>
          <a:stretch>
            <a:fillRect/>
          </a:stretch>
        </p:blipFill>
        <p:spPr>
          <a:xfrm>
            <a:off x="7003861" y="4649139"/>
            <a:ext cx="2411610" cy="1814450"/>
          </a:xfrm>
          <a:prstGeom prst="rect">
            <a:avLst/>
          </a:prstGeom>
        </p:spPr>
      </p:pic>
      <p:sp>
        <p:nvSpPr>
          <p:cNvPr id="6" name="文本框 5">
            <a:extLst>
              <a:ext uri="{FF2B5EF4-FFF2-40B4-BE49-F238E27FC236}">
                <a16:creationId xmlns:a16="http://schemas.microsoft.com/office/drawing/2014/main" id="{9E5FE169-16C6-4366-A924-25ADBB413E91}"/>
              </a:ext>
            </a:extLst>
          </p:cNvPr>
          <p:cNvSpPr txBox="1"/>
          <p:nvPr/>
        </p:nvSpPr>
        <p:spPr>
          <a:xfrm>
            <a:off x="3564517" y="6469817"/>
            <a:ext cx="902811" cy="307777"/>
          </a:xfrm>
          <a:prstGeom prst="rect">
            <a:avLst/>
          </a:prstGeom>
          <a:noFill/>
        </p:spPr>
        <p:txBody>
          <a:bodyPr wrap="none" rtlCol="0">
            <a:spAutoFit/>
          </a:bodyPr>
          <a:lstStyle/>
          <a:p>
            <a:r>
              <a:rPr lang="zh-CN" altLang="en-US" sz="1400"/>
              <a:t>默认状态</a:t>
            </a:r>
          </a:p>
        </p:txBody>
      </p:sp>
      <p:sp>
        <p:nvSpPr>
          <p:cNvPr id="8" name="文本框 7">
            <a:extLst>
              <a:ext uri="{FF2B5EF4-FFF2-40B4-BE49-F238E27FC236}">
                <a16:creationId xmlns:a16="http://schemas.microsoft.com/office/drawing/2014/main" id="{84E1107A-0081-40E5-9E64-6C4B6C04A17C}"/>
              </a:ext>
            </a:extLst>
          </p:cNvPr>
          <p:cNvSpPr txBox="1"/>
          <p:nvPr/>
        </p:nvSpPr>
        <p:spPr>
          <a:xfrm>
            <a:off x="7758260" y="6463589"/>
            <a:ext cx="902811" cy="307777"/>
          </a:xfrm>
          <a:prstGeom prst="rect">
            <a:avLst/>
          </a:prstGeom>
          <a:noFill/>
        </p:spPr>
        <p:txBody>
          <a:bodyPr wrap="none" rtlCol="0">
            <a:spAutoFit/>
          </a:bodyPr>
          <a:lstStyle/>
          <a:p>
            <a:r>
              <a:rPr lang="zh-CN" altLang="en-US" sz="1400"/>
              <a:t>调整滑杆</a:t>
            </a:r>
          </a:p>
        </p:txBody>
      </p:sp>
    </p:spTree>
    <p:extLst>
      <p:ext uri="{BB962C8B-B14F-4D97-AF65-F5344CB8AC3E}">
        <p14:creationId xmlns:p14="http://schemas.microsoft.com/office/powerpoint/2010/main" val="4220464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9BC8609-CE71-4458-973D-33BB01534AD1}"/>
              </a:ext>
            </a:extLst>
          </p:cNvPr>
          <p:cNvSpPr>
            <a:spLocks noGrp="1"/>
          </p:cNvSpPr>
          <p:nvPr>
            <p:ph type="ctrTitle"/>
          </p:nvPr>
        </p:nvSpPr>
        <p:spPr>
          <a:xfrm>
            <a:off x="2857500" y="2913855"/>
            <a:ext cx="6476999" cy="1030289"/>
          </a:xfrm>
        </p:spPr>
        <p:txBody>
          <a:bodyPr/>
          <a:lstStyle/>
          <a:p>
            <a:r>
              <a:rPr lang="zh-CN" altLang="en-US"/>
              <a:t>本地样式</a:t>
            </a:r>
          </a:p>
        </p:txBody>
      </p:sp>
    </p:spTree>
    <p:extLst>
      <p:ext uri="{BB962C8B-B14F-4D97-AF65-F5344CB8AC3E}">
        <p14:creationId xmlns:p14="http://schemas.microsoft.com/office/powerpoint/2010/main" val="1586586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1448874"/>
            <a:ext cx="10515600" cy="36354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pPr>
            <a:r>
              <a:rPr lang="zh-CN" altLang="en-US" sz="2000"/>
              <a:t>除了“普通” 样式外，对象还可以存储 本地样式 。</a:t>
            </a:r>
            <a:endParaRPr lang="en-US" altLang="zh-CN" sz="2000"/>
          </a:p>
          <a:p>
            <a:pPr>
              <a:lnSpc>
                <a:spcPct val="100000"/>
              </a:lnSpc>
            </a:pPr>
            <a:r>
              <a:rPr lang="zh-CN" altLang="en-US" sz="1800"/>
              <a:t>本地样式与普通样式类似，但是它不能在其他对象之间共享。如果使用本地样式，将自动分配局部样式，并在删除对象时释放。本地样式对于向对象添加本地自定义很有用。</a:t>
            </a:r>
            <a:endParaRPr lang="en-US" altLang="zh-CN" sz="1800"/>
          </a:p>
          <a:p>
            <a:pPr>
              <a:lnSpc>
                <a:spcPct val="100000"/>
              </a:lnSpc>
            </a:pPr>
            <a:r>
              <a:rPr lang="zh-CN" altLang="en-US" sz="1800"/>
              <a:t>本地样式的接口函数是这样的格式：</a:t>
            </a:r>
            <a:br>
              <a:rPr lang="en-US" altLang="zh-CN" sz="1800"/>
            </a:br>
            <a:r>
              <a:rPr lang="en-US" altLang="zh-CN" sz="1800"/>
              <a:t>	lv_obj_set_style_local_&lt;property_name&gt;(obj, &lt;value&gt;, </a:t>
            </a:r>
            <a:r>
              <a:rPr lang="pl-PL" altLang="zh-CN" sz="1800"/>
              <a:t>&lt;selector&gt;</a:t>
            </a:r>
            <a:r>
              <a:rPr lang="en-US" altLang="zh-CN" sz="1800"/>
              <a:t>);</a:t>
            </a:r>
          </a:p>
          <a:p>
            <a:pPr>
              <a:lnSpc>
                <a:spcPct val="100000"/>
              </a:lnSpc>
            </a:pPr>
            <a:r>
              <a:rPr lang="zh-CN" altLang="en-US" sz="1800"/>
              <a:t>示例：</a:t>
            </a:r>
            <a:br>
              <a:rPr lang="en-US" altLang="zh-CN" sz="1800"/>
            </a:br>
            <a:r>
              <a:rPr lang="en-US" altLang="zh-CN" sz="1800"/>
              <a:t>	lv_obj_set_style_bg_color(obj,  lv_color_hex(0xffffff), 0);   // </a:t>
            </a:r>
            <a:r>
              <a:rPr lang="zh-CN" altLang="en-US" sz="1800"/>
              <a:t>设置背景色</a:t>
            </a:r>
            <a:br>
              <a:rPr lang="en-US" altLang="zh-CN" sz="1800"/>
            </a:br>
            <a:r>
              <a:rPr lang="en-US" altLang="zh-CN" sz="1800"/>
              <a:t>	lv_obj_set_style_bg_opa(obj, LV_OPA_50, 0);	              // </a:t>
            </a:r>
            <a:r>
              <a:rPr lang="zh-CN" altLang="en-US" sz="1800"/>
              <a:t>设置背景透明度</a:t>
            </a:r>
            <a:br>
              <a:rPr lang="en-US" altLang="zh-CN" sz="1800"/>
            </a:br>
            <a:r>
              <a:rPr lang="en-US" altLang="zh-CN" sz="1800"/>
              <a:t>	lv_style_set_....</a:t>
            </a:r>
            <a:endParaRPr lang="zh-CN" altLang="en-US" sz="1800" dirty="0"/>
          </a:p>
        </p:txBody>
      </p:sp>
    </p:spTree>
    <p:extLst>
      <p:ext uri="{BB962C8B-B14F-4D97-AF65-F5344CB8AC3E}">
        <p14:creationId xmlns:p14="http://schemas.microsoft.com/office/powerpoint/2010/main" val="1952902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6FB0D66C-13C6-44AD-9969-335D7B0CE19D}"/>
              </a:ext>
            </a:extLst>
          </p:cNvPr>
          <p:cNvSpPr txBox="1">
            <a:spLocks/>
          </p:cNvSpPr>
          <p:nvPr/>
        </p:nvSpPr>
        <p:spPr>
          <a:xfrm>
            <a:off x="2857500" y="2913855"/>
            <a:ext cx="6476999" cy="1030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a:t>样式继承</a:t>
            </a:r>
          </a:p>
        </p:txBody>
      </p:sp>
    </p:spTree>
    <p:extLst>
      <p:ext uri="{BB962C8B-B14F-4D97-AF65-F5344CB8AC3E}">
        <p14:creationId xmlns:p14="http://schemas.microsoft.com/office/powerpoint/2010/main" val="2163030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1611270"/>
            <a:ext cx="10515600" cy="275100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pPr>
            <a:r>
              <a:rPr lang="zh-CN" altLang="en-US" sz="2000"/>
              <a:t>某些属性（通常与文本相关）可以从父对象的样式继承。 </a:t>
            </a:r>
            <a:endParaRPr lang="en-US" altLang="zh-CN" sz="2000"/>
          </a:p>
          <a:p>
            <a:pPr>
              <a:lnSpc>
                <a:spcPct val="100000"/>
              </a:lnSpc>
            </a:pPr>
            <a:r>
              <a:rPr lang="zh-CN" altLang="en-US" sz="2000"/>
              <a:t>只有没有在为对象设置样式属性的时候，才应用继承。 在这种情况下，如果这个属性是可继承的，那这个属性的值会在父类中检索，直到一个对象为该属性指定了一个值。父类将使用自己的状态来确定该值。 因此，如果按下按钮，并且文本颜色来自此处，则将使用按下的文本颜色。</a:t>
            </a:r>
            <a:endParaRPr lang="zh-CN" altLang="en-US" sz="1800" dirty="0"/>
          </a:p>
        </p:txBody>
      </p:sp>
    </p:spTree>
    <p:extLst>
      <p:ext uri="{BB962C8B-B14F-4D97-AF65-F5344CB8AC3E}">
        <p14:creationId xmlns:p14="http://schemas.microsoft.com/office/powerpoint/2010/main" val="805383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B3A3C84-A2A8-4874-8847-634E057B3F3A}"/>
              </a:ext>
            </a:extLst>
          </p:cNvPr>
          <p:cNvSpPr>
            <a:spLocks noGrp="1"/>
          </p:cNvSpPr>
          <p:nvPr>
            <p:ph type="ctrTitle"/>
          </p:nvPr>
        </p:nvSpPr>
        <p:spPr>
          <a:xfrm>
            <a:off x="2857500" y="2913855"/>
            <a:ext cx="6476999" cy="1030289"/>
          </a:xfrm>
        </p:spPr>
        <p:txBody>
          <a:bodyPr/>
          <a:lstStyle/>
          <a:p>
            <a:r>
              <a:rPr lang="zh-CN" altLang="en-US"/>
              <a:t>过渡特效</a:t>
            </a:r>
          </a:p>
        </p:txBody>
      </p:sp>
    </p:spTree>
    <p:extLst>
      <p:ext uri="{BB962C8B-B14F-4D97-AF65-F5344CB8AC3E}">
        <p14:creationId xmlns:p14="http://schemas.microsoft.com/office/powerpoint/2010/main" val="273669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1611270"/>
            <a:ext cx="10515600" cy="275100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pPr>
            <a:r>
              <a:rPr lang="zh-CN" altLang="en-US" sz="2000"/>
              <a:t>默认情况下，当一个对象改变状态（例如它被按下）时，新状态的新属性会立即设置。但是，通过转换，可以在状态更改时播放动画。 例如，按下按钮时，其背景颜色可以在 </a:t>
            </a:r>
            <a:r>
              <a:rPr lang="en-US" altLang="zh-CN" sz="2000"/>
              <a:t>300 </a:t>
            </a:r>
            <a:r>
              <a:rPr lang="zh-CN" altLang="en-US" sz="2000"/>
              <a:t>毫秒内动画显示为按下的颜色。</a:t>
            </a:r>
            <a:endParaRPr lang="en-US" altLang="zh-CN" sz="2000"/>
          </a:p>
          <a:p>
            <a:pPr>
              <a:lnSpc>
                <a:spcPct val="100000"/>
              </a:lnSpc>
            </a:pPr>
            <a:r>
              <a:rPr lang="en-US" altLang="zh-CN" sz="2000"/>
              <a:t>demo</a:t>
            </a:r>
            <a:r>
              <a:rPr lang="zh-CN" altLang="en-US" sz="2000"/>
              <a:t>体验：</a:t>
            </a:r>
            <a:br>
              <a:rPr lang="en-US" altLang="zh-CN" sz="2000"/>
            </a:br>
            <a:r>
              <a:rPr lang="en-US" altLang="zh-CN" sz="2000"/>
              <a:t>	</a:t>
            </a:r>
            <a:r>
              <a:rPr lang="en-US" altLang="zh-CN" sz="1600">
                <a:hlinkClick r:id="rId2"/>
              </a:rPr>
              <a:t>https://docs.lvgl.io/8.1/overview/style.html#transition</a:t>
            </a:r>
            <a:br>
              <a:rPr lang="en-US" altLang="zh-CN" sz="1600"/>
            </a:br>
            <a:r>
              <a:rPr lang="en-US" altLang="zh-CN" sz="1600"/>
              <a:t>	</a:t>
            </a:r>
            <a:r>
              <a:rPr lang="en-US" altLang="zh-CN" sz="1600">
                <a:hlinkClick r:id="rId3"/>
              </a:rPr>
              <a:t>http://lvgl.100ask.net/8.1/overview/style.html#transition</a:t>
            </a:r>
            <a:endParaRPr lang="en-US" altLang="zh-CN" sz="1600"/>
          </a:p>
          <a:p>
            <a:pPr>
              <a:lnSpc>
                <a:spcPct val="100000"/>
              </a:lnSpc>
            </a:pPr>
            <a:r>
              <a:rPr lang="zh-CN" altLang="en-US" sz="2000"/>
              <a:t>这部分我们在后面课程再展开讨论</a:t>
            </a:r>
            <a:endParaRPr lang="zh-CN" altLang="en-US" sz="1800" dirty="0"/>
          </a:p>
        </p:txBody>
      </p:sp>
    </p:spTree>
    <p:extLst>
      <p:ext uri="{BB962C8B-B14F-4D97-AF65-F5344CB8AC3E}">
        <p14:creationId xmlns:p14="http://schemas.microsoft.com/office/powerpoint/2010/main" val="699723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357598"/>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样式</a:t>
            </a:r>
            <a:r>
              <a:rPr lang="en-US" altLang="zh-CN"/>
              <a:t>(Styles)</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57054" y="1504050"/>
            <a:ext cx="10515600" cy="5324588"/>
          </a:xfrm>
          <a:prstGeom prst="rect">
            <a:avLst/>
          </a:prstGeom>
        </p:spPr>
        <p:txBody>
          <a:bodyPr vert="horz" lIns="91440" tIns="45720" rIns="91440" bIns="45720" rtlCol="0">
            <a:normAutofit fontScale="92500"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ct val="120000"/>
              </a:lnSpc>
              <a:buNone/>
            </a:pPr>
            <a:r>
              <a:rPr lang="en-US" altLang="zh-CN" sz="2000"/>
              <a:t>Styles </a:t>
            </a:r>
            <a:r>
              <a:rPr lang="zh-CN" altLang="en-US" sz="2000"/>
              <a:t>用于设置对象的外观。</a:t>
            </a:r>
            <a:endParaRPr lang="en-US" altLang="zh-CN" sz="2000"/>
          </a:p>
          <a:p>
            <a:pPr>
              <a:lnSpc>
                <a:spcPct val="120000"/>
              </a:lnSpc>
            </a:pPr>
            <a:r>
              <a:rPr lang="zh-CN" altLang="en-US" sz="2000"/>
              <a:t>样式是一个 </a:t>
            </a:r>
            <a:r>
              <a:rPr lang="en-US" altLang="zh-CN" sz="2000" b="1"/>
              <a:t>lv_style_t </a:t>
            </a:r>
            <a:r>
              <a:rPr lang="zh-CN" altLang="en-US" sz="2000"/>
              <a:t>变量，它可以保存边框宽度、文本颜色等属性。</a:t>
            </a:r>
            <a:endParaRPr lang="en-US" altLang="zh-CN" sz="2000"/>
          </a:p>
          <a:p>
            <a:pPr>
              <a:lnSpc>
                <a:spcPct val="120000"/>
              </a:lnSpc>
            </a:pPr>
            <a:r>
              <a:rPr lang="zh-CN" altLang="en-US" sz="2000"/>
              <a:t>将样式</a:t>
            </a:r>
            <a:r>
              <a:rPr lang="en-US" altLang="zh-CN" sz="2000"/>
              <a:t>(</a:t>
            </a:r>
            <a:r>
              <a:rPr lang="zh-CN" altLang="en-US" sz="2000"/>
              <a:t>变量</a:t>
            </a:r>
            <a:r>
              <a:rPr lang="en-US" altLang="zh-CN" sz="2000"/>
              <a:t>)</a:t>
            </a:r>
            <a:r>
              <a:rPr lang="zh-CN" altLang="en-US" sz="2000"/>
              <a:t>分配给对象就可以改变其外观。在赋值过程中，可以指定</a:t>
            </a:r>
            <a:r>
              <a:rPr lang="zh-CN" altLang="en-US" sz="2000">
                <a:solidFill>
                  <a:srgbClr val="FF0000"/>
                </a:solidFill>
              </a:rPr>
              <a:t>目标部分</a:t>
            </a:r>
            <a:r>
              <a:rPr lang="zh-CN" altLang="en-US" sz="2000"/>
              <a:t>和</a:t>
            </a:r>
            <a:r>
              <a:rPr lang="zh-CN" altLang="en-US" sz="2000">
                <a:solidFill>
                  <a:srgbClr val="FF0000"/>
                </a:solidFill>
              </a:rPr>
              <a:t>目标状态</a:t>
            </a:r>
            <a:r>
              <a:rPr lang="zh-CN" altLang="en-US" sz="2000"/>
              <a:t>。</a:t>
            </a:r>
            <a:endParaRPr lang="en-US" altLang="zh-CN" sz="2000"/>
          </a:p>
          <a:p>
            <a:pPr>
              <a:lnSpc>
                <a:spcPct val="120000"/>
              </a:lnSpc>
            </a:pPr>
            <a:r>
              <a:rPr lang="zh-CN" altLang="en-US" sz="2000"/>
              <a:t>一个样式可以给多个对象使用（正常样式）。</a:t>
            </a:r>
            <a:endParaRPr lang="en-US" altLang="zh-CN" sz="2000"/>
          </a:p>
          <a:p>
            <a:pPr>
              <a:lnSpc>
                <a:spcPct val="120000"/>
              </a:lnSpc>
            </a:pPr>
            <a:r>
              <a:rPr lang="zh-CN" altLang="en-US" sz="2000"/>
              <a:t>样式可以级联，也就是可以将多个样式分配给一个对象。所以，我们不用将所有属性都在一个样式中指定，可以通过多个样式组合的形式指定。 </a:t>
            </a:r>
            <a:r>
              <a:rPr lang="en-US" altLang="zh-CN" sz="2000"/>
              <a:t>LVGL </a:t>
            </a:r>
            <a:r>
              <a:rPr lang="zh-CN" altLang="en-US" sz="2000"/>
              <a:t>会优先使用我们定义的样式，如果没有就会使用默认值。</a:t>
            </a:r>
            <a:endParaRPr lang="en-US" altLang="zh-CN" sz="2000"/>
          </a:p>
          <a:p>
            <a:pPr>
              <a:lnSpc>
                <a:spcPct val="120000"/>
              </a:lnSpc>
            </a:pPr>
            <a:r>
              <a:rPr lang="zh-CN" altLang="en-US" sz="2000"/>
              <a:t>后来添加的样式具有更高的优先级。也就是说如果在两种样式中指定了同一个属性，则将使用最后添加的样式。</a:t>
            </a:r>
          </a:p>
          <a:p>
            <a:pPr>
              <a:lnSpc>
                <a:spcPct val="120000"/>
              </a:lnSpc>
            </a:pPr>
            <a:r>
              <a:rPr lang="zh-CN" altLang="en-US" sz="2000"/>
              <a:t>如果对象中未指定某些属性（例如文本颜色），就会从父级继承。</a:t>
            </a:r>
          </a:p>
          <a:p>
            <a:pPr>
              <a:lnSpc>
                <a:spcPct val="120000"/>
              </a:lnSpc>
            </a:pPr>
            <a:r>
              <a:rPr lang="zh-CN" altLang="en-US" sz="2000"/>
              <a:t>上面说的是 “正常” 样式，对象还有本地样式，它比 “正常” 样式具有更高的优先级。</a:t>
            </a:r>
          </a:p>
          <a:p>
            <a:pPr>
              <a:lnSpc>
                <a:spcPct val="120000"/>
              </a:lnSpc>
            </a:pPr>
            <a:r>
              <a:rPr lang="zh-CN" altLang="en-US" sz="2000"/>
              <a:t>可以定义有过渡效果的样式。</a:t>
            </a:r>
            <a:endParaRPr lang="en-US" altLang="zh-CN" sz="2000"/>
          </a:p>
          <a:p>
            <a:pPr>
              <a:lnSpc>
                <a:spcPct val="120000"/>
              </a:lnSpc>
            </a:pPr>
            <a:r>
              <a:rPr lang="zh-CN" altLang="en-US" sz="2000"/>
              <a:t>默认有一个样式主题，我们也可以自己定义样式主题，作为默认的样式主题使用。</a:t>
            </a:r>
            <a:endParaRPr lang="zh-CN" altLang="en-US" sz="2000" dirty="0"/>
          </a:p>
        </p:txBody>
      </p:sp>
    </p:spTree>
    <p:extLst>
      <p:ext uri="{BB962C8B-B14F-4D97-AF65-F5344CB8AC3E}">
        <p14:creationId xmlns:p14="http://schemas.microsoft.com/office/powerpoint/2010/main" val="994826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5E36B61-922D-49B4-B502-546B358B5611}"/>
              </a:ext>
            </a:extLst>
          </p:cNvPr>
          <p:cNvSpPr>
            <a:spLocks noGrp="1"/>
          </p:cNvSpPr>
          <p:nvPr>
            <p:ph type="ctrTitle"/>
          </p:nvPr>
        </p:nvSpPr>
        <p:spPr>
          <a:xfrm>
            <a:off x="2857500" y="2913855"/>
            <a:ext cx="6476999" cy="1030289"/>
          </a:xfrm>
        </p:spPr>
        <p:txBody>
          <a:bodyPr/>
          <a:lstStyle/>
          <a:p>
            <a:r>
              <a:rPr lang="zh-CN" altLang="en-US"/>
              <a:t>样式主题</a:t>
            </a:r>
          </a:p>
        </p:txBody>
      </p:sp>
    </p:spTree>
    <p:extLst>
      <p:ext uri="{BB962C8B-B14F-4D97-AF65-F5344CB8AC3E}">
        <p14:creationId xmlns:p14="http://schemas.microsoft.com/office/powerpoint/2010/main" val="1506410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1611270"/>
            <a:ext cx="10515600" cy="275100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pPr>
            <a:r>
              <a:rPr lang="zh-CN" altLang="en-US" sz="2000"/>
              <a:t>主题是风格的集合。如果存在活动主题，</a:t>
            </a:r>
            <a:r>
              <a:rPr lang="en-US" altLang="zh-CN" sz="2000"/>
              <a:t>LVGL</a:t>
            </a:r>
            <a:r>
              <a:rPr lang="zh-CN" altLang="en-US" sz="2000"/>
              <a:t>将其应用于每个创建的部件</a:t>
            </a:r>
            <a:r>
              <a:rPr lang="en-US" altLang="zh-CN" sz="2000"/>
              <a:t>(</a:t>
            </a:r>
            <a:r>
              <a:rPr lang="zh-CN" altLang="en-US" sz="2000"/>
              <a:t>对象</a:t>
            </a:r>
            <a:r>
              <a:rPr lang="en-US" altLang="zh-CN" sz="2000"/>
              <a:t>)</a:t>
            </a:r>
            <a:r>
              <a:rPr lang="zh-CN" altLang="en-US" sz="2000"/>
              <a:t>。 这将为</a:t>
            </a:r>
            <a:r>
              <a:rPr lang="en-US" altLang="zh-CN" sz="2000"/>
              <a:t>UI</a:t>
            </a:r>
            <a:r>
              <a:rPr lang="zh-CN" altLang="en-US" sz="2000"/>
              <a:t>提供一个默认外观，然后可以通过添加更多样式对其进行修改。</a:t>
            </a:r>
            <a:endParaRPr lang="en-US" altLang="zh-CN" sz="2000"/>
          </a:p>
          <a:p>
            <a:pPr>
              <a:lnSpc>
                <a:spcPct val="100000"/>
              </a:lnSpc>
            </a:pPr>
            <a:r>
              <a:rPr lang="en-US" altLang="zh-CN" sz="2000"/>
              <a:t>demo</a:t>
            </a:r>
            <a:r>
              <a:rPr lang="zh-CN" altLang="en-US" sz="2000"/>
              <a:t>体验：</a:t>
            </a:r>
            <a:br>
              <a:rPr lang="en-US" altLang="zh-CN" sz="2000"/>
            </a:br>
            <a:r>
              <a:rPr lang="en-US" altLang="zh-CN" sz="2000"/>
              <a:t>	</a:t>
            </a:r>
            <a:r>
              <a:rPr lang="en-US" altLang="zh-CN" sz="1600">
                <a:hlinkClick r:id="rId2"/>
              </a:rPr>
              <a:t>https://docs.lvgl.io/8.1/overview/style.html#extending-the-current-theme</a:t>
            </a:r>
            <a:br>
              <a:rPr lang="en-US" altLang="zh-CN" sz="1600"/>
            </a:br>
            <a:r>
              <a:rPr lang="en-US" altLang="zh-CN" sz="1600"/>
              <a:t>	</a:t>
            </a:r>
            <a:r>
              <a:rPr lang="en-US" altLang="zh-CN" sz="1600">
                <a:hlinkClick r:id="rId3"/>
              </a:rPr>
              <a:t>http://lvgl.100ask.net/8.1/overview/style.html#extending-the-current-theme</a:t>
            </a:r>
            <a:endParaRPr lang="en-US" altLang="zh-CN" sz="1600"/>
          </a:p>
          <a:p>
            <a:pPr>
              <a:lnSpc>
                <a:spcPct val="100000"/>
              </a:lnSpc>
            </a:pPr>
            <a:r>
              <a:rPr lang="zh-CN" altLang="en-US" sz="2000"/>
              <a:t>这部分后面的课程再展开讨论。</a:t>
            </a:r>
            <a:endParaRPr lang="zh-CN" altLang="en-US" sz="1800" dirty="0"/>
          </a:p>
        </p:txBody>
      </p:sp>
    </p:spTree>
    <p:extLst>
      <p:ext uri="{BB962C8B-B14F-4D97-AF65-F5344CB8AC3E}">
        <p14:creationId xmlns:p14="http://schemas.microsoft.com/office/powerpoint/2010/main" val="459579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A2126F-9020-4550-963B-A5F44929A602}"/>
              </a:ext>
            </a:extLst>
          </p:cNvPr>
          <p:cNvSpPr>
            <a:spLocks noGrp="1"/>
          </p:cNvSpPr>
          <p:nvPr>
            <p:ph type="ctrTitle"/>
          </p:nvPr>
        </p:nvSpPr>
        <p:spPr/>
        <p:txBody>
          <a:bodyPr/>
          <a:lstStyle/>
          <a:p>
            <a:r>
              <a:rPr lang="zh-CN" altLang="en-US"/>
              <a:t>感谢观看</a:t>
            </a:r>
          </a:p>
        </p:txBody>
      </p:sp>
      <p:sp>
        <p:nvSpPr>
          <p:cNvPr id="3" name="副标题 2">
            <a:extLst>
              <a:ext uri="{FF2B5EF4-FFF2-40B4-BE49-F238E27FC236}">
                <a16:creationId xmlns:a16="http://schemas.microsoft.com/office/drawing/2014/main" id="{4D7ED6ED-34D1-481E-982F-F02347330694}"/>
              </a:ext>
            </a:extLst>
          </p:cNvPr>
          <p:cNvSpPr>
            <a:spLocks noGrp="1"/>
          </p:cNvSpPr>
          <p:nvPr>
            <p:ph type="subTitle" idx="1"/>
          </p:nvPr>
        </p:nvSpPr>
        <p:spPr/>
        <p:txBody>
          <a:bodyPr/>
          <a:lstStyle/>
          <a:p>
            <a:r>
              <a:rPr lang="zh-CN" altLang="en-US"/>
              <a:t>祝学习顺利</a:t>
            </a:r>
            <a:endParaRPr lang="en-US" altLang="zh-CN"/>
          </a:p>
        </p:txBody>
      </p:sp>
      <p:pic>
        <p:nvPicPr>
          <p:cNvPr id="5" name="图片 4">
            <a:extLst>
              <a:ext uri="{FF2B5EF4-FFF2-40B4-BE49-F238E27FC236}">
                <a16:creationId xmlns:a16="http://schemas.microsoft.com/office/drawing/2014/main" id="{205C3214-915E-4C85-B0B1-26AD3A9DF0E9}"/>
              </a:ext>
            </a:extLst>
          </p:cNvPr>
          <p:cNvPicPr>
            <a:picLocks noChangeAspect="1"/>
          </p:cNvPicPr>
          <p:nvPr/>
        </p:nvPicPr>
        <p:blipFill rotWithShape="1">
          <a:blip r:embed="rId2">
            <a:extLst>
              <a:ext uri="{28A0092B-C50C-407E-A947-70E740481C1C}">
                <a14:useLocalDpi xmlns:a14="http://schemas.microsoft.com/office/drawing/2010/main" val="0"/>
              </a:ext>
            </a:extLst>
          </a:blip>
          <a:srcRect t="57144"/>
          <a:stretch/>
        </p:blipFill>
        <p:spPr>
          <a:xfrm>
            <a:off x="5099901" y="0"/>
            <a:ext cx="7092099" cy="1030288"/>
          </a:xfrm>
          <a:prstGeom prst="rect">
            <a:avLst/>
          </a:prstGeom>
        </p:spPr>
      </p:pic>
    </p:spTree>
    <p:extLst>
      <p:ext uri="{BB962C8B-B14F-4D97-AF65-F5344CB8AC3E}">
        <p14:creationId xmlns:p14="http://schemas.microsoft.com/office/powerpoint/2010/main" val="312958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11877"/>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初始化样式</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37440"/>
            <a:ext cx="10515600" cy="36354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ct val="100000"/>
              </a:lnSpc>
              <a:buNone/>
            </a:pPr>
            <a:r>
              <a:rPr lang="zh-CN" altLang="en-US" sz="2000"/>
              <a:t>样式存储在 </a:t>
            </a:r>
            <a:r>
              <a:rPr lang="en-US" altLang="zh-CN" sz="2000" b="1">
                <a:solidFill>
                  <a:srgbClr val="FF0000"/>
                </a:solidFill>
              </a:rPr>
              <a:t>lv_style_t </a:t>
            </a:r>
            <a:r>
              <a:rPr lang="zh-CN" altLang="en-US" sz="2000"/>
              <a:t>变量中。样式变量应该是 </a:t>
            </a:r>
            <a:r>
              <a:rPr lang="zh-CN" altLang="en-US" sz="2000" b="1"/>
              <a:t>静态 、全局或动态分配 </a:t>
            </a:r>
            <a:r>
              <a:rPr lang="zh-CN" altLang="en-US" sz="2000"/>
              <a:t>的。 也就是它们不能是函数中的局部变量，因为当函数结束时它们会被销毁。样式初始化示例：</a:t>
            </a:r>
            <a:endParaRPr lang="en-US" altLang="zh-CN" sz="2000"/>
          </a:p>
          <a:p>
            <a:pPr marL="0" indent="0">
              <a:buNone/>
            </a:pPr>
            <a:r>
              <a:rPr lang="en-US" altLang="zh-CN" sz="1400" b="1">
                <a:solidFill>
                  <a:srgbClr val="569CD6"/>
                </a:solidFill>
                <a:latin typeface="Consolas" panose="020B0609020204030204" pitchFamily="49" charset="0"/>
              </a:rPr>
              <a:t>	</a:t>
            </a:r>
            <a:r>
              <a:rPr lang="pl-PL" altLang="zh-CN" sz="1800" b="1">
                <a:solidFill>
                  <a:srgbClr val="569CD6"/>
                </a:solidFill>
                <a:effectLst/>
                <a:latin typeface="Consolas" panose="020B0609020204030204" pitchFamily="49" charset="0"/>
              </a:rPr>
              <a:t>static</a:t>
            </a:r>
            <a:r>
              <a:rPr lang="pl-PL" altLang="zh-CN" sz="1800" b="1">
                <a:solidFill>
                  <a:srgbClr val="D4D4D4"/>
                </a:solidFill>
                <a:effectLst/>
                <a:latin typeface="Consolas" panose="020B0609020204030204" pitchFamily="49" charset="0"/>
              </a:rPr>
              <a:t> </a:t>
            </a:r>
            <a:r>
              <a:rPr lang="pl-PL" altLang="zh-CN" sz="1800" b="1">
                <a:solidFill>
                  <a:srgbClr val="4EC9B0"/>
                </a:solidFill>
                <a:effectLst/>
                <a:latin typeface="Consolas" panose="020B0609020204030204" pitchFamily="49" charset="0"/>
              </a:rPr>
              <a:t>lv_style_t</a:t>
            </a:r>
            <a:r>
              <a:rPr lang="pl-PL" altLang="zh-CN" sz="1800" b="1">
                <a:solidFill>
                  <a:srgbClr val="D4D4D4"/>
                </a:solidFill>
                <a:effectLst/>
                <a:latin typeface="Consolas" panose="020B0609020204030204" pitchFamily="49" charset="0"/>
              </a:rPr>
              <a:t> </a:t>
            </a:r>
            <a:r>
              <a:rPr lang="pl-PL" altLang="zh-CN" sz="1800" b="1">
                <a:solidFill>
                  <a:srgbClr val="9CDCFE"/>
                </a:solidFill>
                <a:effectLst/>
                <a:latin typeface="Consolas" panose="020B0609020204030204" pitchFamily="49" charset="0"/>
              </a:rPr>
              <a:t>style_</a:t>
            </a:r>
            <a:r>
              <a:rPr lang="en-US" altLang="zh-CN" sz="1800" b="1">
                <a:solidFill>
                  <a:srgbClr val="9CDCFE"/>
                </a:solidFill>
                <a:effectLst/>
                <a:latin typeface="Consolas" panose="020B0609020204030204" pitchFamily="49" charset="0"/>
              </a:rPr>
              <a:t>obj</a:t>
            </a:r>
            <a:r>
              <a:rPr lang="pl-PL" altLang="zh-CN" sz="1800" b="1">
                <a:solidFill>
                  <a:srgbClr val="D4D4D4"/>
                </a:solidFill>
                <a:effectLst/>
                <a:latin typeface="Consolas" panose="020B0609020204030204" pitchFamily="49" charset="0"/>
              </a:rPr>
              <a:t>;</a:t>
            </a:r>
          </a:p>
          <a:p>
            <a:pPr marL="0" indent="0">
              <a:buNone/>
            </a:pPr>
            <a:r>
              <a:rPr lang="en-US" altLang="zh-CN" sz="1800" b="1">
                <a:solidFill>
                  <a:srgbClr val="DCDCAA"/>
                </a:solidFill>
                <a:effectLst/>
                <a:latin typeface="Consolas" panose="020B0609020204030204" pitchFamily="49" charset="0"/>
              </a:rPr>
              <a:t>	</a:t>
            </a:r>
            <a:r>
              <a:rPr lang="pl-PL" altLang="zh-CN" sz="1800" b="1">
                <a:solidFill>
                  <a:srgbClr val="DCDCAA"/>
                </a:solidFill>
                <a:effectLst/>
                <a:latin typeface="Consolas" panose="020B0609020204030204" pitchFamily="49" charset="0"/>
              </a:rPr>
              <a:t>lv_style_init</a:t>
            </a:r>
            <a:r>
              <a:rPr lang="pl-PL" altLang="zh-CN" sz="1800" b="1">
                <a:solidFill>
                  <a:srgbClr val="D4D4D4"/>
                </a:solidFill>
                <a:effectLst/>
                <a:latin typeface="Consolas" panose="020B0609020204030204" pitchFamily="49" charset="0"/>
              </a:rPr>
              <a:t>(&amp;</a:t>
            </a:r>
            <a:r>
              <a:rPr lang="pl-PL" altLang="zh-CN" sz="1800" b="1">
                <a:solidFill>
                  <a:srgbClr val="9CDCFE"/>
                </a:solidFill>
                <a:effectLst/>
                <a:latin typeface="Consolas" panose="020B0609020204030204" pitchFamily="49" charset="0"/>
              </a:rPr>
              <a:t>style_</a:t>
            </a:r>
            <a:r>
              <a:rPr lang="en-US" altLang="zh-CN" sz="1800" b="1">
                <a:solidFill>
                  <a:srgbClr val="9CDCFE"/>
                </a:solidFill>
                <a:effectLst/>
                <a:latin typeface="Consolas" panose="020B0609020204030204" pitchFamily="49" charset="0"/>
              </a:rPr>
              <a:t>obj</a:t>
            </a:r>
            <a:r>
              <a:rPr lang="pl-PL" altLang="zh-CN" sz="1800" b="1">
                <a:solidFill>
                  <a:srgbClr val="D4D4D4"/>
                </a:solidFill>
                <a:effectLst/>
                <a:latin typeface="Consolas" panose="020B0609020204030204" pitchFamily="49" charset="0"/>
              </a:rPr>
              <a:t>);</a:t>
            </a:r>
            <a:endParaRPr lang="en-US" altLang="zh-CN" sz="1800" b="1"/>
          </a:p>
          <a:p>
            <a:pPr>
              <a:lnSpc>
                <a:spcPct val="100000"/>
              </a:lnSpc>
            </a:pPr>
            <a:endParaRPr lang="zh-CN" altLang="en-US" sz="2000" dirty="0"/>
          </a:p>
        </p:txBody>
      </p:sp>
      <p:pic>
        <p:nvPicPr>
          <p:cNvPr id="3" name="图片 2">
            <a:extLst>
              <a:ext uri="{FF2B5EF4-FFF2-40B4-BE49-F238E27FC236}">
                <a16:creationId xmlns:a16="http://schemas.microsoft.com/office/drawing/2014/main" id="{0CE66CC3-0C92-4AD5-B8E2-BB0DD24825F6}"/>
              </a:ext>
            </a:extLst>
          </p:cNvPr>
          <p:cNvPicPr>
            <a:picLocks noChangeAspect="1"/>
          </p:cNvPicPr>
          <p:nvPr/>
        </p:nvPicPr>
        <p:blipFill>
          <a:blip r:embed="rId2"/>
          <a:stretch>
            <a:fillRect/>
          </a:stretch>
        </p:blipFill>
        <p:spPr>
          <a:xfrm>
            <a:off x="758062" y="4307747"/>
            <a:ext cx="8486606" cy="2198709"/>
          </a:xfrm>
          <a:prstGeom prst="rect">
            <a:avLst/>
          </a:prstGeom>
        </p:spPr>
      </p:pic>
    </p:spTree>
    <p:extLst>
      <p:ext uri="{BB962C8B-B14F-4D97-AF65-F5344CB8AC3E}">
        <p14:creationId xmlns:p14="http://schemas.microsoft.com/office/powerpoint/2010/main" val="1839813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59010"/>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设置样式属性</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84573"/>
            <a:ext cx="10515600" cy="36354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pPr>
            <a:r>
              <a:rPr lang="zh-CN" altLang="en-US" sz="2000"/>
              <a:t>当我们初始化好一个样式之后就可以设置它的样式属性了，接口函数是这样的格式：</a:t>
            </a:r>
            <a:br>
              <a:rPr lang="en-US" altLang="zh-CN" sz="2000"/>
            </a:br>
            <a:r>
              <a:rPr lang="en-US" altLang="zh-CN" sz="2000"/>
              <a:t>	</a:t>
            </a:r>
            <a:r>
              <a:rPr lang="en-US" altLang="zh-CN" sz="1800" b="1"/>
              <a:t>lv_style_set_&lt;property_name&gt;(&amp;style, &lt;value&gt;);</a:t>
            </a:r>
          </a:p>
          <a:p>
            <a:pPr>
              <a:lnSpc>
                <a:spcPct val="100000"/>
              </a:lnSpc>
            </a:pPr>
            <a:r>
              <a:rPr lang="zh-CN" altLang="en-US" sz="2000"/>
              <a:t>示例：</a:t>
            </a:r>
            <a:br>
              <a:rPr lang="en-US" altLang="zh-CN" sz="2000"/>
            </a:br>
            <a:r>
              <a:rPr lang="en-US" altLang="zh-CN" sz="2000"/>
              <a:t>	</a:t>
            </a:r>
            <a:r>
              <a:rPr lang="en-US" altLang="zh-CN" sz="1800"/>
              <a:t>lv_style_set_bg_color(&amp;style_</a:t>
            </a:r>
            <a:r>
              <a:rPr lang="pl-PL" altLang="zh-CN" sz="1800"/>
              <a:t>obj</a:t>
            </a:r>
            <a:r>
              <a:rPr lang="en-US" altLang="zh-CN" sz="1800"/>
              <a:t>, lv_color_hex(0x000000));   //</a:t>
            </a:r>
            <a:r>
              <a:rPr lang="zh-CN" altLang="en-US" sz="1800"/>
              <a:t> 设置背景色</a:t>
            </a:r>
            <a:br>
              <a:rPr lang="en-US" altLang="zh-CN" sz="1800"/>
            </a:br>
            <a:r>
              <a:rPr lang="en-US" altLang="zh-CN" sz="1800"/>
              <a:t>	lv_style_set_bg_opa(&amp;style_</a:t>
            </a:r>
            <a:r>
              <a:rPr lang="pl-PL" altLang="zh-CN" sz="1800"/>
              <a:t>obj</a:t>
            </a:r>
            <a:r>
              <a:rPr lang="en-US" altLang="zh-CN" sz="1800"/>
              <a:t>, LV_OPA_50);	                    // </a:t>
            </a:r>
            <a:r>
              <a:rPr lang="zh-CN" altLang="en-US" sz="1800"/>
              <a:t>设置背景透明度</a:t>
            </a:r>
            <a:br>
              <a:rPr lang="en-US" altLang="zh-CN" sz="1800"/>
            </a:br>
            <a:r>
              <a:rPr lang="en-US" altLang="zh-CN" sz="1800"/>
              <a:t>	lv_style_set_....</a:t>
            </a:r>
            <a:endParaRPr lang="zh-CN" altLang="en-US" sz="1800" dirty="0"/>
          </a:p>
        </p:txBody>
      </p:sp>
    </p:spTree>
    <p:extLst>
      <p:ext uri="{BB962C8B-B14F-4D97-AF65-F5344CB8AC3E}">
        <p14:creationId xmlns:p14="http://schemas.microsoft.com/office/powerpoint/2010/main" val="3096553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11877"/>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添加</a:t>
            </a:r>
            <a:r>
              <a:rPr lang="en-US" altLang="zh-CN"/>
              <a:t>(</a:t>
            </a:r>
            <a:r>
              <a:rPr lang="zh-CN" altLang="en-US"/>
              <a:t>应用</a:t>
            </a:r>
            <a:r>
              <a:rPr lang="en-US" altLang="zh-CN"/>
              <a:t>)</a:t>
            </a:r>
            <a:r>
              <a:rPr lang="zh-CN" altLang="en-US"/>
              <a:t>样式到对象</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37440"/>
            <a:ext cx="10515600" cy="36354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pPr>
            <a:r>
              <a:rPr lang="zh-CN" altLang="en-US" sz="2000"/>
              <a:t>当我们初始化并且设置好一个样式之后就可以将它添加到对象上面了，接口函数只有一个：</a:t>
            </a:r>
            <a:br>
              <a:rPr lang="en-US" altLang="zh-CN" sz="2000"/>
            </a:br>
            <a:r>
              <a:rPr lang="en-US" altLang="zh-CN" sz="2000"/>
              <a:t>	</a:t>
            </a:r>
            <a:r>
              <a:rPr lang="pl-PL" altLang="zh-CN" sz="1800"/>
              <a:t>lv_obj_add_style(obj, &amp;style, &lt;selector&gt;)</a:t>
            </a:r>
            <a:endParaRPr lang="en-US" altLang="zh-CN" sz="1800"/>
          </a:p>
          <a:p>
            <a:pPr>
              <a:lnSpc>
                <a:spcPct val="100000"/>
              </a:lnSpc>
            </a:pPr>
            <a:r>
              <a:rPr lang="zh-CN" altLang="en-US" sz="2000"/>
              <a:t>参数 “</a:t>
            </a:r>
            <a:r>
              <a:rPr lang="en-US" altLang="zh-CN" sz="2000"/>
              <a:t>obj</a:t>
            </a:r>
            <a:r>
              <a:rPr lang="zh-CN" altLang="en-US" sz="2000"/>
              <a:t>” 就是要添加到的对象，“</a:t>
            </a:r>
            <a:r>
              <a:rPr lang="en-US" altLang="zh-CN" sz="2000"/>
              <a:t>style</a:t>
            </a:r>
            <a:r>
              <a:rPr lang="zh-CN" altLang="en-US" sz="2000"/>
              <a:t>” 是指向样式变量的指针，</a:t>
            </a:r>
            <a:r>
              <a:rPr lang="en-US" altLang="zh-CN" sz="2000"/>
              <a:t>&lt;selector&gt; </a:t>
            </a:r>
            <a:r>
              <a:rPr lang="zh-CN" altLang="en-US" sz="2000"/>
              <a:t>是应添加样式的部分和状态的 </a:t>
            </a:r>
            <a:r>
              <a:rPr lang="en-US" altLang="zh-CN" sz="2000"/>
              <a:t>OR-ed </a:t>
            </a:r>
            <a:r>
              <a:rPr lang="zh-CN" altLang="en-US" sz="2000"/>
              <a:t>值 </a:t>
            </a:r>
            <a:r>
              <a:rPr lang="en-US" altLang="zh-CN" sz="2000"/>
              <a:t>(</a:t>
            </a:r>
            <a:r>
              <a:rPr lang="zh-CN" altLang="en-US" sz="2000"/>
              <a:t>不能是互斥，否则就是清除标志，没法合并</a:t>
            </a:r>
            <a:r>
              <a:rPr lang="en-US" altLang="zh-CN" sz="2000"/>
              <a:t>)</a:t>
            </a:r>
            <a:r>
              <a:rPr lang="zh-CN" altLang="en-US" sz="2000"/>
              <a:t>。示例：</a:t>
            </a:r>
            <a:br>
              <a:rPr lang="en-US" altLang="zh-CN" sz="2000"/>
            </a:br>
            <a:r>
              <a:rPr lang="en-US" altLang="zh-CN" sz="2000"/>
              <a:t>	</a:t>
            </a:r>
            <a:r>
              <a:rPr lang="en-US" altLang="zh-CN" sz="1800"/>
              <a:t>lv_obj_add_style(</a:t>
            </a:r>
            <a:r>
              <a:rPr lang="pl-PL" altLang="zh-CN" sz="1800"/>
              <a:t>obj</a:t>
            </a:r>
            <a:r>
              <a:rPr lang="en-US" altLang="zh-CN" sz="1800"/>
              <a:t>, &amp;style_obj, 0);   		            // </a:t>
            </a:r>
            <a:r>
              <a:rPr lang="zh-CN" altLang="en-US" sz="1800"/>
              <a:t>默认</a:t>
            </a:r>
            <a:r>
              <a:rPr lang="en-US" altLang="zh-CN" sz="1800"/>
              <a:t>(</a:t>
            </a:r>
            <a:r>
              <a:rPr lang="zh-CN" altLang="en-US" sz="1800"/>
              <a:t>常用</a:t>
            </a:r>
            <a:r>
              <a:rPr lang="en-US" altLang="zh-CN" sz="1800"/>
              <a:t>)</a:t>
            </a:r>
            <a:br>
              <a:rPr lang="en-US" altLang="zh-CN" sz="1800"/>
            </a:br>
            <a:r>
              <a:rPr lang="en-US" altLang="zh-CN" sz="1800"/>
              <a:t>	lv_obj_add_style(</a:t>
            </a:r>
            <a:r>
              <a:rPr lang="pl-PL" altLang="zh-CN" sz="1800"/>
              <a:t>obj</a:t>
            </a:r>
            <a:r>
              <a:rPr lang="en-US" altLang="zh-CN" sz="1800"/>
              <a:t>, &amp;style_obj, LV_STATE_PRESSED);  // </a:t>
            </a:r>
            <a:r>
              <a:rPr lang="zh-CN" altLang="en-US" sz="1800"/>
              <a:t>在对象被按下时应用样式</a:t>
            </a:r>
            <a:endParaRPr lang="zh-CN" altLang="en-US" sz="1800" dirty="0"/>
          </a:p>
        </p:txBody>
      </p:sp>
    </p:spTree>
    <p:extLst>
      <p:ext uri="{BB962C8B-B14F-4D97-AF65-F5344CB8AC3E}">
        <p14:creationId xmlns:p14="http://schemas.microsoft.com/office/powerpoint/2010/main" val="334539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11877"/>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获取样式属性</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37440"/>
            <a:ext cx="10515600" cy="36354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pPr>
            <a:r>
              <a:rPr lang="zh-CN" altLang="en-US" sz="2000"/>
              <a:t>我们可以获取属性的最终值（考虑级联、继承、本地样式和转换），接口函数是这样的格式：</a:t>
            </a:r>
            <a:br>
              <a:rPr lang="en-US" altLang="zh-CN" sz="2000"/>
            </a:br>
            <a:r>
              <a:rPr lang="en-US" altLang="zh-CN" sz="2000"/>
              <a:t>	lv_obj_get_style_&lt;property_name&gt;(obj, &lt;part&gt;);</a:t>
            </a:r>
          </a:p>
          <a:p>
            <a:pPr>
              <a:lnSpc>
                <a:spcPct val="100000"/>
              </a:lnSpc>
            </a:pPr>
            <a:r>
              <a:rPr lang="zh-CN" altLang="en-US" sz="2000"/>
              <a:t>函数使用对象的当前状态，如果没有更好的候选对象，则返回默认值。 例如：</a:t>
            </a:r>
            <a:br>
              <a:rPr lang="en-US" altLang="zh-CN" sz="2000"/>
            </a:br>
            <a:r>
              <a:rPr lang="en-US" altLang="zh-CN" sz="2000"/>
              <a:t>	lv_color_t color = lv_obj_get_style_bg_color(</a:t>
            </a:r>
            <a:r>
              <a:rPr lang="pl-PL" altLang="zh-CN" sz="2000"/>
              <a:t>obj</a:t>
            </a:r>
            <a:r>
              <a:rPr lang="en-US" altLang="zh-CN" sz="2000"/>
              <a:t>, LV_PART_MAIN);</a:t>
            </a:r>
            <a:br>
              <a:rPr lang="en-US" altLang="zh-CN" sz="2000"/>
            </a:br>
            <a:endParaRPr lang="zh-CN" altLang="en-US" sz="1800" dirty="0"/>
          </a:p>
        </p:txBody>
      </p:sp>
    </p:spTree>
    <p:extLst>
      <p:ext uri="{BB962C8B-B14F-4D97-AF65-F5344CB8AC3E}">
        <p14:creationId xmlns:p14="http://schemas.microsoft.com/office/powerpoint/2010/main" val="3722446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11877"/>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删除样式</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37440"/>
            <a:ext cx="10515600" cy="36354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pPr>
            <a:r>
              <a:rPr lang="zh-CN" altLang="en-US" sz="2000"/>
              <a:t>删除对象的所有样式：</a:t>
            </a:r>
            <a:br>
              <a:rPr lang="en-US" altLang="zh-CN" sz="2000"/>
            </a:br>
            <a:r>
              <a:rPr lang="en-US" altLang="zh-CN" sz="2000"/>
              <a:t>	</a:t>
            </a:r>
            <a:r>
              <a:rPr lang="en-US" altLang="zh-CN" sz="1800"/>
              <a:t>lv_obj_remove_style_all(obj);</a:t>
            </a:r>
          </a:p>
          <a:p>
            <a:pPr>
              <a:lnSpc>
                <a:spcPct val="100000"/>
              </a:lnSpc>
            </a:pPr>
            <a:r>
              <a:rPr lang="zh-CN" altLang="en-US" sz="2000"/>
              <a:t>删除对象的特定样式：</a:t>
            </a:r>
            <a:br>
              <a:rPr lang="en-US" altLang="zh-CN" sz="2000"/>
            </a:br>
            <a:r>
              <a:rPr lang="en-US" altLang="zh-CN" sz="2000"/>
              <a:t>	</a:t>
            </a:r>
            <a:r>
              <a:rPr lang="pl-PL" altLang="zh-CN" sz="1800"/>
              <a:t>lv_obj_remove_style(obj, </a:t>
            </a:r>
            <a:r>
              <a:rPr lang="en-US" altLang="zh-CN" sz="1800"/>
              <a:t>&amp;</a:t>
            </a:r>
            <a:r>
              <a:rPr lang="pl-PL" altLang="zh-CN" sz="1800"/>
              <a:t>style</a:t>
            </a:r>
            <a:r>
              <a:rPr lang="en-US" altLang="zh-CN" sz="1800"/>
              <a:t>_obj</a:t>
            </a:r>
            <a:r>
              <a:rPr lang="pl-PL" altLang="zh-CN" sz="1800"/>
              <a:t>, selector)</a:t>
            </a:r>
            <a:r>
              <a:rPr lang="en-US" altLang="zh-CN" sz="1800"/>
              <a:t>;</a:t>
            </a:r>
            <a:br>
              <a:rPr lang="en-US" altLang="zh-CN" sz="1800"/>
            </a:br>
            <a:r>
              <a:rPr lang="zh-CN" altLang="en-US" sz="2000"/>
              <a:t>只有当 </a:t>
            </a:r>
            <a:r>
              <a:rPr lang="en-US" altLang="zh-CN" sz="2000"/>
              <a:t>selector </a:t>
            </a:r>
            <a:r>
              <a:rPr lang="zh-CN" altLang="en-US" sz="2000"/>
              <a:t>与 </a:t>
            </a:r>
            <a:r>
              <a:rPr lang="en-US" altLang="zh-CN" sz="2000"/>
              <a:t>lv_obj_add_style </a:t>
            </a:r>
            <a:r>
              <a:rPr lang="zh-CN" altLang="en-US" sz="2000"/>
              <a:t>中使用的 </a:t>
            </a:r>
            <a:r>
              <a:rPr lang="en-US" altLang="zh-CN" sz="2000"/>
              <a:t>selector </a:t>
            </a:r>
            <a:r>
              <a:rPr lang="zh-CN" altLang="en-US" sz="2000"/>
              <a:t>匹配时，此函数才会删除 </a:t>
            </a:r>
            <a:r>
              <a:rPr lang="en-US" altLang="zh-CN" sz="2000"/>
              <a:t>style</a:t>
            </a:r>
            <a:br>
              <a:rPr lang="en-US" altLang="zh-CN" sz="2000"/>
            </a:br>
            <a:r>
              <a:rPr lang="zh-CN" altLang="en-US" sz="2000"/>
              <a:t>如果 </a:t>
            </a:r>
            <a:r>
              <a:rPr lang="pl-PL" altLang="zh-CN" sz="2000"/>
              <a:t>style</a:t>
            </a:r>
            <a:r>
              <a:rPr lang="en-US" altLang="zh-CN" sz="2000"/>
              <a:t> </a:t>
            </a:r>
            <a:r>
              <a:rPr lang="zh-CN" altLang="en-US" sz="2000"/>
              <a:t>是空，那么会根据给出的 </a:t>
            </a:r>
            <a:r>
              <a:rPr lang="pl-PL" altLang="zh-CN" sz="2000"/>
              <a:t>selector</a:t>
            </a:r>
            <a:r>
              <a:rPr lang="en-US" altLang="zh-CN" sz="2000"/>
              <a:t> </a:t>
            </a:r>
            <a:r>
              <a:rPr lang="zh-CN" altLang="en-US" sz="2000"/>
              <a:t>检查并删除所有匹配的样式</a:t>
            </a:r>
            <a:br>
              <a:rPr lang="en-US" altLang="zh-CN" sz="2000"/>
            </a:br>
            <a:r>
              <a:rPr lang="zh-CN" altLang="en-US" sz="2000"/>
              <a:t>如果 </a:t>
            </a:r>
            <a:r>
              <a:rPr lang="pl-PL" altLang="zh-CN" sz="2000"/>
              <a:t>selector</a:t>
            </a:r>
            <a:r>
              <a:rPr lang="en-US" altLang="zh-CN" sz="2000"/>
              <a:t> </a:t>
            </a:r>
            <a:r>
              <a:rPr lang="zh-CN" altLang="en-US" sz="2000"/>
              <a:t>是 </a:t>
            </a:r>
            <a:r>
              <a:rPr lang="en-US" altLang="zh-CN" sz="2000"/>
              <a:t>LV_STATE_ANY </a:t>
            </a:r>
            <a:r>
              <a:rPr lang="zh-CN" altLang="en-US" sz="2000"/>
              <a:t>或 </a:t>
            </a:r>
            <a:r>
              <a:rPr lang="en-US" altLang="zh-CN" sz="2000"/>
              <a:t>LV_PART_ANY </a:t>
            </a:r>
            <a:r>
              <a:rPr lang="zh-CN" altLang="en-US" sz="2000"/>
              <a:t>就会删除具有任何状态或部分的样式。下面这个效果和</a:t>
            </a:r>
            <a:r>
              <a:rPr lang="en-US" altLang="zh-CN" sz="2000"/>
              <a:t>lv_obj_remove_style_all </a:t>
            </a:r>
            <a:r>
              <a:rPr lang="zh-CN" altLang="en-US" sz="2000"/>
              <a:t>的效果是一样的：</a:t>
            </a:r>
            <a:br>
              <a:rPr lang="en-US" altLang="zh-CN" sz="2000"/>
            </a:br>
            <a:r>
              <a:rPr lang="en-US" altLang="zh-CN" sz="2000"/>
              <a:t>	</a:t>
            </a:r>
            <a:r>
              <a:rPr lang="pl-PL" altLang="zh-CN" sz="2000"/>
              <a:t> </a:t>
            </a:r>
            <a:r>
              <a:rPr lang="pl-PL" altLang="zh-CN" sz="1800"/>
              <a:t>lv_obj_remove_style(obj, </a:t>
            </a:r>
            <a:r>
              <a:rPr lang="en-US" altLang="zh-CN" sz="1800"/>
              <a:t>NULL</a:t>
            </a:r>
            <a:r>
              <a:rPr lang="pl-PL" altLang="zh-CN" sz="1800"/>
              <a:t>, </a:t>
            </a:r>
            <a:r>
              <a:rPr lang="en-US" altLang="zh-CN" sz="1800"/>
              <a:t>LV_STATE_ANY | LV_PART_ANY </a:t>
            </a:r>
            <a:r>
              <a:rPr lang="pl-PL" altLang="zh-CN" sz="1800"/>
              <a:t>)</a:t>
            </a:r>
            <a:r>
              <a:rPr lang="en-US" altLang="zh-CN" sz="1800"/>
              <a:t>;</a:t>
            </a:r>
            <a:endParaRPr lang="zh-CN" altLang="en-US" sz="1800" dirty="0"/>
          </a:p>
        </p:txBody>
      </p:sp>
    </p:spTree>
    <p:extLst>
      <p:ext uri="{BB962C8B-B14F-4D97-AF65-F5344CB8AC3E}">
        <p14:creationId xmlns:p14="http://schemas.microsoft.com/office/powerpoint/2010/main" val="2311529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93C8B9C-B01D-4034-BE14-3DC9C74300A3}"/>
              </a:ext>
            </a:extLst>
          </p:cNvPr>
          <p:cNvSpPr txBox="1">
            <a:spLocks/>
          </p:cNvSpPr>
          <p:nvPr/>
        </p:nvSpPr>
        <p:spPr>
          <a:xfrm>
            <a:off x="725079" y="1073702"/>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查看样式属性</a:t>
            </a:r>
            <a:endParaRPr lang="zh-CN" altLang="en-US" dirty="0"/>
          </a:p>
        </p:txBody>
      </p:sp>
      <p:sp>
        <p:nvSpPr>
          <p:cNvPr id="5" name="内容占位符 2">
            <a:extLst>
              <a:ext uri="{FF2B5EF4-FFF2-40B4-BE49-F238E27FC236}">
                <a16:creationId xmlns:a16="http://schemas.microsoft.com/office/drawing/2014/main" id="{74FAB46D-C645-4CFE-92A0-ADB463CBD4D9}"/>
              </a:ext>
            </a:extLst>
          </p:cNvPr>
          <p:cNvSpPr txBox="1">
            <a:spLocks/>
          </p:cNvSpPr>
          <p:nvPr/>
        </p:nvSpPr>
        <p:spPr>
          <a:xfrm>
            <a:off x="725079" y="2399265"/>
            <a:ext cx="10515600" cy="3473634"/>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ct val="100000"/>
              </a:lnSpc>
              <a:buNone/>
            </a:pPr>
            <a:r>
              <a:rPr lang="zh-CN" altLang="en-US" sz="2000"/>
              <a:t>所有的可用的样式属性我们可以在文档或者代码中获取得到。</a:t>
            </a:r>
            <a:endParaRPr lang="en-US" altLang="zh-CN" sz="2000"/>
          </a:p>
          <a:p>
            <a:pPr>
              <a:lnSpc>
                <a:spcPct val="100000"/>
              </a:lnSpc>
            </a:pPr>
            <a:r>
              <a:rPr lang="zh-CN" altLang="en-US" sz="2000"/>
              <a:t>文档位置：</a:t>
            </a:r>
            <a:br>
              <a:rPr lang="en-US" altLang="zh-CN" sz="2000"/>
            </a:br>
            <a:r>
              <a:rPr lang="en-US" altLang="zh-CN" sz="2000"/>
              <a:t>	</a:t>
            </a:r>
            <a:r>
              <a:rPr lang="zh-CN" altLang="en-US" sz="2000"/>
              <a:t>英文原版：</a:t>
            </a:r>
            <a:r>
              <a:rPr lang="en-US" altLang="zh-CN" sz="2000">
                <a:hlinkClick r:id="rId2"/>
              </a:rPr>
              <a:t>https://docs.lvgl.io/8.1/overview/style-props.html</a:t>
            </a:r>
            <a:br>
              <a:rPr lang="en-US" altLang="zh-CN" sz="2000">
                <a:hlinkClick r:id="rId2"/>
              </a:rPr>
            </a:br>
            <a:r>
              <a:rPr lang="en-US" altLang="zh-CN" sz="2000"/>
              <a:t>	</a:t>
            </a:r>
            <a:r>
              <a:rPr lang="zh-CN" altLang="en-US" sz="2000"/>
              <a:t>中文翻译：</a:t>
            </a:r>
            <a:r>
              <a:rPr lang="en-US" altLang="zh-CN" sz="2000">
                <a:hlinkClick r:id="rId3"/>
              </a:rPr>
              <a:t>http://lvgl.100ask.net/8.1/overview/style-props.html</a:t>
            </a:r>
            <a:endParaRPr lang="en-US" altLang="zh-CN" sz="2000"/>
          </a:p>
          <a:p>
            <a:pPr>
              <a:lnSpc>
                <a:spcPct val="100000"/>
              </a:lnSpc>
            </a:pPr>
            <a:r>
              <a:rPr lang="zh-CN" altLang="en-US" sz="2000"/>
              <a:t>代码位置：</a:t>
            </a:r>
            <a:br>
              <a:rPr lang="en-US" altLang="zh-CN" sz="2000"/>
            </a:br>
            <a:r>
              <a:rPr lang="en-US" altLang="zh-CN" sz="2000"/>
              <a:t>	</a:t>
            </a:r>
            <a:r>
              <a:rPr lang="zh-CN" altLang="en-US" sz="2000"/>
              <a:t>普通样式：</a:t>
            </a:r>
            <a:r>
              <a:rPr lang="en-US" altLang="zh-CN" sz="2000"/>
              <a:t>lvgl/src/misc/lv_style_gen.h</a:t>
            </a:r>
            <a:br>
              <a:rPr lang="en-US" altLang="zh-CN" sz="2000"/>
            </a:br>
            <a:r>
              <a:rPr lang="en-US" altLang="zh-CN" sz="2000"/>
              <a:t>	</a:t>
            </a:r>
            <a:r>
              <a:rPr lang="zh-CN" altLang="en-US" sz="2000"/>
              <a:t>本地样式：</a:t>
            </a:r>
            <a:r>
              <a:rPr lang="en-US" altLang="zh-CN" sz="2000"/>
              <a:t>lvgl/src/core/</a:t>
            </a:r>
            <a:r>
              <a:rPr lang="pl-PL" altLang="zh-CN" sz="2000"/>
              <a:t>lv_obj_style_gen.h</a:t>
            </a:r>
            <a:endParaRPr lang="en-US" altLang="zh-CN" sz="2000"/>
          </a:p>
          <a:p>
            <a:pPr>
              <a:lnSpc>
                <a:spcPct val="100000"/>
              </a:lnSpc>
            </a:pPr>
            <a:r>
              <a:rPr lang="zh-CN" altLang="en-US" sz="2000"/>
              <a:t>文档位置和代码位置可能在后续的版本更新中会发生变化，这里的方法只是提供参考，不需要死记硬背函数接口名。</a:t>
            </a:r>
            <a:endParaRPr lang="zh-CN" altLang="en-US" sz="1800" dirty="0"/>
          </a:p>
        </p:txBody>
      </p:sp>
    </p:spTree>
    <p:extLst>
      <p:ext uri="{BB962C8B-B14F-4D97-AF65-F5344CB8AC3E}">
        <p14:creationId xmlns:p14="http://schemas.microsoft.com/office/powerpoint/2010/main" val="899285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59010"/>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背景部分的属性</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84573"/>
            <a:ext cx="10515600" cy="36354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ct val="100000"/>
              </a:lnSpc>
              <a:buNone/>
            </a:pPr>
            <a:r>
              <a:rPr lang="zh-CN" altLang="en-US" sz="2000"/>
              <a:t>背景属性和我们前面学习的盒子模型关系很大，背景属性主要有一下这些：</a:t>
            </a:r>
            <a:endParaRPr lang="en-US" altLang="zh-CN" sz="2000"/>
          </a:p>
          <a:p>
            <a:pPr>
              <a:lnSpc>
                <a:spcPct val="100000"/>
              </a:lnSpc>
            </a:pPr>
            <a:r>
              <a:rPr lang="zh-CN" altLang="en-US" sz="2000"/>
              <a:t>背景</a:t>
            </a:r>
            <a:r>
              <a:rPr lang="en-US" altLang="zh-CN" sz="2000"/>
              <a:t>(Background)</a:t>
            </a:r>
          </a:p>
          <a:p>
            <a:pPr>
              <a:lnSpc>
                <a:spcPct val="100000"/>
              </a:lnSpc>
            </a:pPr>
            <a:r>
              <a:rPr lang="zh-CN" altLang="en-US" sz="2000"/>
              <a:t>边界</a:t>
            </a:r>
            <a:r>
              <a:rPr lang="en-US" altLang="zh-CN" sz="2000"/>
              <a:t>(Border)</a:t>
            </a:r>
          </a:p>
          <a:p>
            <a:pPr>
              <a:lnSpc>
                <a:spcPct val="100000"/>
              </a:lnSpc>
            </a:pPr>
            <a:r>
              <a:rPr lang="zh-CN" altLang="en-US" sz="2000"/>
              <a:t>轮廓</a:t>
            </a:r>
            <a:r>
              <a:rPr lang="en-US" altLang="zh-CN" sz="2000"/>
              <a:t>(Outline)</a:t>
            </a:r>
          </a:p>
          <a:p>
            <a:pPr>
              <a:lnSpc>
                <a:spcPct val="100000"/>
              </a:lnSpc>
            </a:pPr>
            <a:r>
              <a:rPr lang="zh-CN" altLang="en-US" sz="2000"/>
              <a:t>阴影</a:t>
            </a:r>
            <a:r>
              <a:rPr lang="en-US" altLang="zh-CN" sz="2000"/>
              <a:t>(Shadow)</a:t>
            </a:r>
          </a:p>
          <a:p>
            <a:pPr>
              <a:lnSpc>
                <a:spcPct val="100000"/>
              </a:lnSpc>
            </a:pPr>
            <a:r>
              <a:rPr lang="zh-CN" altLang="en-US" sz="2000"/>
              <a:t>填充</a:t>
            </a:r>
            <a:r>
              <a:rPr lang="en-US" altLang="zh-CN" sz="2000"/>
              <a:t>(Padding)</a:t>
            </a:r>
          </a:p>
          <a:p>
            <a:pPr>
              <a:lnSpc>
                <a:spcPct val="100000"/>
              </a:lnSpc>
            </a:pPr>
            <a:r>
              <a:rPr lang="zh-CN" altLang="en-US" sz="2000"/>
              <a:t>宽度和高度变换</a:t>
            </a:r>
          </a:p>
          <a:p>
            <a:pPr>
              <a:lnSpc>
                <a:spcPct val="100000"/>
              </a:lnSpc>
            </a:pPr>
            <a:r>
              <a:rPr lang="en-US" altLang="zh-CN" sz="2000"/>
              <a:t>X</a:t>
            </a:r>
            <a:r>
              <a:rPr lang="zh-CN" altLang="en-US" sz="2000"/>
              <a:t>和</a:t>
            </a:r>
            <a:r>
              <a:rPr lang="en-US" altLang="zh-CN" sz="2000"/>
              <a:t>Y</a:t>
            </a:r>
            <a:r>
              <a:rPr lang="zh-CN" altLang="en-US" sz="2000"/>
              <a:t>变换</a:t>
            </a:r>
            <a:endParaRPr lang="zh-CN" altLang="en-US" sz="1800" dirty="0"/>
          </a:p>
        </p:txBody>
      </p:sp>
    </p:spTree>
    <p:extLst>
      <p:ext uri="{BB962C8B-B14F-4D97-AF65-F5344CB8AC3E}">
        <p14:creationId xmlns:p14="http://schemas.microsoft.com/office/powerpoint/2010/main" val="27364367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1169</TotalTime>
  <Words>1954</Words>
  <Application>Microsoft Office PowerPoint</Application>
  <PresentationFormat>宽屏</PresentationFormat>
  <Paragraphs>101</Paragraphs>
  <Slides>22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等线</vt:lpstr>
      <vt:lpstr>等线 Light</vt:lpstr>
      <vt:lpstr>Arial</vt:lpstr>
      <vt:lpstr>Consolas</vt:lpstr>
      <vt:lpstr>Office 主题​​</vt:lpstr>
      <vt:lpstr>百问网LVGL(v8)课程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样式的状态和部分</vt:lpstr>
      <vt:lpstr>PowerPoint 演示文稿</vt:lpstr>
      <vt:lpstr>PowerPoint 演示文稿</vt:lpstr>
      <vt:lpstr>PowerPoint 演示文稿</vt:lpstr>
      <vt:lpstr>本地样式</vt:lpstr>
      <vt:lpstr>PowerPoint 演示文稿</vt:lpstr>
      <vt:lpstr>PowerPoint 演示文稿</vt:lpstr>
      <vt:lpstr>PowerPoint 演示文稿</vt:lpstr>
      <vt:lpstr>过渡特效</vt:lpstr>
      <vt:lpstr>PowerPoint 演示文稿</vt:lpstr>
      <vt:lpstr>样式主题</vt:lpstr>
      <vt:lpstr>PowerPoint 演示文稿</vt:lpstr>
      <vt:lpstr>感谢观看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 Yobe</dc:creator>
  <cp:lastModifiedBy>Zhou Yobe</cp:lastModifiedBy>
  <cp:revision>316</cp:revision>
  <dcterms:created xsi:type="dcterms:W3CDTF">2021-12-07T11:03:38Z</dcterms:created>
  <dcterms:modified xsi:type="dcterms:W3CDTF">2021-12-31T10:45:50Z</dcterms:modified>
</cp:coreProperties>
</file>