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6" y="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C4F9F9C3-AC46-49CE-87EE-8BA793A4295C}"/>
              </a:ext>
            </a:extLst>
          </p:cNvPr>
          <p:cNvGrpSpPr/>
          <p:nvPr userDrawn="1"/>
        </p:nvGrpSpPr>
        <p:grpSpPr>
          <a:xfrm>
            <a:off x="51080" y="23813"/>
            <a:ext cx="1930120" cy="302586"/>
            <a:chOff x="2860955" y="103499"/>
            <a:chExt cx="1930120" cy="30258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2E47991-B8B0-4D36-A473-5C8BBE4E0E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955" y="103499"/>
              <a:ext cx="955535" cy="30258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439D219-582B-4A5A-87D3-69D12DF005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40" t="22941" r="10940" b="22363"/>
            <a:stretch/>
          </p:blipFill>
          <p:spPr>
            <a:xfrm>
              <a:off x="3835540" y="135900"/>
              <a:ext cx="955535" cy="236535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840BE26-87D2-453E-9E15-4B4089DD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55C589-FAD3-4C03-A329-118A02625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7AC26-9924-4447-A749-B288DD78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531C1-36A0-41C6-8E10-AEFCCA58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86306-FC55-4DAE-99EE-C3B9D647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5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E7B6D-AD6D-4C06-9CEE-E2617621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3E9D65-9A5D-446F-ADB5-23C19B491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DA77B-425B-42A6-BBD0-82B31664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BA7DA-C13E-4CDF-92ED-A7E0DADB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1B6DD-7835-4AFA-9E47-D9DCE2BB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6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06B32A-2166-468E-AA82-FE150F781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3D79D4-3DCC-4A65-85A3-3439E7328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56330-0BBC-4D21-A268-A8AF67E4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9DC8A-A10E-4F38-A255-BD73653D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8F995-8147-476F-B13A-79073A20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1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34EA4-1680-493B-8B08-BE04CFA1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EF902-F457-420B-B49C-3C7AA3B8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613D8-F7E3-451E-959F-D1B1584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7BF5A-8328-4AC4-8F0F-06710945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7E663-ED11-4113-A409-3D1B04AB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8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69B7F-133C-470E-886E-F81971F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B1F4C-B20A-49BD-83C2-23C9F4CCB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FCF62-3950-46BE-AD10-0DB37A4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C6129-E447-4D23-815A-324F8C8E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B0014-25A1-4A59-81A5-C6BBBE34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1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59D12-2401-4FF0-9C7D-6DD84BA7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00904-0EA9-40CF-AACA-233341772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4F1968-86BE-4C7A-A32A-CA731517C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2BB16-1FA4-43FA-AF44-AD94713C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22398-2D17-4B3F-9872-48505BAF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273C4-84FF-4E8F-A68C-7B40DAA2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63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1212F-4FB9-400B-808F-23F693EF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2B6F0-90E6-45F0-8BA0-88C3BA5AE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8AD562-40D9-4A12-87E4-4DB05FD91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0899D9-85C1-43E0-B72E-2B82825B0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5AA288-1262-46FD-9910-9C9DFC825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5648A-A2E7-4E07-A83E-5ECE8969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548EB0-ED27-4845-A60D-8F470B3B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507A35-0688-40B5-AB00-2290795F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3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82C5D-8941-4240-A364-333F8742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B3C809-7DF3-4D78-A93D-36568230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E186FD-8D54-43FF-8F01-EB0BEC71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9D4E3E-4066-42A9-8135-3CE30AD8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8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7963BC-A734-4F64-B5D4-A26F359F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CAA8CD-C302-4FCC-8F92-0F0C8B6A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326DF-1CC4-4D7B-AAD0-A3F9A4E4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4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BFA9B-8C97-4D28-99B5-6D9EA5E6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A17E5-B7C6-45DB-814E-35D5B1A2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42D4A-2081-48E3-9FB9-199B834A8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C7BB4-65E6-4646-9C67-663A6062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00C9E-EA02-404E-8DAC-7092F7CC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6F9227-2908-4599-929B-43A35C8F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31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2BD98-4160-4017-8FC4-79FCA899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137045-0C80-4519-8CED-D9268F319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AA2D15-9338-4648-A4B2-F353678C0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79C3B5-D671-4119-B7FE-A796D8AB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43F97-9208-4F18-83CA-291A363C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AA8DB-5AC5-4BFC-A6C1-EB3C1F18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5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DF31F-B30C-4CBB-89D0-5543ECFB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710C4-0505-4AB2-B5FF-224DBC8D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2E19A-8134-4C08-9A8C-77BDC66DC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7E137-ED4E-4D7C-9DD8-04B774B853BB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8F668-9444-4678-84F5-40573116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65DDC-5923-4DAE-B5D5-D870A5A5A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0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lvgl.i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vgl.100ask.n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vgl/lvgl" TargetMode="External"/><Relationship Id="rId2" Type="http://schemas.openxmlformats.org/officeDocument/2006/relationships/hyperlink" Target="https://github.com/lvg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vgl.io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lvgl.io/master/intro/index.html" TargetMode="External"/><Relationship Id="rId2" Type="http://schemas.openxmlformats.org/officeDocument/2006/relationships/hyperlink" Target="https://lvgl.io/feature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vgl.100ask.net/8.1/intro/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vgl.100ask.net/8.1/intro/index.html" TargetMode="External"/><Relationship Id="rId2" Type="http://schemas.openxmlformats.org/officeDocument/2006/relationships/hyperlink" Target="https://docs.lvgl.io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vgl.100ask.net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lvgl.100ask.net/8.1/intro/index.html" TargetMode="External"/><Relationship Id="rId3" Type="http://schemas.openxmlformats.org/officeDocument/2006/relationships/hyperlink" Target="https://docs.lvgl.io/" TargetMode="External"/><Relationship Id="rId7" Type="http://schemas.openxmlformats.org/officeDocument/2006/relationships/hyperlink" Target="https://docs.lvgl.io/master/intro/index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vgl.io/features" TargetMode="External"/><Relationship Id="rId5" Type="http://schemas.openxmlformats.org/officeDocument/2006/relationships/hyperlink" Target="https://lvgl.io/" TargetMode="External"/><Relationship Id="rId4" Type="http://schemas.openxmlformats.org/officeDocument/2006/relationships/hyperlink" Target="http://lvgl.100ask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百问网</a:t>
            </a:r>
            <a:r>
              <a:rPr lang="en-US" altLang="zh-CN" dirty="0"/>
              <a:t>LVGL</a:t>
            </a:r>
            <a:r>
              <a:rPr lang="zh-CN" altLang="en-US" dirty="0"/>
              <a:t>课程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1-1-1 </a:t>
            </a:r>
            <a:r>
              <a:rPr lang="zh-CN" altLang="en-US" dirty="0"/>
              <a:t>走进</a:t>
            </a:r>
            <a:r>
              <a:rPr lang="en-US" altLang="zh-CN" dirty="0"/>
              <a:t>LVGL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D059E92-500F-4435-AD42-A9A7EF3D634B}"/>
              </a:ext>
            </a:extLst>
          </p:cNvPr>
          <p:cNvSpPr txBox="1"/>
          <p:nvPr/>
        </p:nvSpPr>
        <p:spPr>
          <a:xfrm>
            <a:off x="0" y="6315958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linkClick r:id="rId3"/>
              </a:rPr>
              <a:t>https://docs.lvgl.io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6501C7-87EF-4F33-A1B8-1B3EFEC06D7F}"/>
              </a:ext>
            </a:extLst>
          </p:cNvPr>
          <p:cNvSpPr txBox="1"/>
          <p:nvPr/>
        </p:nvSpPr>
        <p:spPr>
          <a:xfrm>
            <a:off x="0" y="6550223"/>
            <a:ext cx="1805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linkClick r:id="rId4"/>
              </a:rPr>
              <a:t>http://lvgl.100ask.net</a:t>
            </a:r>
            <a:endParaRPr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539C1A-BE04-4B43-B4B7-41B0C1605A13}"/>
              </a:ext>
            </a:extLst>
          </p:cNvPr>
          <p:cNvSpPr txBox="1"/>
          <p:nvPr/>
        </p:nvSpPr>
        <p:spPr>
          <a:xfrm>
            <a:off x="5400938" y="424525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韦东山</a:t>
            </a:r>
            <a:r>
              <a:rPr lang="en-US" altLang="zh-CN" dirty="0"/>
              <a:t>·</a:t>
            </a:r>
            <a:r>
              <a:rPr lang="zh-CN" altLang="en-US" dirty="0"/>
              <a:t>监制</a:t>
            </a:r>
          </a:p>
        </p:txBody>
      </p:sp>
    </p:spTree>
    <p:extLst>
      <p:ext uri="{BB962C8B-B14F-4D97-AF65-F5344CB8AC3E}">
        <p14:creationId xmlns:p14="http://schemas.microsoft.com/office/powerpoint/2010/main" val="102241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什么是</a:t>
            </a:r>
            <a:r>
              <a:rPr lang="en-US" altLang="zh-CN" dirty="0"/>
              <a:t>LVGL</a:t>
            </a:r>
            <a:r>
              <a:rPr lang="zh-CN" altLang="en-US" dirty="0"/>
              <a:t>？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37237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000" dirty="0"/>
              <a:t>LVGL</a:t>
            </a:r>
            <a:r>
              <a:rPr lang="zh-CN" altLang="en-US" sz="2000" dirty="0"/>
              <a:t>是一个轻量级的嵌入式图形库。</a:t>
            </a:r>
            <a:r>
              <a:rPr lang="en-US" altLang="zh-CN" sz="2000" dirty="0"/>
              <a:t>LVGL</a:t>
            </a:r>
            <a:r>
              <a:rPr lang="zh-CN" altLang="en-US" sz="2000" dirty="0"/>
              <a:t>的项目作者是来自匈牙利首都布达佩斯的 </a:t>
            </a:r>
            <a:r>
              <a:rPr lang="en-US" altLang="zh-CN" sz="2000" dirty="0" err="1"/>
              <a:t>Gábor</a:t>
            </a:r>
            <a:r>
              <a:rPr lang="en-US" altLang="zh-CN" sz="2000" dirty="0"/>
              <a:t> Kiss-</a:t>
            </a:r>
            <a:r>
              <a:rPr lang="en-US" altLang="zh-CN" sz="2000" dirty="0" err="1"/>
              <a:t>Vámosi</a:t>
            </a:r>
            <a:r>
              <a:rPr lang="en-US" altLang="zh-CN" sz="2000" dirty="0"/>
              <a:t> </a:t>
            </a:r>
            <a:r>
              <a:rPr lang="zh-CN" altLang="en-US" sz="2000" dirty="0"/>
              <a:t>。</a:t>
            </a:r>
            <a:r>
              <a:rPr lang="en-US" altLang="zh-CN" sz="2000" dirty="0"/>
              <a:t>Kiss </a:t>
            </a:r>
            <a:r>
              <a:rPr lang="zh-CN" altLang="en-US" sz="2000" dirty="0"/>
              <a:t>在</a:t>
            </a:r>
            <a:r>
              <a:rPr lang="en-US" altLang="zh-CN" sz="2000" dirty="0"/>
              <a:t>2016</a:t>
            </a:r>
            <a:r>
              <a:rPr lang="zh-CN" altLang="en-US" sz="2000" dirty="0"/>
              <a:t>年将其发布在 </a:t>
            </a:r>
            <a:r>
              <a:rPr lang="en-US" altLang="zh-CN" sz="2000" dirty="0">
                <a:hlinkClick r:id="rId2"/>
              </a:rPr>
              <a:t>GitHub</a:t>
            </a:r>
            <a:r>
              <a:rPr lang="zh-CN" altLang="en-US" sz="2000" dirty="0"/>
              <a:t>上。</a:t>
            </a:r>
          </a:p>
          <a:p>
            <a:endParaRPr lang="zh-CN" altLang="en-US" sz="2000" dirty="0"/>
          </a:p>
          <a:p>
            <a:r>
              <a:rPr lang="zh-CN" altLang="en-US" sz="2000" dirty="0"/>
              <a:t>当时叫 </a:t>
            </a:r>
            <a:r>
              <a:rPr lang="en-US" altLang="zh-CN" sz="2000" dirty="0" err="1"/>
              <a:t>LittlevGL</a:t>
            </a:r>
            <a:r>
              <a:rPr lang="zh-CN" altLang="en-US" sz="2000" dirty="0"/>
              <a:t>而不是</a:t>
            </a:r>
            <a:r>
              <a:rPr lang="en-US" altLang="zh-CN" sz="2000" dirty="0"/>
              <a:t>LVGL</a:t>
            </a:r>
            <a:r>
              <a:rPr lang="zh-CN" altLang="en-US" sz="2000" dirty="0"/>
              <a:t>，后来作者重新命名为 </a:t>
            </a:r>
            <a:r>
              <a:rPr lang="en-US" altLang="zh-CN" sz="2000" dirty="0"/>
              <a:t>LVGL</a:t>
            </a:r>
            <a:r>
              <a:rPr lang="zh-CN" altLang="en-US" sz="2000" dirty="0"/>
              <a:t>，甚至连</a:t>
            </a:r>
            <a:r>
              <a:rPr lang="zh-CN" altLang="en-US" sz="2000" dirty="0">
                <a:hlinkClick r:id="rId3"/>
              </a:rPr>
              <a:t>仓库地址</a:t>
            </a:r>
            <a:r>
              <a:rPr lang="zh-CN" altLang="en-US" sz="2000" dirty="0"/>
              <a:t>都改了。 像一般的开源项目的那样，它是作为一个人的项目开始的。 从那时起，陆续有近 </a:t>
            </a:r>
            <a:r>
              <a:rPr lang="en-US" altLang="zh-CN" sz="2000" dirty="0"/>
              <a:t>100 </a:t>
            </a:r>
            <a:r>
              <a:rPr lang="zh-CN" altLang="en-US" sz="2000" dirty="0"/>
              <a:t>名贡献者参与了项目开发，使得 </a:t>
            </a:r>
            <a:r>
              <a:rPr lang="en-US" altLang="zh-CN" sz="2000" dirty="0"/>
              <a:t>LVGL </a:t>
            </a:r>
            <a:r>
              <a:rPr lang="zh-CN" altLang="en-US" sz="2000" dirty="0"/>
              <a:t>逐渐成为最受欢迎的嵌入式图形库之一。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DDAD3E-AE9E-466E-9D09-3376836E55EA}"/>
              </a:ext>
            </a:extLst>
          </p:cNvPr>
          <p:cNvSpPr txBox="1"/>
          <p:nvPr/>
        </p:nvSpPr>
        <p:spPr>
          <a:xfrm>
            <a:off x="0" y="6550223"/>
            <a:ext cx="24486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3"/>
              </a:rPr>
              <a:t>https://github.com/lvgl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2673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为什么叫</a:t>
            </a:r>
            <a:r>
              <a:rPr lang="en-US" altLang="zh-CN" dirty="0"/>
              <a:t>LVGL</a:t>
            </a:r>
            <a:r>
              <a:rPr lang="zh-CN" altLang="en-US" dirty="0"/>
              <a:t>？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372377"/>
            <a:ext cx="10515600" cy="37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000" dirty="0"/>
              <a:t>只要我们打开</a:t>
            </a:r>
            <a:r>
              <a:rPr lang="en-US" altLang="zh-CN" sz="2000" dirty="0" err="1"/>
              <a:t>lvgl</a:t>
            </a:r>
            <a:r>
              <a:rPr lang="zh-CN" altLang="en-US" sz="2000" dirty="0"/>
              <a:t>的</a:t>
            </a:r>
            <a:r>
              <a:rPr lang="zh-CN" altLang="en-US" sz="2000" dirty="0">
                <a:hlinkClick r:id="rId2"/>
              </a:rPr>
              <a:t>官网</a:t>
            </a:r>
            <a:r>
              <a:rPr lang="zh-CN" altLang="en-US" sz="2000" dirty="0"/>
              <a:t>，我们马上就能看到这句话：</a:t>
            </a:r>
            <a:r>
              <a:rPr lang="en-US" altLang="zh-CN" sz="1400" b="1" i="0" dirty="0">
                <a:solidFill>
                  <a:srgbClr val="ED1C24"/>
                </a:solidFill>
                <a:effectLst/>
                <a:latin typeface="Open Sans" panose="020B0606030504020204" pitchFamily="34" charset="0"/>
              </a:rPr>
              <a:t>Light and Versatile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Graphics Library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8ECE970-4382-40B2-86A4-C1AACC811359}"/>
              </a:ext>
            </a:extLst>
          </p:cNvPr>
          <p:cNvSpPr txBox="1">
            <a:spLocks/>
          </p:cNvSpPr>
          <p:nvPr/>
        </p:nvSpPr>
        <p:spPr>
          <a:xfrm>
            <a:off x="838200" y="2878137"/>
            <a:ext cx="10515600" cy="37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zh-CN" dirty="0"/>
              <a:t>这句话的意思就是：</a:t>
            </a:r>
            <a:r>
              <a:rPr lang="zh-CN" altLang="zh-CN" u="sng" dirty="0"/>
              <a:t>轻便且多功能的图形库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9BE162F-AC5E-4B6D-A87D-ACD7495B8FF6}"/>
              </a:ext>
            </a:extLst>
          </p:cNvPr>
          <p:cNvSpPr txBox="1"/>
          <p:nvPr/>
        </p:nvSpPr>
        <p:spPr>
          <a:xfrm>
            <a:off x="1007882" y="3383897"/>
            <a:ext cx="352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而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它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们的首字母就组成了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LVGL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：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BFB4C36-0692-481D-B963-B9846241763C}"/>
              </a:ext>
            </a:extLst>
          </p:cNvPr>
          <p:cNvSpPr txBox="1"/>
          <p:nvPr/>
        </p:nvSpPr>
        <p:spPr>
          <a:xfrm>
            <a:off x="4338449" y="3374145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kern="12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L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ight and </a:t>
            </a:r>
            <a:r>
              <a:rPr lang="en-US" altLang="zh-CN" sz="1800" b="1" kern="12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V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ersatile </a:t>
            </a:r>
            <a:r>
              <a:rPr lang="en-US" altLang="zh-CN" sz="1800" b="1" kern="12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G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raphics </a:t>
            </a:r>
            <a:r>
              <a:rPr lang="en-US" altLang="zh-CN" sz="1800" b="1" kern="12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L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ibrary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5066879-FB23-4BCC-9996-A2984449284D}"/>
              </a:ext>
            </a:extLst>
          </p:cNvPr>
          <p:cNvSpPr txBox="1"/>
          <p:nvPr/>
        </p:nvSpPr>
        <p:spPr>
          <a:xfrm>
            <a:off x="0" y="6550223"/>
            <a:ext cx="1519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2"/>
              </a:rPr>
              <a:t>https://lvgl.io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2710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为什么选择</a:t>
            </a:r>
            <a:r>
              <a:rPr lang="en-US" altLang="zh-CN" dirty="0"/>
              <a:t>LVGL</a:t>
            </a:r>
            <a:r>
              <a:rPr lang="zh-CN" altLang="en-US" dirty="0"/>
              <a:t>？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372377"/>
            <a:ext cx="10515600" cy="37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000" dirty="0"/>
              <a:t>LVGL</a:t>
            </a:r>
            <a:r>
              <a:rPr lang="zh-CN" altLang="en-US" sz="2000" dirty="0"/>
              <a:t>是一个轻便且多功能的图形库，我们可以在</a:t>
            </a:r>
            <a:r>
              <a:rPr lang="zh-CN" altLang="en-US" sz="2000" dirty="0">
                <a:hlinkClick r:id="rId2"/>
              </a:rPr>
              <a:t>官网</a:t>
            </a:r>
            <a:r>
              <a:rPr lang="zh-CN" altLang="en-US" sz="2000" dirty="0"/>
              <a:t>查看她的所有特性。</a:t>
            </a:r>
            <a:endParaRPr lang="en-US" altLang="zh-CN" sz="1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5066879-FB23-4BCC-9996-A2984449284D}"/>
              </a:ext>
            </a:extLst>
          </p:cNvPr>
          <p:cNvSpPr txBox="1"/>
          <p:nvPr/>
        </p:nvSpPr>
        <p:spPr>
          <a:xfrm>
            <a:off x="-26707" y="6125233"/>
            <a:ext cx="19136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hlinkClick r:id="rId2"/>
              </a:rPr>
              <a:t>https://lvgl.io/features</a:t>
            </a:r>
            <a:endParaRPr lang="zh-CN" altLang="en-US" sz="14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778B108-84C5-4AFD-BA39-09506998DAA0}"/>
              </a:ext>
            </a:extLst>
          </p:cNvPr>
          <p:cNvSpPr txBox="1">
            <a:spLocks/>
          </p:cNvSpPr>
          <p:nvPr/>
        </p:nvSpPr>
        <p:spPr>
          <a:xfrm>
            <a:off x="838200" y="2878137"/>
            <a:ext cx="10515600" cy="37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endParaRPr lang="en-US" altLang="zh-CN" sz="1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91E26C-51FA-4D1B-86D9-F6525FDA6B1E}"/>
              </a:ext>
            </a:extLst>
          </p:cNvPr>
          <p:cNvSpPr txBox="1"/>
          <p:nvPr/>
        </p:nvSpPr>
        <p:spPr>
          <a:xfrm>
            <a:off x="-21995" y="6350236"/>
            <a:ext cx="61038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3"/>
              </a:rPr>
              <a:t>https://docs.lvgl.io/master/intro/index.html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E17756-D588-4A1D-9FCA-390F956A0931}"/>
              </a:ext>
            </a:extLst>
          </p:cNvPr>
          <p:cNvSpPr txBox="1"/>
          <p:nvPr/>
        </p:nvSpPr>
        <p:spPr>
          <a:xfrm>
            <a:off x="-21995" y="6565004"/>
            <a:ext cx="6108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4"/>
              </a:rPr>
              <a:t>http://lvgl.100ask.net/8.1/intro/index.html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0832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LVGL</a:t>
            </a:r>
            <a:r>
              <a:rPr lang="zh-CN" altLang="en-US" dirty="0"/>
              <a:t>开发参考手册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372377"/>
            <a:ext cx="10515600" cy="888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000" dirty="0"/>
              <a:t>LVGL</a:t>
            </a:r>
            <a:r>
              <a:rPr lang="zh-CN" altLang="en-US" sz="2000" dirty="0"/>
              <a:t>为我们提供一个详细的文档手册，</a:t>
            </a:r>
            <a:endParaRPr lang="en-US" altLang="zh-CN" sz="2000" dirty="0"/>
          </a:p>
          <a:p>
            <a:r>
              <a:rPr lang="zh-CN" altLang="en-US" sz="2000" dirty="0"/>
              <a:t>这个文档的在线阅读站点是：</a:t>
            </a:r>
            <a:r>
              <a:rPr lang="en-US" altLang="zh-CN" sz="2000" dirty="0">
                <a:hlinkClick r:id="rId2"/>
              </a:rPr>
              <a:t>https://docs.lvgl.io</a:t>
            </a:r>
            <a:endParaRPr lang="en-US" altLang="zh-CN" sz="20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778B108-84C5-4AFD-BA39-09506998DAA0}"/>
              </a:ext>
            </a:extLst>
          </p:cNvPr>
          <p:cNvSpPr txBox="1">
            <a:spLocks/>
          </p:cNvSpPr>
          <p:nvPr/>
        </p:nvSpPr>
        <p:spPr>
          <a:xfrm>
            <a:off x="824061" y="3183093"/>
            <a:ext cx="10515600" cy="37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百问网</a:t>
            </a:r>
            <a:r>
              <a:rPr lang="en-US" altLang="zh-CN" dirty="0"/>
              <a:t>LVGL</a:t>
            </a:r>
            <a:r>
              <a:rPr lang="zh-CN" altLang="en-US" dirty="0"/>
              <a:t>中文站点：</a:t>
            </a:r>
            <a:r>
              <a:rPr lang="en-US" altLang="zh-CN" dirty="0">
                <a:hlinkClick r:id="rId3"/>
              </a:rPr>
              <a:t>http://lvgl.100ask.net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59AF856-4320-4C89-80BD-939B700661ED}"/>
              </a:ext>
            </a:extLst>
          </p:cNvPr>
          <p:cNvSpPr txBox="1"/>
          <p:nvPr/>
        </p:nvSpPr>
        <p:spPr>
          <a:xfrm>
            <a:off x="0" y="6339301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linkClick r:id="rId2"/>
              </a:rPr>
              <a:t>https://docs.lvgl.io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62535D5-9615-492B-8B85-5F7766410292}"/>
              </a:ext>
            </a:extLst>
          </p:cNvPr>
          <p:cNvSpPr txBox="1"/>
          <p:nvPr/>
        </p:nvSpPr>
        <p:spPr>
          <a:xfrm>
            <a:off x="0" y="6550223"/>
            <a:ext cx="1805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linkClick r:id="rId4"/>
              </a:rPr>
              <a:t>http://lvgl.100ask.net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4320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祝学习顺利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D059E92-500F-4435-AD42-A9A7EF3D634B}"/>
              </a:ext>
            </a:extLst>
          </p:cNvPr>
          <p:cNvSpPr txBox="1"/>
          <p:nvPr/>
        </p:nvSpPr>
        <p:spPr>
          <a:xfrm>
            <a:off x="-18854" y="5682011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linkClick r:id="rId3"/>
              </a:rPr>
              <a:t>https://docs.lvgl.io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6501C7-87EF-4F33-A1B8-1B3EFEC06D7F}"/>
              </a:ext>
            </a:extLst>
          </p:cNvPr>
          <p:cNvSpPr txBox="1"/>
          <p:nvPr/>
        </p:nvSpPr>
        <p:spPr>
          <a:xfrm>
            <a:off x="-18854" y="5911787"/>
            <a:ext cx="1805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linkClick r:id="rId4"/>
              </a:rPr>
              <a:t>http://lvgl.100ask.net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856111-5E28-48C8-8199-B995BA95EE81}"/>
              </a:ext>
            </a:extLst>
          </p:cNvPr>
          <p:cNvSpPr txBox="1"/>
          <p:nvPr/>
        </p:nvSpPr>
        <p:spPr>
          <a:xfrm>
            <a:off x="-14394" y="5473755"/>
            <a:ext cx="1519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5"/>
              </a:rPr>
              <a:t>https://lvgl.io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1DE07F-3ED1-4F77-9891-18D41819CB5A}"/>
              </a:ext>
            </a:extLst>
          </p:cNvPr>
          <p:cNvSpPr txBox="1"/>
          <p:nvPr/>
        </p:nvSpPr>
        <p:spPr>
          <a:xfrm>
            <a:off x="-18854" y="6133610"/>
            <a:ext cx="19136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hlinkClick r:id="rId6"/>
              </a:rPr>
              <a:t>https://lvgl.io/features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D24780-1C9A-4F0D-83B5-6615BEE034CE}"/>
              </a:ext>
            </a:extLst>
          </p:cNvPr>
          <p:cNvSpPr txBox="1"/>
          <p:nvPr/>
        </p:nvSpPr>
        <p:spPr>
          <a:xfrm>
            <a:off x="-21995" y="6350236"/>
            <a:ext cx="61038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7"/>
              </a:rPr>
              <a:t>https://docs.lvgl.io/master/intro/index.html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959ACF0-B160-4A81-8B54-45E7B34DCB20}"/>
              </a:ext>
            </a:extLst>
          </p:cNvPr>
          <p:cNvSpPr txBox="1"/>
          <p:nvPr/>
        </p:nvSpPr>
        <p:spPr>
          <a:xfrm>
            <a:off x="-21995" y="6565004"/>
            <a:ext cx="6108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8"/>
              </a:rPr>
              <a:t>http://lvgl.100ask.net/8.1/intro/index.html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2958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390</Words>
  <Application>Microsoft Office PowerPoint</Application>
  <PresentationFormat>宽屏</PresentationFormat>
  <Paragraphs>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Open Sans</vt:lpstr>
      <vt:lpstr>Office 主题​​</vt:lpstr>
      <vt:lpstr>百问网LVGL课程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Yobe</dc:creator>
  <cp:lastModifiedBy>Zhou Yobe</cp:lastModifiedBy>
  <cp:revision>24</cp:revision>
  <dcterms:created xsi:type="dcterms:W3CDTF">2021-12-07T11:03:38Z</dcterms:created>
  <dcterms:modified xsi:type="dcterms:W3CDTF">2021-12-09T06:31:00Z</dcterms:modified>
</cp:coreProperties>
</file>