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AED427-3881-41E8-B849-46EE5B84D6AE}">
  <a:tblStyle styleId="{FEAED427-3881-41E8-B849-46EE5B84D6A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Diana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So in this schematic Without Project Echo the PCP recommends pain management (possibly a Rx for an opioid) but the patient does not follow-up, and could be abusing opioid medication. So the pt could come back to PCP or another PCP for more opioid tx.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Nick</a:t>
            </a:r>
            <a:endParaRPr/>
          </a:p>
          <a:p>
            <a:pPr indent="0" lvl="0" marL="0" rtl="0" algn="l">
              <a:lnSpc>
                <a:spcPct val="100000"/>
              </a:lnSpc>
              <a:spcBef>
                <a:spcPts val="0"/>
              </a:spcBef>
              <a:spcAft>
                <a:spcPts val="0"/>
              </a:spcAft>
              <a:buSzPts val="1400"/>
              <a:buNone/>
            </a:pPr>
            <a:r>
              <a:rPr lang="en"/>
              <a:t>With Project Echo we will teach PCPs Alternative medications, use of PDMP, Rx naloxone with opioid RX, better follow-up measures and creating effective pain management without the risks of opioid abuse.</a:t>
            </a:r>
            <a:endParaRPr/>
          </a:p>
          <a:p>
            <a:pPr indent="0" lvl="0" marL="0" rtl="0" algn="l">
              <a:lnSpc>
                <a:spcPct val="100000"/>
              </a:lnSpc>
              <a:spcBef>
                <a:spcPts val="0"/>
              </a:spcBef>
              <a:spcAft>
                <a:spcPts val="0"/>
              </a:spcAft>
              <a:buSzPts val="1400"/>
              <a:buNone/>
            </a:pPr>
            <a:r>
              <a:rPr lang="en"/>
              <a:t>2 cohorts of project echo </a:t>
            </a:r>
            <a:endParaRPr/>
          </a:p>
          <a:p>
            <a:pPr indent="0" lvl="0" marL="0" rtl="0" algn="l">
              <a:lnSpc>
                <a:spcPct val="100000"/>
              </a:lnSpc>
              <a:spcBef>
                <a:spcPts val="0"/>
              </a:spcBef>
              <a:spcAft>
                <a:spcPts val="0"/>
              </a:spcAft>
              <a:buSzPts val="1400"/>
              <a:buNone/>
            </a:pPr>
            <a:r>
              <a:rPr lang="en"/>
              <a:t>1 cohort = 15 PCPs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Nick</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As I said before, Our specialized Pain Management Team will partner with Project ECHO who offers webinar education to PCP</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Read slides…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Nick</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So in year 3 in addition to working with Denver Health ER patients, we will provide a service to the PCP to refer patients who are not being adequately managed to the mobile pain management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Nick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Nick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Diana</a:t>
            </a:r>
            <a:endParaRPr/>
          </a:p>
          <a:p>
            <a:pPr indent="0" lvl="0" marL="0" rtl="0" algn="l">
              <a:lnSpc>
                <a:spcPct val="100000"/>
              </a:lnSpc>
              <a:spcBef>
                <a:spcPts val="0"/>
              </a:spcBef>
              <a:spcAft>
                <a:spcPts val="0"/>
              </a:spcAft>
              <a:buSzPts val="1400"/>
              <a:buNone/>
            </a:pPr>
            <a:r>
              <a:rPr lang="en"/>
              <a:t>Year 1: Treat patients with chronic lower back pain that come in through Denver Health, get to patient</a:t>
            </a:r>
            <a:endParaRPr/>
          </a:p>
          <a:p>
            <a:pPr indent="0" lvl="0" marL="0" rtl="0" algn="l">
              <a:lnSpc>
                <a:spcPct val="100000"/>
              </a:lnSpc>
              <a:spcBef>
                <a:spcPts val="0"/>
              </a:spcBef>
              <a:spcAft>
                <a:spcPts val="0"/>
              </a:spcAft>
              <a:buSzPts val="1400"/>
              <a:buNone/>
            </a:pPr>
            <a:r>
              <a:rPr lang="en"/>
              <a:t>Year 2: Work with Project Echo on outreach and education for PCP in pain management, get to PCP</a:t>
            </a:r>
            <a:endParaRPr/>
          </a:p>
          <a:p>
            <a:pPr indent="0" lvl="0" marL="0" rtl="0" algn="l">
              <a:lnSpc>
                <a:spcPct val="100000"/>
              </a:lnSpc>
              <a:spcBef>
                <a:spcPts val="0"/>
              </a:spcBef>
              <a:spcAft>
                <a:spcPts val="0"/>
              </a:spcAft>
              <a:buSzPts val="1400"/>
              <a:buNone/>
            </a:pPr>
            <a:r>
              <a:rPr lang="en"/>
              <a:t>Year 3: Act as referral service for PCP whose chronic pain patients need extra attention or follow up, get to serious cases through referral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 way to increase our outreach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Nick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15000"/>
              </a:lnSpc>
              <a:spcBef>
                <a:spcPts val="0"/>
              </a:spcBef>
              <a:spcAft>
                <a:spcPts val="0"/>
              </a:spcAft>
              <a:buClr>
                <a:srgbClr val="616161"/>
              </a:buClr>
              <a:buSzPts val="1800"/>
              <a:buChar char="●"/>
            </a:pPr>
            <a:r>
              <a:rPr lang="en" sz="1800">
                <a:solidFill>
                  <a:srgbClr val="616161"/>
                </a:solidFill>
              </a:rPr>
              <a:t>Speciality Team- $750,000 - $850,000/ yr.</a:t>
            </a:r>
            <a:endParaRPr sz="1800">
              <a:solidFill>
                <a:srgbClr val="616161"/>
              </a:solidFill>
            </a:endParaRPr>
          </a:p>
          <a:p>
            <a:pPr indent="-342900" lvl="0" marL="457200" rtl="0" algn="l">
              <a:lnSpc>
                <a:spcPct val="115000"/>
              </a:lnSpc>
              <a:spcBef>
                <a:spcPts val="0"/>
              </a:spcBef>
              <a:spcAft>
                <a:spcPts val="0"/>
              </a:spcAft>
              <a:buClr>
                <a:srgbClr val="616161"/>
              </a:buClr>
              <a:buSzPts val="1800"/>
              <a:buChar char="●"/>
            </a:pPr>
            <a:r>
              <a:rPr lang="en" sz="1800">
                <a:solidFill>
                  <a:srgbClr val="616161"/>
                </a:solidFill>
              </a:rPr>
              <a:t>Transportation- $82,000 (year 1)          $50,000 (years 2 &amp; 3)</a:t>
            </a:r>
            <a:endParaRPr sz="1800">
              <a:solidFill>
                <a:srgbClr val="616161"/>
              </a:solidFill>
            </a:endParaRPr>
          </a:p>
          <a:p>
            <a:pPr indent="-317500" lvl="1" marL="914400" rtl="0" algn="l">
              <a:lnSpc>
                <a:spcPct val="115000"/>
              </a:lnSpc>
              <a:spcBef>
                <a:spcPts val="0"/>
              </a:spcBef>
              <a:spcAft>
                <a:spcPts val="0"/>
              </a:spcAft>
              <a:buClr>
                <a:srgbClr val="616161"/>
              </a:buClr>
              <a:buSzPts val="1400"/>
              <a:buChar char="○"/>
            </a:pPr>
            <a:r>
              <a:rPr lang="en" sz="1400">
                <a:solidFill>
                  <a:srgbClr val="616161"/>
                </a:solidFill>
              </a:rPr>
              <a:t>Customized Vehicle, Driver and Insurance</a:t>
            </a:r>
            <a:r>
              <a:rPr lang="en" sz="1800">
                <a:solidFill>
                  <a:srgbClr val="616161"/>
                </a:solidFill>
              </a:rPr>
              <a:t>.</a:t>
            </a:r>
            <a:endParaRPr sz="1800">
              <a:solidFill>
                <a:srgbClr val="616161"/>
              </a:solidFill>
            </a:endParaRPr>
          </a:p>
          <a:p>
            <a:pPr indent="-342900" lvl="0" marL="457200" rtl="0" algn="l">
              <a:lnSpc>
                <a:spcPct val="115000"/>
              </a:lnSpc>
              <a:spcBef>
                <a:spcPts val="0"/>
              </a:spcBef>
              <a:spcAft>
                <a:spcPts val="0"/>
              </a:spcAft>
              <a:buClr>
                <a:srgbClr val="616161"/>
              </a:buClr>
              <a:buSzPts val="1800"/>
              <a:buChar char="●"/>
            </a:pPr>
            <a:r>
              <a:rPr lang="en" sz="1800">
                <a:solidFill>
                  <a:srgbClr val="616161"/>
                </a:solidFill>
              </a:rPr>
              <a:t>Partnership with Acupuncture Association of Colorado- $450/ year</a:t>
            </a:r>
            <a:endParaRPr sz="1800">
              <a:solidFill>
                <a:srgbClr val="616161"/>
              </a:solidFill>
            </a:endParaRPr>
          </a:p>
          <a:p>
            <a:pPr indent="-342900" lvl="0" marL="457200" rtl="0" algn="l">
              <a:lnSpc>
                <a:spcPct val="115000"/>
              </a:lnSpc>
              <a:spcBef>
                <a:spcPts val="0"/>
              </a:spcBef>
              <a:spcAft>
                <a:spcPts val="0"/>
              </a:spcAft>
              <a:buClr>
                <a:srgbClr val="616161"/>
              </a:buClr>
              <a:buSzPts val="1800"/>
              <a:buChar char="●"/>
            </a:pPr>
            <a:r>
              <a:rPr lang="en" sz="1800">
                <a:solidFill>
                  <a:srgbClr val="616161"/>
                </a:solidFill>
              </a:rPr>
              <a:t>Additional (Other medical &amp; non medical services)- $5,000/ year</a:t>
            </a:r>
            <a:endParaRPr sz="1800">
              <a:solidFill>
                <a:srgbClr val="616161"/>
              </a:solidFill>
            </a:endParaRPr>
          </a:p>
          <a:p>
            <a:pPr indent="-317500" lvl="0" marL="914400" rtl="0" algn="l">
              <a:lnSpc>
                <a:spcPct val="115000"/>
              </a:lnSpc>
              <a:spcBef>
                <a:spcPts val="0"/>
              </a:spcBef>
              <a:spcAft>
                <a:spcPts val="0"/>
              </a:spcAft>
              <a:buClr>
                <a:srgbClr val="616161"/>
              </a:buClr>
              <a:buSzPts val="1400"/>
              <a:buChar char="-"/>
            </a:pPr>
            <a:r>
              <a:rPr lang="en" sz="1400">
                <a:solidFill>
                  <a:srgbClr val="616161"/>
                </a:solidFill>
              </a:rPr>
              <a:t>Ex: technology, additional therapy treatments, </a:t>
            </a:r>
            <a:endParaRPr sz="1400">
              <a:solidFill>
                <a:srgbClr val="616161"/>
              </a:solidFill>
            </a:endParaRPr>
          </a:p>
          <a:p>
            <a:pPr indent="0" lvl="0" marL="0" rtl="0" algn="l">
              <a:lnSpc>
                <a:spcPct val="115000"/>
              </a:lnSpc>
              <a:spcBef>
                <a:spcPts val="1600"/>
              </a:spcBef>
              <a:spcAft>
                <a:spcPts val="0"/>
              </a:spcAft>
              <a:buSzPts val="1400"/>
              <a:buNone/>
            </a:pPr>
            <a:r>
              <a:rPr lang="en" sz="1400">
                <a:solidFill>
                  <a:srgbClr val="616161"/>
                </a:solidFill>
              </a:rPr>
              <a:t>Operation costs</a:t>
            </a:r>
            <a:endParaRPr sz="1400">
              <a:solidFill>
                <a:srgbClr val="616161"/>
              </a:solidFill>
            </a:endParaRPr>
          </a:p>
          <a:p>
            <a:pPr indent="0" lvl="0" marL="0" rtl="0" algn="l">
              <a:lnSpc>
                <a:spcPct val="115000"/>
              </a:lnSpc>
              <a:spcBef>
                <a:spcPts val="1600"/>
              </a:spcBef>
              <a:spcAft>
                <a:spcPts val="1600"/>
              </a:spcAft>
              <a:buSzPts val="1400"/>
              <a:buNone/>
            </a:pPr>
            <a:r>
              <a:rPr lang="en" sz="1400">
                <a:solidFill>
                  <a:srgbClr val="616161"/>
                </a:solidFill>
              </a:rPr>
              <a:t>	communication , and te</a:t>
            </a:r>
            <a:endParaRPr sz="1400">
              <a:solidFill>
                <a:srgbClr val="61616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914400" rtl="0" algn="l">
              <a:lnSpc>
                <a:spcPct val="115000"/>
              </a:lnSpc>
              <a:spcBef>
                <a:spcPts val="0"/>
              </a:spcBef>
              <a:spcAft>
                <a:spcPts val="0"/>
              </a:spcAft>
              <a:buClr>
                <a:srgbClr val="616161"/>
              </a:buClr>
              <a:buSzPts val="1400"/>
              <a:buChar char="-"/>
            </a:pPr>
            <a:r>
              <a:rPr lang="en"/>
              <a:t>Additional costs in years 2 and 3 consist of Partnering w/ project echo and we save costs in operational and med/nonmed start-up fees from year 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Diana - slide 2</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Why does drug overdosing matter?</a:t>
            </a:r>
            <a:endParaRPr sz="10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000">
                <a:solidFill>
                  <a:schemeClr val="dk1"/>
                </a:solidFill>
              </a:rPr>
              <a:t>Colorado ranks 2nd in the nation for opioid abuse</a:t>
            </a:r>
            <a:endParaRPr sz="10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000">
                <a:solidFill>
                  <a:schemeClr val="dk1"/>
                </a:solidFill>
              </a:rPr>
              <a:t>The CDC did a study on high overdose rates in Colorado counties in 2002-2014</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dark = higher death that there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brings in the questions, where are these drug related deaths coming from?</a:t>
            </a:r>
            <a:endParaRPr sz="10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000">
                <a:solidFill>
                  <a:schemeClr val="dk1"/>
                </a:solidFill>
              </a:rPr>
              <a:t>This graph from CDPHE, shows [read slides] from 1999 to 2013.  </a:t>
            </a:r>
            <a:endParaRPr sz="10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000">
                <a:solidFill>
                  <a:schemeClr val="dk1"/>
                </a:solidFill>
              </a:rPr>
              <a:t>As you can see, Presc opioids represented by the dark pink and heroin shown by light pink both had increased trends of rate of abuse, with higher mortality associated with abuse of prescription opioids as compared to heroin </a:t>
            </a:r>
            <a:endParaRPr sz="10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Other medical and non-medical, and operational costs are less in years 2 and 3 due to no start-up fees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Nick-</a:t>
            </a:r>
            <a:endParaRPr/>
          </a:p>
          <a:p>
            <a:pPr indent="0" lvl="0" marL="0" rtl="0" algn="l">
              <a:lnSpc>
                <a:spcPct val="100000"/>
              </a:lnSpc>
              <a:spcBef>
                <a:spcPts val="0"/>
              </a:spcBef>
              <a:spcAft>
                <a:spcPts val="0"/>
              </a:spcAft>
              <a:buSzPts val="1400"/>
              <a:buNone/>
            </a:pPr>
            <a:r>
              <a:rPr lang="en"/>
              <a:t>To validate our proposal, in 2013, in Altanta, Grady EMS, a department of Grady Memorial Health, established a mental health mobile crisis unit to decrease the time and money that EMS and the emergency department were spending. Overall over 400,000 dollars were saved between EMS and the Emergency Department.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Diana</a:t>
            </a:r>
            <a:endParaRPr/>
          </a:p>
          <a:p>
            <a:pPr indent="0" lvl="0" marL="0" rtl="0" algn="l">
              <a:lnSpc>
                <a:spcPct val="100000"/>
              </a:lnSpc>
              <a:spcBef>
                <a:spcPts val="0"/>
              </a:spcBef>
              <a:spcAft>
                <a:spcPts val="0"/>
              </a:spcAft>
              <a:buSzPts val="1400"/>
              <a:buNone/>
            </a:pPr>
            <a:r>
              <a:rPr lang="en"/>
              <a:t>What are we trying to do?  What will we do?</a:t>
            </a:r>
            <a:endParaRPr/>
          </a:p>
          <a:p>
            <a:pPr indent="-317500" lvl="0" marL="457200" rtl="0" algn="l">
              <a:lnSpc>
                <a:spcPct val="100000"/>
              </a:lnSpc>
              <a:spcBef>
                <a:spcPts val="0"/>
              </a:spcBef>
              <a:spcAft>
                <a:spcPts val="0"/>
              </a:spcAft>
              <a:buSzPts val="1400"/>
              <a:buChar char="●"/>
            </a:pPr>
            <a:r>
              <a:rPr lang="en"/>
              <a:t>Read slides</a:t>
            </a:r>
            <a:endParaRPr/>
          </a:p>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chemeClr val="dk1"/>
                </a:solidFill>
                <a:latin typeface="Cambria"/>
                <a:ea typeface="Cambria"/>
                <a:cs typeface="Cambria"/>
                <a:sym typeface="Cambria"/>
              </a:rPr>
              <a:t>Diana</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SzPts val="1400"/>
              <a:buNone/>
            </a:pPr>
            <a:r>
              <a:rPr lang="en" sz="1200">
                <a:solidFill>
                  <a:schemeClr val="dk1"/>
                </a:solidFill>
                <a:latin typeface="Cambria"/>
                <a:ea typeface="Cambria"/>
                <a:cs typeface="Cambria"/>
                <a:sym typeface="Cambria"/>
              </a:rPr>
              <a:t>Establish a team of of mobile pain management specialists in read slides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Diana Here is a scenario of a problem</a:t>
            </a:r>
            <a:endParaRPr/>
          </a:p>
          <a:p>
            <a:pPr indent="-317500" lvl="0" marL="457200" rtl="0" algn="l">
              <a:lnSpc>
                <a:spcPct val="100000"/>
              </a:lnSpc>
              <a:spcBef>
                <a:spcPts val="0"/>
              </a:spcBef>
              <a:spcAft>
                <a:spcPts val="0"/>
              </a:spcAft>
              <a:buSzPts val="1400"/>
              <a:buChar char="●"/>
            </a:pPr>
            <a:r>
              <a:rPr lang="en"/>
              <a:t>Patient goes to the ER, ER doctor gives them temp relief and asked patient to do followups with a PCP, patient gets discharge.  </a:t>
            </a:r>
            <a:endParaRPr/>
          </a:p>
          <a:p>
            <a:pPr indent="-317500" lvl="0" marL="457200" rtl="0" algn="l">
              <a:lnSpc>
                <a:spcPct val="100000"/>
              </a:lnSpc>
              <a:spcBef>
                <a:spcPts val="0"/>
              </a:spcBef>
              <a:spcAft>
                <a:spcPts val="0"/>
              </a:spcAft>
              <a:buSzPts val="1400"/>
              <a:buChar char="●"/>
            </a:pPr>
            <a:r>
              <a:rPr lang="en"/>
              <a:t>Patient misses follow-ups</a:t>
            </a:r>
            <a:endParaRPr/>
          </a:p>
          <a:p>
            <a:pPr indent="-317500" lvl="0" marL="457200" rtl="0" algn="l">
              <a:lnSpc>
                <a:spcPct val="100000"/>
              </a:lnSpc>
              <a:spcBef>
                <a:spcPts val="0"/>
              </a:spcBef>
              <a:spcAft>
                <a:spcPts val="0"/>
              </a:spcAft>
              <a:buSzPts val="1400"/>
              <a:buChar char="●"/>
            </a:pPr>
            <a:r>
              <a:rPr lang="en"/>
              <a:t>So patients pain recurs and pain is not managed, so they return to the ER for treatment.  Cycle repeats, we get higher readmittance rates and less effective management of pain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Diana</a:t>
            </a:r>
            <a:endParaRPr>
              <a:solidFill>
                <a:schemeClr val="dk1"/>
              </a:solidFill>
              <a:latin typeface="Cambria"/>
              <a:ea typeface="Cambria"/>
              <a:cs typeface="Cambria"/>
              <a:sym typeface="Cambria"/>
            </a:endParaRPr>
          </a:p>
          <a:p>
            <a:pPr indent="-317500" lvl="0" marL="457200" rtl="0" algn="l">
              <a:lnSpc>
                <a:spcPct val="115000"/>
              </a:lnSpc>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We plan to establish a mobile pain management specialist’s team consisting of medical doctors such as pain specialists, physical therapists, nurses, and psychologists as well as specialized population healthcare professionals such as OBGYN if there are pregant woman who need pain management treatment or occupational health therapists.</a:t>
            </a:r>
            <a:endParaRPr>
              <a:solidFill>
                <a:schemeClr val="dk1"/>
              </a:solidFill>
              <a:latin typeface="Cambria"/>
              <a:ea typeface="Cambria"/>
              <a:cs typeface="Cambria"/>
              <a:sym typeface="Cambria"/>
            </a:endParaRPr>
          </a:p>
          <a:p>
            <a:pPr indent="-317500" lvl="0" marL="457200" rtl="0" algn="l">
              <a:lnSpc>
                <a:spcPct val="100000"/>
              </a:lnSpc>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Our specialists team will follow a protocol for patient consultation in pain management which consists of the normal patient information collection medical history, followed by health literacy and depression assessments, in which these assessments will help us diagnose symptoms of abuse.  </a:t>
            </a:r>
            <a:endParaRPr>
              <a:solidFill>
                <a:schemeClr val="dk1"/>
              </a:solidFill>
              <a:latin typeface="Cambria"/>
              <a:ea typeface="Cambria"/>
              <a:cs typeface="Cambria"/>
              <a:sym typeface="Cambria"/>
            </a:endParaRPr>
          </a:p>
          <a:p>
            <a:pPr indent="-317500" lvl="0" marL="457200" rtl="0" algn="l">
              <a:lnSpc>
                <a:spcPct val="100000"/>
              </a:lnSpc>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If they certainly are showing signs of abuse, we provide them alternative forms of pain management </a:t>
            </a:r>
            <a:endParaRPr>
              <a:solidFill>
                <a:schemeClr val="dk1"/>
              </a:solidFill>
              <a:latin typeface="Cambria"/>
              <a:ea typeface="Cambria"/>
              <a:cs typeface="Cambria"/>
              <a:sym typeface="Cambria"/>
            </a:endParaRPr>
          </a:p>
          <a:p>
            <a:pPr indent="-317500" lvl="0" marL="457200" rtl="0" algn="l">
              <a:lnSpc>
                <a:spcPct val="100000"/>
              </a:lnSpc>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A way to understands  the doctor’s recommendations  for pain management is through teach back - confirmation of patient understand doctor’s recommendation on how to manage pain</a:t>
            </a:r>
            <a:endParaRPr>
              <a:solidFill>
                <a:schemeClr val="dk1"/>
              </a:solidFill>
              <a:latin typeface="Cambria"/>
              <a:ea typeface="Cambria"/>
              <a:cs typeface="Cambria"/>
              <a:sym typeface="Cambria"/>
            </a:endParaRPr>
          </a:p>
          <a:p>
            <a:pPr indent="-317500" lvl="0" marL="457200" rtl="0" algn="l">
              <a:lnSpc>
                <a:spcPct val="100000"/>
              </a:lnSpc>
              <a:spcBef>
                <a:spcPts val="0"/>
              </a:spcBef>
              <a:spcAft>
                <a:spcPts val="0"/>
              </a:spcAft>
              <a:buClr>
                <a:schemeClr val="dk1"/>
              </a:buClr>
              <a:buSzPts val="1400"/>
              <a:buFont typeface="Cambria"/>
              <a:buChar char="●"/>
            </a:pPr>
            <a:r>
              <a:rPr lang="en">
                <a:solidFill>
                  <a:schemeClr val="dk1"/>
                </a:solidFill>
                <a:latin typeface="Cambria"/>
                <a:ea typeface="Cambria"/>
                <a:cs typeface="Cambria"/>
                <a:sym typeface="Cambria"/>
              </a:rPr>
              <a:t>Additional information - provide supplemental information for patients in pain management - e.g low impact exercises, yoga</a:t>
            </a:r>
            <a:endParaRPr>
              <a:solidFill>
                <a:schemeClr val="dk1"/>
              </a:solidFill>
              <a:latin typeface="Cambria"/>
              <a:ea typeface="Cambria"/>
              <a:cs typeface="Cambria"/>
              <a:sym typeface="Cambria"/>
            </a:endParaRPr>
          </a:p>
          <a:p>
            <a:pPr indent="0" lvl="0" marL="0" rtl="0" algn="l">
              <a:lnSpc>
                <a:spcPct val="100000"/>
              </a:lnSpc>
              <a:spcBef>
                <a:spcPts val="0"/>
              </a:spcBef>
              <a:spcAft>
                <a:spcPts val="0"/>
              </a:spcAft>
              <a:buSzPts val="1400"/>
              <a:buNone/>
            </a:pPr>
            <a:r>
              <a:rPr lang="en">
                <a:latin typeface="Cambria"/>
                <a:ea typeface="Cambria"/>
                <a:cs typeface="Cambria"/>
                <a:sym typeface="Cambria"/>
              </a:rPr>
              <a:t>Newest vital assessment → determine health literacy</a:t>
            </a:r>
            <a:endParaRPr>
              <a:latin typeface="Cambria"/>
              <a:ea typeface="Cambria"/>
              <a:cs typeface="Cambria"/>
              <a:sym typeface="Cambria"/>
            </a:endParaRPr>
          </a:p>
          <a:p>
            <a:pPr indent="0" lvl="0" marL="0" rtl="0" algn="l">
              <a:lnSpc>
                <a:spcPct val="100000"/>
              </a:lnSpc>
              <a:spcBef>
                <a:spcPts val="0"/>
              </a:spcBef>
              <a:spcAft>
                <a:spcPts val="0"/>
              </a:spcAft>
              <a:buSzPts val="1400"/>
              <a:buNone/>
            </a:pPr>
            <a:r>
              <a:rPr lang="en">
                <a:latin typeface="Cambria"/>
                <a:ea typeface="Cambria"/>
                <a:cs typeface="Cambria"/>
                <a:sym typeface="Cambria"/>
              </a:rPr>
              <a:t>PHQ2/PHQ3 → depression behavioral assessment</a:t>
            </a:r>
            <a:endParaRPr>
              <a:latin typeface="Cambria"/>
              <a:ea typeface="Cambria"/>
              <a:cs typeface="Cambria"/>
              <a:sym typeface="Cambria"/>
            </a:endParaRPr>
          </a:p>
          <a:p>
            <a:pPr indent="0" lvl="0" marL="0" rtl="0" algn="l">
              <a:lnSpc>
                <a:spcPct val="100000"/>
              </a:lnSpc>
              <a:spcBef>
                <a:spcPts val="0"/>
              </a:spcBef>
              <a:spcAft>
                <a:spcPts val="0"/>
              </a:spcAft>
              <a:buSzPts val="1400"/>
              <a:buNone/>
            </a:pPr>
            <a:r>
              <a:rPr lang="en">
                <a:latin typeface="Cambria"/>
                <a:ea typeface="Cambria"/>
                <a:cs typeface="Cambria"/>
                <a:sym typeface="Cambria"/>
              </a:rPr>
              <a:t>Pain assessments → </a:t>
            </a:r>
            <a:endParaRPr>
              <a:latin typeface="Cambria"/>
              <a:ea typeface="Cambria"/>
              <a:cs typeface="Cambria"/>
              <a:sym typeface="Cambria"/>
            </a:endParaRPr>
          </a:p>
          <a:p>
            <a:pPr indent="0" lvl="0" marL="0" rtl="0" algn="l">
              <a:lnSpc>
                <a:spcPct val="100000"/>
              </a:lnSpc>
              <a:spcBef>
                <a:spcPts val="0"/>
              </a:spcBef>
              <a:spcAft>
                <a:spcPts val="0"/>
              </a:spcAft>
              <a:buSzPts val="1400"/>
              <a:buNone/>
            </a:pPr>
            <a:r>
              <a:rPr lang="en">
                <a:latin typeface="Cambria"/>
                <a:ea typeface="Cambria"/>
                <a:cs typeface="Cambria"/>
                <a:sym typeface="Cambria"/>
              </a:rPr>
              <a:t>If depressed, we bring in a psychology to help with mental health pain management because if they show signs of depression, its been studied mental health is associated abuse of opioids.</a:t>
            </a:r>
            <a:endParaRPr>
              <a:latin typeface="Cambria"/>
              <a:ea typeface="Cambria"/>
              <a:cs typeface="Cambria"/>
              <a:sym typeface="Cambria"/>
            </a:endParaRPr>
          </a:p>
          <a:p>
            <a:pPr indent="0" lvl="0" marL="0" rtl="0" algn="l">
              <a:lnSpc>
                <a:spcPct val="100000"/>
              </a:lnSpc>
              <a:spcBef>
                <a:spcPts val="0"/>
              </a:spcBef>
              <a:spcAft>
                <a:spcPts val="0"/>
              </a:spcAft>
              <a:buSzPts val="1400"/>
              <a:buNone/>
            </a:pPr>
            <a:r>
              <a:t/>
            </a:r>
            <a:endParaRPr>
              <a:latin typeface="Cambria"/>
              <a:ea typeface="Cambria"/>
              <a:cs typeface="Cambria"/>
              <a:sym typeface="Cambr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Diana</a:t>
            </a:r>
            <a:endParaRPr/>
          </a:p>
          <a:p>
            <a:pPr indent="0" lvl="0" marL="0" rtl="0" algn="l">
              <a:lnSpc>
                <a:spcPct val="100000"/>
              </a:lnSpc>
              <a:spcBef>
                <a:spcPts val="0"/>
              </a:spcBef>
              <a:spcAft>
                <a:spcPts val="0"/>
              </a:spcAft>
              <a:buSzPts val="1400"/>
              <a:buNone/>
            </a:pPr>
            <a:r>
              <a:rPr lang="en"/>
              <a:t>However, with our intervention…</a:t>
            </a:r>
            <a:endParaRPr/>
          </a:p>
          <a:p>
            <a:pPr indent="-317500" lvl="0" marL="457200" rtl="0" algn="l">
              <a:lnSpc>
                <a:spcPct val="100000"/>
              </a:lnSpc>
              <a:spcBef>
                <a:spcPts val="0"/>
              </a:spcBef>
              <a:spcAft>
                <a:spcPts val="0"/>
              </a:spcAft>
              <a:buSzPts val="1400"/>
              <a:buChar char="●"/>
            </a:pPr>
            <a:r>
              <a:rPr lang="en"/>
              <a:t>The patient goes to the ER, ER doctor consults with our specialized Pain Management Team at Denver Health</a:t>
            </a:r>
            <a:endParaRPr/>
          </a:p>
          <a:p>
            <a:pPr indent="-317500" lvl="0" marL="457200" rtl="0" algn="l">
              <a:lnSpc>
                <a:spcPct val="100000"/>
              </a:lnSpc>
              <a:spcBef>
                <a:spcPts val="0"/>
              </a:spcBef>
              <a:spcAft>
                <a:spcPts val="0"/>
              </a:spcAft>
              <a:buSzPts val="1400"/>
              <a:buChar char="●"/>
            </a:pPr>
            <a:r>
              <a:rPr lang="en"/>
              <a:t>The pain management team will then treat the patient, patient gets discharged</a:t>
            </a:r>
            <a:endParaRPr/>
          </a:p>
          <a:p>
            <a:pPr indent="-317500" lvl="0" marL="457200" rtl="0" algn="l">
              <a:lnSpc>
                <a:spcPct val="100000"/>
              </a:lnSpc>
              <a:spcBef>
                <a:spcPts val="0"/>
              </a:spcBef>
              <a:spcAft>
                <a:spcPts val="0"/>
              </a:spcAft>
              <a:buSzPts val="1400"/>
              <a:buChar char="●"/>
            </a:pPr>
            <a:r>
              <a:rPr lang="en"/>
              <a:t>Pain management team will travel to the patient for follow-up to supplement standard care which will then reduce near term hospital readmissions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Nick-</a:t>
            </a:r>
            <a:endParaRPr/>
          </a:p>
          <a:p>
            <a:pPr indent="0" lvl="0" marL="0" rtl="0" algn="l">
              <a:lnSpc>
                <a:spcPct val="100000"/>
              </a:lnSpc>
              <a:spcBef>
                <a:spcPts val="0"/>
              </a:spcBef>
              <a:spcAft>
                <a:spcPts val="0"/>
              </a:spcAft>
              <a:buSzPts val="1400"/>
              <a:buNone/>
            </a:pPr>
            <a:r>
              <a:rPr lang="en"/>
              <a:t>OTC products- Acetaminophen, NSAIDS, capsaicin</a:t>
            </a:r>
            <a:endParaRPr/>
          </a:p>
          <a:p>
            <a:pPr indent="0" lvl="0" marL="0" rtl="0" algn="l">
              <a:lnSpc>
                <a:spcPct val="100000"/>
              </a:lnSpc>
              <a:spcBef>
                <a:spcPts val="0"/>
              </a:spcBef>
              <a:spcAft>
                <a:spcPts val="0"/>
              </a:spcAft>
              <a:buSzPts val="1400"/>
              <a:buNone/>
            </a:pPr>
            <a:r>
              <a:rPr lang="en"/>
              <a:t>Acupuncture- decrease pain by 75% and two-thirds chronic pain pts are willing to try</a:t>
            </a:r>
            <a:endParaRPr/>
          </a:p>
          <a:p>
            <a:pPr indent="0" lvl="0" marL="0" rtl="0" algn="l">
              <a:lnSpc>
                <a:spcPct val="100000"/>
              </a:lnSpc>
              <a:spcBef>
                <a:spcPts val="0"/>
              </a:spcBef>
              <a:spcAft>
                <a:spcPts val="0"/>
              </a:spcAft>
              <a:buSzPts val="1400"/>
              <a:buNone/>
            </a:pPr>
            <a:r>
              <a:rPr lang="en"/>
              <a:t>Gabapentin and Pregabalin- </a:t>
            </a:r>
            <a:r>
              <a:rPr lang="en" sz="1000">
                <a:solidFill>
                  <a:schemeClr val="dk1"/>
                </a:solidFill>
                <a:highlight>
                  <a:srgbClr val="FFFFFF"/>
                </a:highlight>
              </a:rPr>
              <a:t>Binds to alpha</a:t>
            </a:r>
            <a:r>
              <a:rPr baseline="-25000" lang="en" sz="1300">
                <a:solidFill>
                  <a:schemeClr val="dk1"/>
                </a:solidFill>
                <a:highlight>
                  <a:srgbClr val="FFFFFF"/>
                </a:highlight>
              </a:rPr>
              <a:t>2</a:t>
            </a:r>
            <a:r>
              <a:rPr lang="en" sz="1000">
                <a:solidFill>
                  <a:schemeClr val="dk1"/>
                </a:solidFill>
                <a:highlight>
                  <a:srgbClr val="FFFFFF"/>
                </a:highlight>
              </a:rPr>
              <a:t>-delta subunit of voltage-gated calcium channels within the CNS and modulates calcium influx at the nerve terminals, thereby inhibiting excitatory neurotransmitter release</a:t>
            </a:r>
            <a:endParaRPr sz="1000">
              <a:solidFill>
                <a:schemeClr val="dk1"/>
              </a:solidFill>
              <a:highlight>
                <a:srgbClr val="FFFFFF"/>
              </a:highlight>
            </a:endParaRPr>
          </a:p>
          <a:p>
            <a:pPr indent="0" lvl="0" marL="0" rtl="0" algn="l">
              <a:lnSpc>
                <a:spcPct val="100000"/>
              </a:lnSpc>
              <a:spcBef>
                <a:spcPts val="0"/>
              </a:spcBef>
              <a:spcAft>
                <a:spcPts val="0"/>
              </a:spcAft>
              <a:buSzPts val="1400"/>
              <a:buNone/>
            </a:pPr>
            <a:r>
              <a:rPr lang="en" sz="1000">
                <a:solidFill>
                  <a:schemeClr val="dk1"/>
                </a:solidFill>
                <a:highlight>
                  <a:srgbClr val="FFFFFF"/>
                </a:highlight>
              </a:rPr>
              <a:t>Hypnotherapy- Medical research has made it an alternative therapy as its converted chronic pain to acute, (the connection between mind and body)</a:t>
            </a:r>
            <a:endParaRPr sz="10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Nick</a:t>
            </a:r>
            <a:endParaRPr/>
          </a:p>
          <a:p>
            <a:pPr indent="0" lvl="0" marL="0" rtl="0" algn="l">
              <a:lnSpc>
                <a:spcPct val="100000"/>
              </a:lnSpc>
              <a:spcBef>
                <a:spcPts val="0"/>
              </a:spcBef>
              <a:spcAft>
                <a:spcPts val="0"/>
              </a:spcAft>
              <a:buSzPts val="1400"/>
              <a:buNone/>
            </a:pPr>
            <a:r>
              <a:rPr lang="en"/>
              <a:t>Naloxone- Opioid Antagonist</a:t>
            </a:r>
            <a:endParaRPr/>
          </a:p>
          <a:p>
            <a:pPr indent="0" lvl="0" marL="0" rtl="0" algn="l">
              <a:lnSpc>
                <a:spcPct val="100000"/>
              </a:lnSpc>
              <a:spcBef>
                <a:spcPts val="0"/>
              </a:spcBef>
              <a:spcAft>
                <a:spcPts val="0"/>
              </a:spcAft>
              <a:buSzPts val="1400"/>
              <a:buNone/>
            </a:pPr>
            <a:r>
              <a:rPr lang="en"/>
              <a:t>So we are going to lobby for Naloxone Rx w/ every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In 2014, according to a Johns Hopkins Public Health survey, only about half PCPs used the Prescription Drug Monitoring Program</a:t>
            </a:r>
            <a:endParaRPr/>
          </a:p>
          <a:p>
            <a:pPr indent="0" lvl="0" marL="0" rtl="0" algn="l">
              <a:lnSpc>
                <a:spcPct val="100000"/>
              </a:lnSpc>
              <a:spcBef>
                <a:spcPts val="0"/>
              </a:spcBef>
              <a:spcAft>
                <a:spcPts val="0"/>
              </a:spcAft>
              <a:buSzPts val="1400"/>
              <a:buNone/>
            </a:pPr>
            <a:r>
              <a:rPr lang="en"/>
              <a:t>In 2013, in Colorado, only 31 percent of healthcare providers w/ Rx authority and pharmacists had a PDMP account</a:t>
            </a:r>
            <a:endParaRPr/>
          </a:p>
          <a:p>
            <a:pPr indent="0" lvl="0" marL="0" rtl="0" algn="l">
              <a:lnSpc>
                <a:spcPct val="100000"/>
              </a:lnSpc>
              <a:spcBef>
                <a:spcPts val="0"/>
              </a:spcBef>
              <a:spcAft>
                <a:spcPts val="0"/>
              </a:spcAft>
              <a:buSzPts val="1400"/>
              <a:buNone/>
            </a:pPr>
            <a:r>
              <a:rPr lang="en"/>
              <a:t>In 2015, in Colorado, 92 percent had a PDMP account b/c it is mandatory by law to have accounts, but not mandatory to use it.</a:t>
            </a:r>
            <a:endParaRPr/>
          </a:p>
          <a:p>
            <a:pPr indent="0" lvl="0" marL="0" rtl="0" algn="l">
              <a:lnSpc>
                <a:spcPct val="100000"/>
              </a:lnSpc>
              <a:spcBef>
                <a:spcPts val="0"/>
              </a:spcBef>
              <a:spcAft>
                <a:spcPts val="0"/>
              </a:spcAft>
              <a:buSzPts val="1400"/>
              <a:buNone/>
            </a:pPr>
            <a:r>
              <a:rPr lang="en"/>
              <a:t>Counseling of patients by pharmacists is not required in Colorado.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0" y="0"/>
            <a:ext cx="9144000" cy="3460200"/>
          </a:xfrm>
          <a:prstGeom prst="rect">
            <a:avLst/>
          </a:prstGeom>
          <a:solidFill>
            <a:srgbClr val="336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5400000">
            <a:off x="5684575" y="600"/>
            <a:ext cx="3460200" cy="3459000"/>
          </a:xfrm>
          <a:prstGeom prst="rtTriangle">
            <a:avLst/>
          </a:prstGeom>
          <a:solidFill>
            <a:srgbClr val="5E97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defRPr>
            </a:lvl1pPr>
            <a:lvl2pPr lvl="1" algn="l">
              <a:lnSpc>
                <a:spcPct val="100000"/>
              </a:lnSpc>
              <a:spcBef>
                <a:spcPts val="0"/>
              </a:spcBef>
              <a:spcAft>
                <a:spcPts val="0"/>
              </a:spcAft>
              <a:buSzPts val="2800"/>
              <a:buNone/>
              <a:defRPr b="1" sz="3600">
                <a:solidFill>
                  <a:srgbClr val="FFFFFF"/>
                </a:solidFill>
              </a:defRPr>
            </a:lvl2pPr>
            <a:lvl3pPr lvl="2" algn="l">
              <a:lnSpc>
                <a:spcPct val="100000"/>
              </a:lnSpc>
              <a:spcBef>
                <a:spcPts val="0"/>
              </a:spcBef>
              <a:spcAft>
                <a:spcPts val="0"/>
              </a:spcAft>
              <a:buSzPts val="2800"/>
              <a:buNone/>
              <a:defRPr b="1" sz="3600">
                <a:solidFill>
                  <a:srgbClr val="FFFFFF"/>
                </a:solidFill>
              </a:defRPr>
            </a:lvl3pPr>
            <a:lvl4pPr lvl="3" algn="l">
              <a:lnSpc>
                <a:spcPct val="100000"/>
              </a:lnSpc>
              <a:spcBef>
                <a:spcPts val="0"/>
              </a:spcBef>
              <a:spcAft>
                <a:spcPts val="0"/>
              </a:spcAft>
              <a:buSzPts val="2800"/>
              <a:buNone/>
              <a:defRPr b="1" sz="3600">
                <a:solidFill>
                  <a:srgbClr val="FFFFFF"/>
                </a:solidFill>
              </a:defRPr>
            </a:lvl4pPr>
            <a:lvl5pPr lvl="4" algn="l">
              <a:lnSpc>
                <a:spcPct val="100000"/>
              </a:lnSpc>
              <a:spcBef>
                <a:spcPts val="0"/>
              </a:spcBef>
              <a:spcAft>
                <a:spcPts val="0"/>
              </a:spcAft>
              <a:buSzPts val="2800"/>
              <a:buNone/>
              <a:defRPr b="1" sz="3600">
                <a:solidFill>
                  <a:srgbClr val="FFFFFF"/>
                </a:solidFill>
              </a:defRPr>
            </a:lvl5pPr>
            <a:lvl6pPr lvl="5" algn="l">
              <a:lnSpc>
                <a:spcPct val="100000"/>
              </a:lnSpc>
              <a:spcBef>
                <a:spcPts val="0"/>
              </a:spcBef>
              <a:spcAft>
                <a:spcPts val="0"/>
              </a:spcAft>
              <a:buSzPts val="2800"/>
              <a:buNone/>
              <a:defRPr b="1" sz="3600">
                <a:solidFill>
                  <a:srgbClr val="FFFFFF"/>
                </a:solidFill>
              </a:defRPr>
            </a:lvl6pPr>
            <a:lvl7pPr lvl="6" algn="l">
              <a:lnSpc>
                <a:spcPct val="100000"/>
              </a:lnSpc>
              <a:spcBef>
                <a:spcPts val="0"/>
              </a:spcBef>
              <a:spcAft>
                <a:spcPts val="0"/>
              </a:spcAft>
              <a:buSzPts val="2800"/>
              <a:buNone/>
              <a:defRPr b="1" sz="3600">
                <a:solidFill>
                  <a:srgbClr val="FFFFFF"/>
                </a:solidFill>
              </a:defRPr>
            </a:lvl7pPr>
            <a:lvl8pPr lvl="7" algn="l">
              <a:lnSpc>
                <a:spcPct val="100000"/>
              </a:lnSpc>
              <a:spcBef>
                <a:spcPts val="0"/>
              </a:spcBef>
              <a:spcAft>
                <a:spcPts val="0"/>
              </a:spcAft>
              <a:buSzPts val="2800"/>
              <a:buNone/>
              <a:defRPr b="1" sz="3600">
                <a:solidFill>
                  <a:srgbClr val="FFFFFF"/>
                </a:solidFill>
              </a:defRPr>
            </a:lvl8pPr>
            <a:lvl9pPr lvl="8" algn="l">
              <a:lnSpc>
                <a:spcPct val="100000"/>
              </a:lnSpc>
              <a:spcBef>
                <a:spcPts val="0"/>
              </a:spcBef>
              <a:spcAft>
                <a:spcPts val="0"/>
              </a:spcAft>
              <a:buSzPts val="2800"/>
              <a:buNone/>
              <a:defRPr b="1" sz="3600">
                <a:solidFill>
                  <a:srgbClr val="FFFFFF"/>
                </a:solidFill>
              </a:defRPr>
            </a:lvl9pPr>
          </a:lstStyle>
          <a:p/>
        </p:txBody>
      </p:sp>
      <p:sp>
        <p:nvSpPr>
          <p:cNvPr id="14" name="Google Shape;14;p2"/>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2" name="Google Shape;52;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0" name="Google Shape;60;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5400000">
            <a:off x="7406225" y="300"/>
            <a:ext cx="1738200" cy="1737300"/>
          </a:xfrm>
          <a:prstGeom prst="rtTriangle">
            <a:avLst/>
          </a:prstGeom>
          <a:solidFill>
            <a:srgbClr val="5E97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b="1" sz="2800">
                <a:solidFill>
                  <a:srgbClr val="FFFFFF"/>
                </a:solidFill>
              </a:defRPr>
            </a:lvl1pPr>
            <a:lvl2pPr lvl="1" algn="l">
              <a:lnSpc>
                <a:spcPct val="100000"/>
              </a:lnSpc>
              <a:spcBef>
                <a:spcPts val="0"/>
              </a:spcBef>
              <a:spcAft>
                <a:spcPts val="0"/>
              </a:spcAft>
              <a:buSzPts val="2800"/>
              <a:buNone/>
              <a:defRPr b="1" sz="2800">
                <a:solidFill>
                  <a:srgbClr val="FFFFFF"/>
                </a:solidFill>
              </a:defRPr>
            </a:lvl2pPr>
            <a:lvl3pPr lvl="2" algn="l">
              <a:lnSpc>
                <a:spcPct val="100000"/>
              </a:lnSpc>
              <a:spcBef>
                <a:spcPts val="0"/>
              </a:spcBef>
              <a:spcAft>
                <a:spcPts val="0"/>
              </a:spcAft>
              <a:buSzPts val="2800"/>
              <a:buNone/>
              <a:defRPr b="1" sz="2800">
                <a:solidFill>
                  <a:srgbClr val="FFFFFF"/>
                </a:solidFill>
              </a:defRPr>
            </a:lvl3pPr>
            <a:lvl4pPr lvl="3" algn="l">
              <a:lnSpc>
                <a:spcPct val="100000"/>
              </a:lnSpc>
              <a:spcBef>
                <a:spcPts val="0"/>
              </a:spcBef>
              <a:spcAft>
                <a:spcPts val="0"/>
              </a:spcAft>
              <a:buSzPts val="2800"/>
              <a:buNone/>
              <a:defRPr b="1" sz="2800">
                <a:solidFill>
                  <a:srgbClr val="FFFFFF"/>
                </a:solidFill>
              </a:defRPr>
            </a:lvl4pPr>
            <a:lvl5pPr lvl="4" algn="l">
              <a:lnSpc>
                <a:spcPct val="100000"/>
              </a:lnSpc>
              <a:spcBef>
                <a:spcPts val="0"/>
              </a:spcBef>
              <a:spcAft>
                <a:spcPts val="0"/>
              </a:spcAft>
              <a:buSzPts val="2800"/>
              <a:buNone/>
              <a:defRPr b="1" sz="2800">
                <a:solidFill>
                  <a:srgbClr val="FFFFFF"/>
                </a:solidFill>
              </a:defRPr>
            </a:lvl5pPr>
            <a:lvl6pPr lvl="5" algn="l">
              <a:lnSpc>
                <a:spcPct val="100000"/>
              </a:lnSpc>
              <a:spcBef>
                <a:spcPts val="0"/>
              </a:spcBef>
              <a:spcAft>
                <a:spcPts val="0"/>
              </a:spcAft>
              <a:buSzPts val="2800"/>
              <a:buNone/>
              <a:defRPr b="1" sz="2800">
                <a:solidFill>
                  <a:srgbClr val="FFFFFF"/>
                </a:solidFill>
              </a:defRPr>
            </a:lvl6pPr>
            <a:lvl7pPr lvl="6" algn="l">
              <a:lnSpc>
                <a:spcPct val="100000"/>
              </a:lnSpc>
              <a:spcBef>
                <a:spcPts val="0"/>
              </a:spcBef>
              <a:spcAft>
                <a:spcPts val="0"/>
              </a:spcAft>
              <a:buSzPts val="2800"/>
              <a:buNone/>
              <a:defRPr b="1" sz="2800">
                <a:solidFill>
                  <a:srgbClr val="FFFFFF"/>
                </a:solidFill>
              </a:defRPr>
            </a:lvl7pPr>
            <a:lvl8pPr lvl="7" algn="l">
              <a:lnSpc>
                <a:spcPct val="100000"/>
              </a:lnSpc>
              <a:spcBef>
                <a:spcPts val="0"/>
              </a:spcBef>
              <a:spcAft>
                <a:spcPts val="0"/>
              </a:spcAft>
              <a:buSzPts val="2800"/>
              <a:buNone/>
              <a:defRPr b="1" sz="2800">
                <a:solidFill>
                  <a:srgbClr val="FFFFFF"/>
                </a:solidFill>
              </a:defRPr>
            </a:lvl8pPr>
            <a:lvl9pPr lvl="8" algn="l">
              <a:lnSpc>
                <a:spcPct val="100000"/>
              </a:lnSpc>
              <a:spcBef>
                <a:spcPts val="0"/>
              </a:spcBef>
              <a:spcAft>
                <a:spcPts val="0"/>
              </a:spcAft>
              <a:buSzPts val="2800"/>
              <a:buNone/>
              <a:defRPr b="1" sz="2800">
                <a:solidFill>
                  <a:srgbClr val="FFFFFF"/>
                </a:solidFill>
              </a:defRPr>
            </a:lvl9pPr>
          </a:lstStyle>
          <a:p/>
        </p:txBody>
      </p:sp>
      <p:sp>
        <p:nvSpPr>
          <p:cNvPr id="21" name="Google Shape;21;p3"/>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22" name="Google Shape;2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 name="Google Shape;25;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acucol.com/http/acucol.com/acupuncturists-area" TargetMode="External"/><Relationship Id="rId4" Type="http://schemas.openxmlformats.org/officeDocument/2006/relationships/hyperlink" Target="http://www.denverhealth.org" TargetMode="External"/><Relationship Id="rId5" Type="http://schemas.openxmlformats.org/officeDocument/2006/relationships/hyperlink" Target="https://www.ftc.gov/tips-advice/business-center/guidance/mobile-health-apps-interactive-tool" TargetMode="External"/><Relationship Id="rId6" Type="http://schemas.openxmlformats.org/officeDocument/2006/relationships/hyperlink" Target="https://stanfordhealthcare.org/medical-clinics/pain-management.html" TargetMode="External"/><Relationship Id="rId7" Type="http://schemas.openxmlformats.org/officeDocument/2006/relationships/hyperlink" Target="http://www.pfizer.com/health/literacy/public_policy_researchers/nvs_toolk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fda.gov/downloads/drugs/newsevents/ucm307837.pdf" TargetMode="External"/><Relationship Id="rId4" Type="http://schemas.openxmlformats.org/officeDocument/2006/relationships/hyperlink" Target="https://www.ems1.com/community-paramedicine/articles/93357048-Community-paramedic-program-cuts-mental-health-patient-call-volume/" TargetMode="External"/><Relationship Id="rId5" Type="http://schemas.openxmlformats.org/officeDocument/2006/relationships/hyperlink" Target="http://www.thehealthlawfirm.com/resources/health-law-articles-and-documents/florida-pain-management-law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24475" y="0"/>
            <a:ext cx="8121300" cy="2841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0" lang="en">
                <a:solidFill>
                  <a:srgbClr val="FFFFFF"/>
                </a:solidFill>
              </a:rPr>
              <a:t>Opioid Epidemic: Reducing Illicit and Prescription </a:t>
            </a:r>
            <a:endParaRPr b="0">
              <a:solidFill>
                <a:srgbClr val="FFFFFF"/>
              </a:solidFill>
            </a:endParaRPr>
          </a:p>
          <a:p>
            <a:pPr indent="0" lvl="0" marL="0" rtl="0" algn="ctr">
              <a:lnSpc>
                <a:spcPct val="100000"/>
              </a:lnSpc>
              <a:spcBef>
                <a:spcPts val="0"/>
              </a:spcBef>
              <a:spcAft>
                <a:spcPts val="0"/>
              </a:spcAft>
              <a:buSzPts val="2800"/>
              <a:buNone/>
            </a:pPr>
            <a:r>
              <a:rPr b="0" lang="en">
                <a:solidFill>
                  <a:srgbClr val="FFFFFF"/>
                </a:solidFill>
              </a:rPr>
              <a:t>Opioid Overdoses in Colorado</a:t>
            </a:r>
            <a:endParaRPr b="0">
              <a:solidFill>
                <a:srgbClr val="FFFFFF"/>
              </a:solidFill>
            </a:endParaRPr>
          </a:p>
          <a:p>
            <a:pPr indent="0" lvl="0" marL="0" rtl="0" algn="ctr">
              <a:lnSpc>
                <a:spcPct val="100000"/>
              </a:lnSpc>
              <a:spcBef>
                <a:spcPts val="0"/>
              </a:spcBef>
              <a:spcAft>
                <a:spcPts val="0"/>
              </a:spcAft>
              <a:buSzPts val="2800"/>
              <a:buNone/>
            </a:pPr>
            <a:r>
              <a:rPr lang="en"/>
              <a:t>Team 4</a:t>
            </a:r>
            <a:endParaRPr/>
          </a:p>
        </p:txBody>
      </p:sp>
      <p:sp>
        <p:nvSpPr>
          <p:cNvPr id="69" name="Google Shape;69;p15"/>
          <p:cNvSpPr txBox="1"/>
          <p:nvPr>
            <p:ph idx="1" type="subTitle"/>
          </p:nvPr>
        </p:nvSpPr>
        <p:spPr>
          <a:xfrm>
            <a:off x="324475" y="3612600"/>
            <a:ext cx="8603100" cy="130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Bridget Balkaran, MPH candidate 2018 | Biostatistics</a:t>
            </a:r>
            <a:endParaRPr/>
          </a:p>
          <a:p>
            <a:pPr indent="0" lvl="0" marL="0" rtl="0" algn="l">
              <a:lnSpc>
                <a:spcPct val="100000"/>
              </a:lnSpc>
              <a:spcBef>
                <a:spcPts val="0"/>
              </a:spcBef>
              <a:spcAft>
                <a:spcPts val="0"/>
              </a:spcAft>
              <a:buSzPts val="1800"/>
              <a:buNone/>
            </a:pPr>
            <a:r>
              <a:rPr lang="en"/>
              <a:t>Alexandra Gallegos, BS candidate 2017 | Public Health </a:t>
            </a:r>
            <a:endParaRPr/>
          </a:p>
          <a:p>
            <a:pPr indent="0" lvl="0" marL="0" rtl="0" algn="l">
              <a:lnSpc>
                <a:spcPct val="100000"/>
              </a:lnSpc>
              <a:spcBef>
                <a:spcPts val="0"/>
              </a:spcBef>
              <a:spcAft>
                <a:spcPts val="0"/>
              </a:spcAft>
              <a:buSzPts val="1800"/>
              <a:buNone/>
            </a:pPr>
            <a:r>
              <a:rPr lang="en"/>
              <a:t>Diana Ir, MPH candidate 2018 | Public Health</a:t>
            </a:r>
            <a:endParaRPr/>
          </a:p>
          <a:p>
            <a:pPr indent="0" lvl="0" marL="0" rtl="0" algn="l">
              <a:lnSpc>
                <a:spcPct val="100000"/>
              </a:lnSpc>
              <a:spcBef>
                <a:spcPts val="0"/>
              </a:spcBef>
              <a:spcAft>
                <a:spcPts val="0"/>
              </a:spcAft>
              <a:buSzPts val="1800"/>
              <a:buNone/>
            </a:pPr>
            <a:r>
              <a:rPr lang="en"/>
              <a:t>Nicholas Tomlinson, PharmD candidate 2020 </a:t>
            </a:r>
            <a:endParaRPr/>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24475" y="148225"/>
            <a:ext cx="86988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Year 2: Project Extension for Community Health Outcomes (ECHO) </a:t>
            </a:r>
            <a:endParaRPr/>
          </a:p>
        </p:txBody>
      </p:sp>
      <p:sp>
        <p:nvSpPr>
          <p:cNvPr id="173" name="Google Shape;173;p24"/>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Project ECHO for PCP: Pain Management</a:t>
            </a:r>
            <a:endParaRPr/>
          </a:p>
          <a:p>
            <a:pPr indent="0" lvl="0" marL="0" rtl="0" algn="l">
              <a:lnSpc>
                <a:spcPct val="115000"/>
              </a:lnSpc>
              <a:spcBef>
                <a:spcPts val="1600"/>
              </a:spcBef>
              <a:spcAft>
                <a:spcPts val="0"/>
              </a:spcAft>
              <a:buSzPts val="1800"/>
              <a:buNone/>
            </a:pPr>
            <a:r>
              <a:rPr lang="en"/>
              <a:t>Patient </a:t>
            </a:r>
            <a:endParaRPr/>
          </a:p>
          <a:p>
            <a:pPr indent="0" lvl="0" marL="0" rtl="0" algn="l">
              <a:lnSpc>
                <a:spcPct val="100000"/>
              </a:lnSpc>
              <a:spcBef>
                <a:spcPts val="160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sp>
        <p:nvSpPr>
          <p:cNvPr id="174" name="Google Shape;174;p24"/>
          <p:cNvSpPr/>
          <p:nvPr/>
        </p:nvSpPr>
        <p:spPr>
          <a:xfrm>
            <a:off x="587825" y="2991000"/>
            <a:ext cx="821100" cy="7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cxnSp>
        <p:nvCxnSpPr>
          <p:cNvPr id="175" name="Google Shape;175;p24"/>
          <p:cNvCxnSpPr/>
          <p:nvPr/>
        </p:nvCxnSpPr>
        <p:spPr>
          <a:xfrm flipH="1" rot="10800000">
            <a:off x="1408925" y="3328200"/>
            <a:ext cx="1020300" cy="25800"/>
          </a:xfrm>
          <a:prstGeom prst="straightConnector1">
            <a:avLst/>
          </a:prstGeom>
          <a:noFill/>
          <a:ln cap="flat" cmpd="sng" w="9525">
            <a:solidFill>
              <a:schemeClr val="dk2"/>
            </a:solidFill>
            <a:prstDash val="solid"/>
            <a:round/>
            <a:headEnd len="sm" w="sm" type="none"/>
            <a:tailEnd len="med" w="med" type="triangle"/>
          </a:ln>
        </p:spPr>
      </p:cxnSp>
      <p:sp>
        <p:nvSpPr>
          <p:cNvPr id="176" name="Google Shape;176;p24"/>
          <p:cNvSpPr/>
          <p:nvPr/>
        </p:nvSpPr>
        <p:spPr>
          <a:xfrm>
            <a:off x="2627925" y="3016925"/>
            <a:ext cx="1391775" cy="6483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 pain management </a:t>
            </a:r>
            <a:endParaRPr b="0" i="0" sz="1400" u="none" cap="none" strike="noStrike">
              <a:solidFill>
                <a:srgbClr val="000000"/>
              </a:solidFill>
              <a:latin typeface="Arial"/>
              <a:ea typeface="Arial"/>
              <a:cs typeface="Arial"/>
              <a:sym typeface="Arial"/>
            </a:endParaRPr>
          </a:p>
        </p:txBody>
      </p:sp>
      <p:sp>
        <p:nvSpPr>
          <p:cNvPr id="177" name="Google Shape;177;p24"/>
          <p:cNvSpPr txBox="1"/>
          <p:nvPr/>
        </p:nvSpPr>
        <p:spPr>
          <a:xfrm>
            <a:off x="1728900" y="2947775"/>
            <a:ext cx="449400" cy="2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Rx</a:t>
            </a:r>
            <a:endParaRPr b="0" i="0" sz="1400" u="none" cap="none" strike="noStrike">
              <a:solidFill>
                <a:srgbClr val="000000"/>
              </a:solidFill>
              <a:latin typeface="Arial"/>
              <a:ea typeface="Arial"/>
              <a:cs typeface="Arial"/>
              <a:sym typeface="Arial"/>
            </a:endParaRPr>
          </a:p>
        </p:txBody>
      </p:sp>
      <p:cxnSp>
        <p:nvCxnSpPr>
          <p:cNvPr id="178" name="Google Shape;178;p24"/>
          <p:cNvCxnSpPr/>
          <p:nvPr/>
        </p:nvCxnSpPr>
        <p:spPr>
          <a:xfrm flipH="1" rot="10800000">
            <a:off x="4019700" y="3336900"/>
            <a:ext cx="2126700" cy="4200"/>
          </a:xfrm>
          <a:prstGeom prst="straightConnector1">
            <a:avLst/>
          </a:prstGeom>
          <a:noFill/>
          <a:ln cap="flat" cmpd="sng" w="9525">
            <a:solidFill>
              <a:schemeClr val="dk2"/>
            </a:solidFill>
            <a:prstDash val="solid"/>
            <a:round/>
            <a:headEnd len="sm" w="sm" type="none"/>
            <a:tailEnd len="med" w="med" type="triangle"/>
          </a:ln>
        </p:spPr>
      </p:cxnSp>
      <p:sp>
        <p:nvSpPr>
          <p:cNvPr id="179" name="Google Shape;179;p24"/>
          <p:cNvSpPr txBox="1"/>
          <p:nvPr/>
        </p:nvSpPr>
        <p:spPr>
          <a:xfrm>
            <a:off x="4728575" y="2602175"/>
            <a:ext cx="1253400" cy="3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 does not return for follow up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6319150" y="3008300"/>
            <a:ext cx="1677000" cy="78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Pain not adequately managed </a:t>
            </a:r>
            <a:endParaRPr b="0" i="0" sz="1400" u="none" cap="none" strike="noStrike">
              <a:solidFill>
                <a:srgbClr val="000000"/>
              </a:solidFill>
              <a:latin typeface="Arial"/>
              <a:ea typeface="Arial"/>
              <a:cs typeface="Arial"/>
              <a:sym typeface="Arial"/>
            </a:endParaRPr>
          </a:p>
        </p:txBody>
      </p:sp>
      <p:cxnSp>
        <p:nvCxnSpPr>
          <p:cNvPr id="181" name="Google Shape;181;p24"/>
          <p:cNvCxnSpPr>
            <a:stCxn id="180" idx="2"/>
            <a:endCxn id="174" idx="2"/>
          </p:cNvCxnSpPr>
          <p:nvPr/>
        </p:nvCxnSpPr>
        <p:spPr>
          <a:xfrm flipH="1" rot="5400000">
            <a:off x="4039000" y="676250"/>
            <a:ext cx="78000" cy="6159300"/>
          </a:xfrm>
          <a:prstGeom prst="curvedConnector3">
            <a:avLst>
              <a:gd fmla="val -1163750" name="adj1"/>
            </a:avLst>
          </a:prstGeom>
          <a:noFill/>
          <a:ln cap="flat" cmpd="sng" w="9525">
            <a:solidFill>
              <a:schemeClr val="dk2"/>
            </a:solidFill>
            <a:prstDash val="solid"/>
            <a:round/>
            <a:headEnd len="sm" w="sm" type="none"/>
            <a:tailEnd len="sm" w="sm" type="none"/>
          </a:ln>
        </p:spPr>
      </p:cxnSp>
      <p:sp>
        <p:nvSpPr>
          <p:cNvPr id="182" name="Google Shape;182;p24"/>
          <p:cNvSpPr txBox="1"/>
          <p:nvPr/>
        </p:nvSpPr>
        <p:spPr>
          <a:xfrm>
            <a:off x="1741913" y="4754400"/>
            <a:ext cx="3163800" cy="3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txBox="1"/>
          <p:nvPr/>
        </p:nvSpPr>
        <p:spPr>
          <a:xfrm>
            <a:off x="1447875" y="4754400"/>
            <a:ext cx="5588700" cy="2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 returns to PCP after follow up period with chronic pain </a:t>
            </a:r>
            <a:endParaRPr b="0" i="0" sz="1400" u="none" cap="none" strike="noStrike">
              <a:solidFill>
                <a:srgbClr val="000000"/>
              </a:solidFill>
              <a:latin typeface="Arial"/>
              <a:ea typeface="Arial"/>
              <a:cs typeface="Arial"/>
              <a:sym typeface="Arial"/>
            </a:endParaRPr>
          </a:p>
        </p:txBody>
      </p:sp>
      <p:sp>
        <p:nvSpPr>
          <p:cNvPr id="184" name="Google Shape;18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k8716055.jpg" id="185" name="Google Shape;185;p24"/>
          <p:cNvPicPr preferRelativeResize="0"/>
          <p:nvPr/>
        </p:nvPicPr>
        <p:blipFill rotWithShape="1">
          <a:blip r:embed="rId3">
            <a:alphaModFix/>
          </a:blip>
          <a:srcRect b="0" l="0" r="0" t="0"/>
          <a:stretch/>
        </p:blipFill>
        <p:spPr>
          <a:xfrm>
            <a:off x="6427875" y="1722049"/>
            <a:ext cx="1459550" cy="122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Year 2: Project ECHO </a:t>
            </a:r>
            <a:endParaRPr/>
          </a:p>
        </p:txBody>
      </p:sp>
      <p:sp>
        <p:nvSpPr>
          <p:cNvPr id="191" name="Google Shape;191;p25"/>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Project ECHO for PCP: Pain Management</a:t>
            </a:r>
            <a:endParaRPr/>
          </a:p>
          <a:p>
            <a:pPr indent="0" lvl="0" marL="0" rtl="0" algn="l">
              <a:lnSpc>
                <a:spcPct val="115000"/>
              </a:lnSpc>
              <a:spcBef>
                <a:spcPts val="1600"/>
              </a:spcBef>
              <a:spcAft>
                <a:spcPts val="1600"/>
              </a:spcAft>
              <a:buSzPts val="1800"/>
              <a:buNone/>
            </a:pPr>
            <a:r>
              <a:rPr lang="en"/>
              <a:t>Patient </a:t>
            </a:r>
            <a:endParaRPr/>
          </a:p>
        </p:txBody>
      </p:sp>
      <p:sp>
        <p:nvSpPr>
          <p:cNvPr id="192" name="Google Shape;192;p25"/>
          <p:cNvSpPr/>
          <p:nvPr/>
        </p:nvSpPr>
        <p:spPr>
          <a:xfrm>
            <a:off x="527325" y="3016950"/>
            <a:ext cx="708900" cy="69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sp>
        <p:nvSpPr>
          <p:cNvPr id="193" name="Google Shape;193;p25"/>
          <p:cNvSpPr/>
          <p:nvPr/>
        </p:nvSpPr>
        <p:spPr>
          <a:xfrm>
            <a:off x="3304713" y="3016950"/>
            <a:ext cx="1395000" cy="69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 pain management</a:t>
            </a:r>
            <a:endParaRPr b="0" i="0" sz="1400" u="none" cap="none" strike="noStrike">
              <a:solidFill>
                <a:srgbClr val="000000"/>
              </a:solidFill>
              <a:latin typeface="Arial"/>
              <a:ea typeface="Arial"/>
              <a:cs typeface="Arial"/>
              <a:sym typeface="Arial"/>
            </a:endParaRPr>
          </a:p>
        </p:txBody>
      </p:sp>
      <p:cxnSp>
        <p:nvCxnSpPr>
          <p:cNvPr id="194" name="Google Shape;194;p25"/>
          <p:cNvCxnSpPr>
            <a:stCxn id="192" idx="3"/>
            <a:endCxn id="193" idx="1"/>
          </p:cNvCxnSpPr>
          <p:nvPr/>
        </p:nvCxnSpPr>
        <p:spPr>
          <a:xfrm>
            <a:off x="1236225" y="3362700"/>
            <a:ext cx="2068500" cy="0"/>
          </a:xfrm>
          <a:prstGeom prst="straightConnector1">
            <a:avLst/>
          </a:prstGeom>
          <a:noFill/>
          <a:ln cap="flat" cmpd="sng" w="9525">
            <a:solidFill>
              <a:schemeClr val="dk2"/>
            </a:solidFill>
            <a:prstDash val="solid"/>
            <a:round/>
            <a:headEnd len="sm" w="sm" type="none"/>
            <a:tailEnd len="med" w="med" type="triangle"/>
          </a:ln>
        </p:spPr>
      </p:cxnSp>
      <p:sp>
        <p:nvSpPr>
          <p:cNvPr id="195" name="Google Shape;195;p25"/>
          <p:cNvSpPr/>
          <p:nvPr/>
        </p:nvSpPr>
        <p:spPr>
          <a:xfrm>
            <a:off x="6768200" y="3016950"/>
            <a:ext cx="1395000" cy="69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Effective pain management</a:t>
            </a:r>
            <a:endParaRPr b="0" i="0" sz="1400" u="none" cap="none" strike="noStrike">
              <a:solidFill>
                <a:srgbClr val="000000"/>
              </a:solidFill>
              <a:latin typeface="Arial"/>
              <a:ea typeface="Arial"/>
              <a:cs typeface="Arial"/>
              <a:sym typeface="Arial"/>
            </a:endParaRPr>
          </a:p>
        </p:txBody>
      </p:sp>
      <p:cxnSp>
        <p:nvCxnSpPr>
          <p:cNvPr id="196" name="Google Shape;196;p25"/>
          <p:cNvCxnSpPr>
            <a:stCxn id="193" idx="3"/>
            <a:endCxn id="195" idx="1"/>
          </p:cNvCxnSpPr>
          <p:nvPr/>
        </p:nvCxnSpPr>
        <p:spPr>
          <a:xfrm>
            <a:off x="4699713" y="3362700"/>
            <a:ext cx="2068500" cy="0"/>
          </a:xfrm>
          <a:prstGeom prst="straightConnector1">
            <a:avLst/>
          </a:prstGeom>
          <a:noFill/>
          <a:ln cap="flat" cmpd="sng" w="9525">
            <a:solidFill>
              <a:schemeClr val="dk2"/>
            </a:solidFill>
            <a:prstDash val="solid"/>
            <a:round/>
            <a:headEnd len="sm" w="sm" type="none"/>
            <a:tailEnd len="med" w="med" type="triangle"/>
          </a:ln>
        </p:spPr>
      </p:cxnSp>
      <p:sp>
        <p:nvSpPr>
          <p:cNvPr id="197" name="Google Shape;197;p25"/>
          <p:cNvSpPr txBox="1"/>
          <p:nvPr/>
        </p:nvSpPr>
        <p:spPr>
          <a:xfrm>
            <a:off x="1357075" y="2359950"/>
            <a:ext cx="1622100" cy="95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INTERVENTION: Project ECHO training for pain management</a:t>
            </a:r>
            <a:endParaRPr b="0" i="0" sz="1400" u="none" cap="none" strike="noStrike">
              <a:solidFill>
                <a:srgbClr val="000000"/>
              </a:solidFill>
              <a:latin typeface="Arial"/>
              <a:ea typeface="Arial"/>
              <a:cs typeface="Arial"/>
              <a:sym typeface="Arial"/>
            </a:endParaRPr>
          </a:p>
        </p:txBody>
      </p:sp>
      <p:sp>
        <p:nvSpPr>
          <p:cNvPr id="198" name="Google Shape;198;p25"/>
          <p:cNvSpPr txBox="1"/>
          <p:nvPr/>
        </p:nvSpPr>
        <p:spPr>
          <a:xfrm>
            <a:off x="5013825" y="1780450"/>
            <a:ext cx="1280400" cy="198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PCP  manage pain</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with Pain Management Consultation Appointment Agenda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cxnSp>
        <p:nvCxnSpPr>
          <p:cNvPr id="199" name="Google Shape;199;p25"/>
          <p:cNvCxnSpPr>
            <a:stCxn id="195" idx="2"/>
            <a:endCxn id="192" idx="2"/>
          </p:cNvCxnSpPr>
          <p:nvPr/>
        </p:nvCxnSpPr>
        <p:spPr>
          <a:xfrm rot="5400000">
            <a:off x="4173500" y="416850"/>
            <a:ext cx="600" cy="6583800"/>
          </a:xfrm>
          <a:prstGeom prst="curvedConnector3">
            <a:avLst>
              <a:gd fmla="val 161375000" name="adj1"/>
            </a:avLst>
          </a:prstGeom>
          <a:noFill/>
          <a:ln cap="flat" cmpd="sng" w="9525">
            <a:solidFill>
              <a:schemeClr val="dk2"/>
            </a:solidFill>
            <a:prstDash val="solid"/>
            <a:round/>
            <a:headEnd len="sm" w="sm" type="none"/>
            <a:tailEnd len="sm" w="sm" type="none"/>
          </a:ln>
        </p:spPr>
      </p:cxnSp>
      <p:sp>
        <p:nvSpPr>
          <p:cNvPr id="200" name="Google Shape;200;p25"/>
          <p:cNvSpPr txBox="1"/>
          <p:nvPr/>
        </p:nvSpPr>
        <p:spPr>
          <a:xfrm>
            <a:off x="1447875" y="4754400"/>
            <a:ext cx="5588700" cy="2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 returns to PCP after follow up period with chronic pain </a:t>
            </a:r>
            <a:endParaRPr b="0" i="0" sz="1400" u="none" cap="none" strike="noStrike">
              <a:solidFill>
                <a:srgbClr val="000000"/>
              </a:solidFill>
              <a:latin typeface="Arial"/>
              <a:ea typeface="Arial"/>
              <a:cs typeface="Arial"/>
              <a:sym typeface="Arial"/>
            </a:endParaRPr>
          </a:p>
        </p:txBody>
      </p:sp>
      <p:sp>
        <p:nvSpPr>
          <p:cNvPr id="201" name="Google Shape;201;p25"/>
          <p:cNvSpPr/>
          <p:nvPr/>
        </p:nvSpPr>
        <p:spPr>
          <a:xfrm>
            <a:off x="3431875" y="4106150"/>
            <a:ext cx="1633800" cy="916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3" name="Google Shape;203;p25"/>
          <p:cNvSpPr txBox="1"/>
          <p:nvPr/>
        </p:nvSpPr>
        <p:spPr>
          <a:xfrm>
            <a:off x="7070700" y="4426325"/>
            <a:ext cx="1860300" cy="59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Aim: 30 PCPs in year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24475" y="148225"/>
            <a:ext cx="88194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Year 2: Project ECHO </a:t>
            </a:r>
            <a:endParaRPr/>
          </a:p>
        </p:txBody>
      </p:sp>
      <p:sp>
        <p:nvSpPr>
          <p:cNvPr id="209" name="Google Shape;209;p26"/>
          <p:cNvSpPr txBox="1"/>
          <p:nvPr>
            <p:ph idx="1" type="body"/>
          </p:nvPr>
        </p:nvSpPr>
        <p:spPr>
          <a:xfrm>
            <a:off x="262750" y="1930750"/>
            <a:ext cx="8494800" cy="270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Partnership with Extension for Community Health Outcomes (ECHO) in Colorado </a:t>
            </a:r>
            <a:endParaRPr/>
          </a:p>
          <a:p>
            <a:pPr indent="-317500" lvl="1" marL="914400" rtl="0" algn="l">
              <a:lnSpc>
                <a:spcPct val="115000"/>
              </a:lnSpc>
              <a:spcBef>
                <a:spcPts val="0"/>
              </a:spcBef>
              <a:spcAft>
                <a:spcPts val="0"/>
              </a:spcAft>
              <a:buSzPts val="1400"/>
              <a:buChar char="○"/>
            </a:pPr>
            <a:r>
              <a:rPr lang="en" sz="1200">
                <a:solidFill>
                  <a:srgbClr val="555555"/>
                </a:solidFill>
                <a:highlight>
                  <a:srgbClr val="FFFFFF"/>
                </a:highlight>
              </a:rPr>
              <a:t>Professional education initiative aimed at connecting health workforces to topic experts to increase access to specialty care and expert knowledge</a:t>
            </a:r>
            <a:endParaRPr sz="1200">
              <a:solidFill>
                <a:srgbClr val="555555"/>
              </a:solidFill>
              <a:highlight>
                <a:srgbClr val="FFFFFF"/>
              </a:highlight>
            </a:endParaRPr>
          </a:p>
          <a:p>
            <a:pPr indent="-304800" lvl="1" marL="914400" rtl="0" algn="l">
              <a:lnSpc>
                <a:spcPct val="115000"/>
              </a:lnSpc>
              <a:spcBef>
                <a:spcPts val="0"/>
              </a:spcBef>
              <a:spcAft>
                <a:spcPts val="0"/>
              </a:spcAft>
              <a:buClr>
                <a:srgbClr val="555555"/>
              </a:buClr>
              <a:buSzPts val="1200"/>
              <a:buChar char="○"/>
            </a:pPr>
            <a:r>
              <a:rPr lang="en" sz="1200">
                <a:solidFill>
                  <a:srgbClr val="555555"/>
                </a:solidFill>
                <a:highlight>
                  <a:srgbClr val="FFFFFF"/>
                </a:highlight>
              </a:rPr>
              <a:t>Trains primary care physicians via video conference on pain management -&gt; deliver services normally reserved for specialist.</a:t>
            </a:r>
            <a:endParaRPr sz="1200">
              <a:solidFill>
                <a:srgbClr val="555555"/>
              </a:solidFill>
              <a:highlight>
                <a:srgbClr val="FFFFFF"/>
              </a:highlight>
            </a:endParaRPr>
          </a:p>
          <a:p>
            <a:pPr indent="-304800" lvl="1" marL="914400" rtl="0" algn="l">
              <a:lnSpc>
                <a:spcPct val="115000"/>
              </a:lnSpc>
              <a:spcBef>
                <a:spcPts val="0"/>
              </a:spcBef>
              <a:spcAft>
                <a:spcPts val="0"/>
              </a:spcAft>
              <a:buClr>
                <a:srgbClr val="555555"/>
              </a:buClr>
              <a:buSzPts val="1200"/>
              <a:buChar char="○"/>
            </a:pPr>
            <a:r>
              <a:rPr lang="en" sz="1200">
                <a:solidFill>
                  <a:srgbClr val="555555"/>
                </a:solidFill>
                <a:highlight>
                  <a:srgbClr val="FFFFFF"/>
                </a:highlight>
              </a:rPr>
              <a:t>Improves care and reduces healthcare spendings, while boosting clinician’s job satisfaction</a:t>
            </a:r>
            <a:endParaRPr sz="1200">
              <a:solidFill>
                <a:srgbClr val="555555"/>
              </a:solidFill>
              <a:highlight>
                <a:srgbClr val="FFFFFF"/>
              </a:highlight>
            </a:endParaRPr>
          </a:p>
          <a:p>
            <a:pPr indent="-304800" lvl="1" marL="914400" rtl="0" algn="l">
              <a:lnSpc>
                <a:spcPct val="115000"/>
              </a:lnSpc>
              <a:spcBef>
                <a:spcPts val="0"/>
              </a:spcBef>
              <a:spcAft>
                <a:spcPts val="0"/>
              </a:spcAft>
              <a:buClr>
                <a:srgbClr val="555555"/>
              </a:buClr>
              <a:buSzPts val="1200"/>
              <a:buChar char="○"/>
            </a:pPr>
            <a:r>
              <a:rPr lang="en" sz="1200">
                <a:solidFill>
                  <a:srgbClr val="555555"/>
                </a:solidFill>
                <a:highlight>
                  <a:srgbClr val="FFFFFF"/>
                </a:highlight>
              </a:rPr>
              <a:t>Aims to keep patients under the care of PCP, rather than having them refer to specialists - an increasingly common practice that can expose them to inconsistent care and unnecessary tests</a:t>
            </a:r>
            <a:endParaRPr sz="1200">
              <a:solidFill>
                <a:srgbClr val="555555"/>
              </a:solidFill>
              <a:highlight>
                <a:srgbClr val="FFFFFF"/>
              </a:highlight>
            </a:endParaRPr>
          </a:p>
          <a:p>
            <a:pPr indent="-304800" lvl="1" marL="914400" rtl="0" algn="l">
              <a:lnSpc>
                <a:spcPct val="115000"/>
              </a:lnSpc>
              <a:spcBef>
                <a:spcPts val="0"/>
              </a:spcBef>
              <a:spcAft>
                <a:spcPts val="0"/>
              </a:spcAft>
              <a:buClr>
                <a:srgbClr val="555555"/>
              </a:buClr>
              <a:buSzPts val="1200"/>
              <a:buChar char="○"/>
            </a:pPr>
            <a:r>
              <a:rPr lang="en" sz="1200">
                <a:solidFill>
                  <a:srgbClr val="555555"/>
                </a:solidFill>
                <a:highlight>
                  <a:srgbClr val="FFFFFF"/>
                </a:highlight>
              </a:rPr>
              <a:t>Restructure Pain Management Certificate Program (Include patient education and a psychological assessment)</a:t>
            </a:r>
            <a:endParaRPr sz="1200">
              <a:solidFill>
                <a:srgbClr val="555555"/>
              </a:solidFill>
              <a:highlight>
                <a:srgbClr val="FFFFFF"/>
              </a:highlight>
            </a:endParaRPr>
          </a:p>
          <a:p>
            <a:pPr indent="0" lvl="0" marL="0" rtl="0" algn="l">
              <a:lnSpc>
                <a:spcPct val="115000"/>
              </a:lnSpc>
              <a:spcBef>
                <a:spcPts val="1600"/>
              </a:spcBef>
              <a:spcAft>
                <a:spcPts val="1600"/>
              </a:spcAft>
              <a:buSzPts val="1800"/>
              <a:buNone/>
            </a:pPr>
            <a:r>
              <a:t/>
            </a:r>
            <a:endParaRPr sz="1200">
              <a:solidFill>
                <a:srgbClr val="555555"/>
              </a:solidFill>
              <a:highlight>
                <a:srgbClr val="FFFFFF"/>
              </a:highlight>
            </a:endParaRPr>
          </a:p>
        </p:txBody>
      </p:sp>
      <p:sp>
        <p:nvSpPr>
          <p:cNvPr id="210" name="Google Shape;2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Updated-Project-ECHO-Logo-For-Web-February-8-2016.jpg" id="211" name="Google Shape;211;p26"/>
          <p:cNvPicPr preferRelativeResize="0"/>
          <p:nvPr/>
        </p:nvPicPr>
        <p:blipFill rotWithShape="1">
          <a:blip r:embed="rId3">
            <a:alphaModFix/>
          </a:blip>
          <a:srcRect b="0" l="0" r="0" t="0"/>
          <a:stretch/>
        </p:blipFill>
        <p:spPr>
          <a:xfrm>
            <a:off x="6128900" y="45325"/>
            <a:ext cx="3014975" cy="1537375"/>
          </a:xfrm>
          <a:prstGeom prst="rect">
            <a:avLst/>
          </a:prstGeom>
          <a:noFill/>
          <a:ln>
            <a:noFill/>
          </a:ln>
        </p:spPr>
      </p:pic>
      <p:pic>
        <p:nvPicPr>
          <p:cNvPr descr="Colorado-Love-Flag-1350-x-900.png" id="212" name="Google Shape;212;p26"/>
          <p:cNvPicPr preferRelativeResize="0"/>
          <p:nvPr/>
        </p:nvPicPr>
        <p:blipFill rotWithShape="1">
          <a:blip r:embed="rId4">
            <a:alphaModFix/>
          </a:blip>
          <a:srcRect b="0" l="0" r="0" t="0"/>
          <a:stretch/>
        </p:blipFill>
        <p:spPr>
          <a:xfrm>
            <a:off x="4068774" y="45325"/>
            <a:ext cx="2306063" cy="1537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Year 3: Referral for PCP </a:t>
            </a:r>
            <a:endParaRPr/>
          </a:p>
        </p:txBody>
      </p:sp>
      <p:sp>
        <p:nvSpPr>
          <p:cNvPr id="218" name="Google Shape;218;p27"/>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Pain management for more serious cases</a:t>
            </a:r>
            <a:endParaRPr/>
          </a:p>
          <a:p>
            <a:pPr indent="-342900" lvl="0" marL="457200" rtl="0" algn="l">
              <a:lnSpc>
                <a:spcPct val="115000"/>
              </a:lnSpc>
              <a:spcBef>
                <a:spcPts val="0"/>
              </a:spcBef>
              <a:spcAft>
                <a:spcPts val="0"/>
              </a:spcAft>
              <a:buSzPts val="1800"/>
              <a:buChar char="●"/>
            </a:pPr>
            <a:r>
              <a:rPr lang="en"/>
              <a:t>If PCP cannot adequately manage  case or patient needs more attention →  MPMC will be called in. </a:t>
            </a:r>
            <a:endParaRPr/>
          </a:p>
          <a:p>
            <a:pPr indent="0" lvl="0" marL="0" rtl="0" algn="l">
              <a:lnSpc>
                <a:spcPct val="115000"/>
              </a:lnSpc>
              <a:spcBef>
                <a:spcPts val="1600"/>
              </a:spcBef>
              <a:spcAft>
                <a:spcPts val="1600"/>
              </a:spcAft>
              <a:buSzPts val="1800"/>
              <a:buNone/>
            </a:pPr>
            <a:r>
              <a:t/>
            </a:r>
            <a:endParaRPr/>
          </a:p>
        </p:txBody>
      </p:sp>
      <p:sp>
        <p:nvSpPr>
          <p:cNvPr id="219" name="Google Shape;21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descr="15033770_1255249627873039_1543074223_n.jpg" id="220" name="Google Shape;220;p27"/>
          <p:cNvSpPr/>
          <p:nvPr/>
        </p:nvSpPr>
        <p:spPr>
          <a:xfrm>
            <a:off x="5197225" y="2764200"/>
            <a:ext cx="3526325" cy="1860450"/>
          </a:xfrm>
          <a:prstGeom prst="rect">
            <a:avLst/>
          </a:prstGeom>
          <a:solidFill>
            <a:srgbClr val="FFFFFF"/>
          </a:solidFill>
          <a:ln>
            <a:noFill/>
          </a:ln>
        </p:spPr>
      </p:sp>
      <p:pic>
        <p:nvPicPr>
          <p:cNvPr descr="denver.health.emergency.entrance.google.maps.jpg" id="221" name="Google Shape;221;p27"/>
          <p:cNvPicPr preferRelativeResize="0"/>
          <p:nvPr/>
        </p:nvPicPr>
        <p:blipFill rotWithShape="1">
          <a:blip r:embed="rId3">
            <a:alphaModFix/>
          </a:blip>
          <a:srcRect b="0" l="0" r="0" t="0"/>
          <a:stretch/>
        </p:blipFill>
        <p:spPr>
          <a:xfrm>
            <a:off x="419175" y="2970525"/>
            <a:ext cx="4663799" cy="169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24475" y="148225"/>
            <a:ext cx="83547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Year 3: Referral for PCP’s More Serious Cases</a:t>
            </a:r>
            <a:endParaRPr/>
          </a:p>
        </p:txBody>
      </p:sp>
      <p:sp>
        <p:nvSpPr>
          <p:cNvPr id="227" name="Google Shape;227;p28"/>
          <p:cNvSpPr txBox="1"/>
          <p:nvPr>
            <p:ph idx="1" type="body"/>
          </p:nvPr>
        </p:nvSpPr>
        <p:spPr>
          <a:xfrm>
            <a:off x="324600" y="1885875"/>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Patient </a:t>
            </a:r>
            <a:endParaRPr/>
          </a:p>
        </p:txBody>
      </p:sp>
      <p:sp>
        <p:nvSpPr>
          <p:cNvPr id="228" name="Google Shape;228;p28"/>
          <p:cNvSpPr/>
          <p:nvPr/>
        </p:nvSpPr>
        <p:spPr>
          <a:xfrm>
            <a:off x="423575" y="3077450"/>
            <a:ext cx="976800" cy="76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cxnSp>
        <p:nvCxnSpPr>
          <p:cNvPr id="229" name="Google Shape;229;p28"/>
          <p:cNvCxnSpPr>
            <a:stCxn id="228" idx="3"/>
            <a:endCxn id="230" idx="1"/>
          </p:cNvCxnSpPr>
          <p:nvPr/>
        </p:nvCxnSpPr>
        <p:spPr>
          <a:xfrm>
            <a:off x="1400375" y="3457850"/>
            <a:ext cx="2187000" cy="8700"/>
          </a:xfrm>
          <a:prstGeom prst="straightConnector1">
            <a:avLst/>
          </a:prstGeom>
          <a:noFill/>
          <a:ln cap="flat" cmpd="sng" w="9525">
            <a:solidFill>
              <a:schemeClr val="dk2"/>
            </a:solidFill>
            <a:prstDash val="solid"/>
            <a:round/>
            <a:headEnd len="sm" w="sm" type="none"/>
            <a:tailEnd len="med" w="med" type="triangle"/>
          </a:ln>
        </p:spPr>
      </p:cxnSp>
      <p:sp>
        <p:nvSpPr>
          <p:cNvPr id="230" name="Google Shape;230;p28"/>
          <p:cNvSpPr/>
          <p:nvPr/>
        </p:nvSpPr>
        <p:spPr>
          <a:xfrm>
            <a:off x="3587475" y="3155300"/>
            <a:ext cx="1469700" cy="62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 Pain management</a:t>
            </a:r>
            <a:endParaRPr b="0" i="0" sz="1400" u="none" cap="none" strike="noStrike">
              <a:solidFill>
                <a:srgbClr val="000000"/>
              </a:solidFill>
              <a:latin typeface="Arial"/>
              <a:ea typeface="Arial"/>
              <a:cs typeface="Arial"/>
              <a:sym typeface="Arial"/>
            </a:endParaRPr>
          </a:p>
        </p:txBody>
      </p:sp>
      <p:cxnSp>
        <p:nvCxnSpPr>
          <p:cNvPr id="231" name="Google Shape;231;p28"/>
          <p:cNvCxnSpPr>
            <a:stCxn id="230" idx="3"/>
            <a:endCxn id="232" idx="1"/>
          </p:cNvCxnSpPr>
          <p:nvPr/>
        </p:nvCxnSpPr>
        <p:spPr>
          <a:xfrm flipH="1" rot="10800000">
            <a:off x="5057175" y="3457850"/>
            <a:ext cx="1590600" cy="8700"/>
          </a:xfrm>
          <a:prstGeom prst="straightConnector1">
            <a:avLst/>
          </a:prstGeom>
          <a:noFill/>
          <a:ln cap="flat" cmpd="sng" w="9525">
            <a:solidFill>
              <a:schemeClr val="dk2"/>
            </a:solidFill>
            <a:prstDash val="solid"/>
            <a:round/>
            <a:headEnd len="sm" w="sm" type="none"/>
            <a:tailEnd len="med" w="med" type="triangle"/>
          </a:ln>
        </p:spPr>
      </p:cxnSp>
      <p:sp>
        <p:nvSpPr>
          <p:cNvPr id="233" name="Google Shape;233;p28"/>
          <p:cNvSpPr txBox="1"/>
          <p:nvPr/>
        </p:nvSpPr>
        <p:spPr>
          <a:xfrm>
            <a:off x="5147925" y="2407550"/>
            <a:ext cx="1409100" cy="7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 does not return for follow up</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6647675" y="3099050"/>
            <a:ext cx="1659900" cy="7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Pain not adequately managed</a:t>
            </a:r>
            <a:endParaRPr b="0" i="0" sz="1400" u="none" cap="none" strike="noStrike">
              <a:solidFill>
                <a:srgbClr val="000000"/>
              </a:solidFill>
              <a:latin typeface="Arial"/>
              <a:ea typeface="Arial"/>
              <a:cs typeface="Arial"/>
              <a:sym typeface="Arial"/>
            </a:endParaRPr>
          </a:p>
        </p:txBody>
      </p:sp>
      <p:sp>
        <p:nvSpPr>
          <p:cNvPr id="234" name="Google Shape;234;p28"/>
          <p:cNvSpPr txBox="1"/>
          <p:nvPr/>
        </p:nvSpPr>
        <p:spPr>
          <a:xfrm>
            <a:off x="1400375" y="2152475"/>
            <a:ext cx="1659900" cy="117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INTERVENTION: </a:t>
            </a:r>
            <a:r>
              <a:rPr b="0" i="0" lang="en" sz="1200" u="none" cap="none" strike="noStrike">
                <a:solidFill>
                  <a:schemeClr val="dk1"/>
                </a:solidFill>
                <a:latin typeface="Arial"/>
                <a:ea typeface="Arial"/>
                <a:cs typeface="Arial"/>
                <a:sym typeface="Arial"/>
              </a:rPr>
              <a:t>Pain Management Consultation Appointment Agenda</a:t>
            </a:r>
            <a:endParaRPr b="0" i="0" sz="1400" u="none" cap="none" strike="noStrike">
              <a:solidFill>
                <a:srgbClr val="000000"/>
              </a:solidFill>
              <a:latin typeface="Arial"/>
              <a:ea typeface="Arial"/>
              <a:cs typeface="Arial"/>
              <a:sym typeface="Arial"/>
            </a:endParaRPr>
          </a:p>
        </p:txBody>
      </p:sp>
      <p:sp>
        <p:nvSpPr>
          <p:cNvPr id="235" name="Google Shape;235;p28"/>
          <p:cNvSpPr txBox="1"/>
          <p:nvPr/>
        </p:nvSpPr>
        <p:spPr>
          <a:xfrm>
            <a:off x="1428625" y="4590075"/>
            <a:ext cx="6146400" cy="4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Pain not adequately managed with OP pain management techniques </a:t>
            </a:r>
            <a:endParaRPr b="0" i="0" sz="1400" u="none" cap="none" strike="noStrike">
              <a:solidFill>
                <a:srgbClr val="000000"/>
              </a:solidFill>
              <a:latin typeface="Arial"/>
              <a:ea typeface="Arial"/>
              <a:cs typeface="Arial"/>
              <a:sym typeface="Arial"/>
            </a:endParaRPr>
          </a:p>
        </p:txBody>
      </p:sp>
      <p:cxnSp>
        <p:nvCxnSpPr>
          <p:cNvPr id="236" name="Google Shape;236;p28"/>
          <p:cNvCxnSpPr>
            <a:stCxn id="228" idx="2"/>
            <a:endCxn id="232" idx="2"/>
          </p:cNvCxnSpPr>
          <p:nvPr/>
        </p:nvCxnSpPr>
        <p:spPr>
          <a:xfrm rot="-5400000">
            <a:off x="4184075" y="544550"/>
            <a:ext cx="21600" cy="6565800"/>
          </a:xfrm>
          <a:prstGeom prst="curvedConnector3">
            <a:avLst>
              <a:gd fmla="val -3561574" name="adj1"/>
            </a:avLst>
          </a:prstGeom>
          <a:noFill/>
          <a:ln cap="flat" cmpd="sng" w="9525">
            <a:solidFill>
              <a:schemeClr val="dk2"/>
            </a:solidFill>
            <a:prstDash val="solid"/>
            <a:round/>
            <a:headEnd len="sm" w="sm" type="none"/>
            <a:tailEnd len="sm" w="sm" type="none"/>
          </a:ln>
        </p:spPr>
      </p:cxnSp>
      <p:sp>
        <p:nvSpPr>
          <p:cNvPr id="237" name="Google Shape;23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324475" y="148225"/>
            <a:ext cx="82596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Year 3: Referral for PCP’s More Serious Cases</a:t>
            </a:r>
            <a:endParaRPr/>
          </a:p>
        </p:txBody>
      </p:sp>
      <p:sp>
        <p:nvSpPr>
          <p:cNvPr id="243" name="Google Shape;243;p29"/>
          <p:cNvSpPr txBox="1"/>
          <p:nvPr>
            <p:ph idx="1" type="body"/>
          </p:nvPr>
        </p:nvSpPr>
        <p:spPr>
          <a:xfrm>
            <a:off x="324600" y="1885875"/>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Patient </a:t>
            </a:r>
            <a:endParaRPr/>
          </a:p>
        </p:txBody>
      </p:sp>
      <p:sp>
        <p:nvSpPr>
          <p:cNvPr id="244" name="Google Shape;244;p29"/>
          <p:cNvSpPr/>
          <p:nvPr/>
        </p:nvSpPr>
        <p:spPr>
          <a:xfrm>
            <a:off x="423575" y="2857575"/>
            <a:ext cx="976800" cy="76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3323825" y="2926725"/>
            <a:ext cx="1469700" cy="62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 Pain management</a:t>
            </a:r>
            <a:endParaRPr b="0" i="0" sz="1400" u="none" cap="none" strike="noStrike">
              <a:solidFill>
                <a:srgbClr val="000000"/>
              </a:solidFill>
              <a:latin typeface="Arial"/>
              <a:ea typeface="Arial"/>
              <a:cs typeface="Arial"/>
              <a:sym typeface="Arial"/>
            </a:endParaRPr>
          </a:p>
        </p:txBody>
      </p:sp>
      <p:sp>
        <p:nvSpPr>
          <p:cNvPr id="246" name="Google Shape;246;p29"/>
          <p:cNvSpPr/>
          <p:nvPr/>
        </p:nvSpPr>
        <p:spPr>
          <a:xfrm>
            <a:off x="6812025" y="2706375"/>
            <a:ext cx="1728900" cy="10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Individualized treatment plan and follow up  for patients with more severe pain</a:t>
            </a:r>
            <a:endParaRPr b="0" i="0" sz="1400" u="none" cap="none" strike="noStrike">
              <a:solidFill>
                <a:srgbClr val="000000"/>
              </a:solidFill>
              <a:latin typeface="Arial"/>
              <a:ea typeface="Arial"/>
              <a:cs typeface="Arial"/>
              <a:sym typeface="Arial"/>
            </a:endParaRPr>
          </a:p>
        </p:txBody>
      </p:sp>
      <p:cxnSp>
        <p:nvCxnSpPr>
          <p:cNvPr id="247" name="Google Shape;247;p29"/>
          <p:cNvCxnSpPr>
            <a:stCxn id="244" idx="3"/>
            <a:endCxn id="245" idx="1"/>
          </p:cNvCxnSpPr>
          <p:nvPr/>
        </p:nvCxnSpPr>
        <p:spPr>
          <a:xfrm>
            <a:off x="1400375" y="3237975"/>
            <a:ext cx="1923600" cy="0"/>
          </a:xfrm>
          <a:prstGeom prst="straightConnector1">
            <a:avLst/>
          </a:prstGeom>
          <a:noFill/>
          <a:ln cap="flat" cmpd="sng" w="9525">
            <a:solidFill>
              <a:schemeClr val="dk2"/>
            </a:solidFill>
            <a:prstDash val="solid"/>
            <a:round/>
            <a:headEnd len="sm" w="sm" type="none"/>
            <a:tailEnd len="med" w="med" type="triangle"/>
          </a:ln>
        </p:spPr>
      </p:cxnSp>
      <p:cxnSp>
        <p:nvCxnSpPr>
          <p:cNvPr id="248" name="Google Shape;248;p29"/>
          <p:cNvCxnSpPr>
            <a:stCxn id="245" idx="3"/>
            <a:endCxn id="246" idx="1"/>
          </p:cNvCxnSpPr>
          <p:nvPr/>
        </p:nvCxnSpPr>
        <p:spPr>
          <a:xfrm>
            <a:off x="4793525" y="3237975"/>
            <a:ext cx="2018400" cy="0"/>
          </a:xfrm>
          <a:prstGeom prst="straightConnector1">
            <a:avLst/>
          </a:prstGeom>
          <a:noFill/>
          <a:ln cap="flat" cmpd="sng" w="9525">
            <a:solidFill>
              <a:schemeClr val="dk2"/>
            </a:solidFill>
            <a:prstDash val="solid"/>
            <a:round/>
            <a:headEnd len="sm" w="sm" type="none"/>
            <a:tailEnd len="med" w="med" type="triangle"/>
          </a:ln>
        </p:spPr>
      </p:cxnSp>
      <p:sp>
        <p:nvSpPr>
          <p:cNvPr id="249" name="Google Shape;249;p29"/>
          <p:cNvSpPr txBox="1"/>
          <p:nvPr/>
        </p:nvSpPr>
        <p:spPr>
          <a:xfrm>
            <a:off x="1400375" y="2152475"/>
            <a:ext cx="1659900" cy="117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INTERVENTION: </a:t>
            </a:r>
            <a:r>
              <a:rPr b="0" i="0" lang="en" sz="1200" u="none" cap="none" strike="noStrike">
                <a:solidFill>
                  <a:schemeClr val="dk1"/>
                </a:solidFill>
                <a:latin typeface="Arial"/>
                <a:ea typeface="Arial"/>
                <a:cs typeface="Arial"/>
                <a:sym typeface="Arial"/>
              </a:rPr>
              <a:t>Pain Management Consultation Appointment Agenda</a:t>
            </a:r>
            <a:endParaRPr b="0" i="0" sz="1400" u="none" cap="none" strike="noStrike">
              <a:solidFill>
                <a:srgbClr val="000000"/>
              </a:solidFill>
              <a:latin typeface="Arial"/>
              <a:ea typeface="Arial"/>
              <a:cs typeface="Arial"/>
              <a:sym typeface="Arial"/>
            </a:endParaRPr>
          </a:p>
        </p:txBody>
      </p:sp>
      <p:sp>
        <p:nvSpPr>
          <p:cNvPr id="250" name="Google Shape;250;p29"/>
          <p:cNvSpPr txBox="1"/>
          <p:nvPr/>
        </p:nvSpPr>
        <p:spPr>
          <a:xfrm>
            <a:off x="4884175" y="2390225"/>
            <a:ext cx="1623000" cy="7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INTERVENTION: Referral to MPMC</a:t>
            </a:r>
            <a:endParaRPr b="0" i="0" sz="1400" u="none" cap="none" strike="noStrike">
              <a:solidFill>
                <a:srgbClr val="000000"/>
              </a:solidFill>
              <a:latin typeface="Arial"/>
              <a:ea typeface="Arial"/>
              <a:cs typeface="Arial"/>
              <a:sym typeface="Arial"/>
            </a:endParaRPr>
          </a:p>
        </p:txBody>
      </p:sp>
      <p:sp>
        <p:nvSpPr>
          <p:cNvPr id="251" name="Google Shape;251;p29"/>
          <p:cNvSpPr txBox="1"/>
          <p:nvPr/>
        </p:nvSpPr>
        <p:spPr>
          <a:xfrm>
            <a:off x="1381075" y="4608175"/>
            <a:ext cx="6146400" cy="4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Pain not adequately managed with OP pain management techniques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3870775" y="4149375"/>
            <a:ext cx="1167000" cy="700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3" name="Google Shape;253;p29"/>
          <p:cNvCxnSpPr>
            <a:stCxn id="244" idx="2"/>
            <a:endCxn id="246" idx="2"/>
          </p:cNvCxnSpPr>
          <p:nvPr/>
        </p:nvCxnSpPr>
        <p:spPr>
          <a:xfrm flipH="1" rot="-5400000">
            <a:off x="4218575" y="311775"/>
            <a:ext cx="151200" cy="6764400"/>
          </a:xfrm>
          <a:prstGeom prst="curvedConnector3">
            <a:avLst>
              <a:gd fmla="val 608466" name="adj1"/>
            </a:avLst>
          </a:prstGeom>
          <a:noFill/>
          <a:ln cap="flat" cmpd="sng" w="9525">
            <a:solidFill>
              <a:schemeClr val="dk2"/>
            </a:solidFill>
            <a:prstDash val="solid"/>
            <a:round/>
            <a:headEnd len="sm" w="sm" type="none"/>
            <a:tailEnd len="sm" w="sm" type="none"/>
          </a:ln>
        </p:spPr>
      </p:cxnSp>
      <p:sp>
        <p:nvSpPr>
          <p:cNvPr id="254" name="Google Shape;25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Plan Summary for Outreach</a:t>
            </a:r>
            <a:endParaRPr/>
          </a:p>
        </p:txBody>
      </p:sp>
      <p:sp>
        <p:nvSpPr>
          <p:cNvPr id="260" name="Google Shape;260;p30"/>
          <p:cNvSpPr txBox="1"/>
          <p:nvPr/>
        </p:nvSpPr>
        <p:spPr>
          <a:xfrm>
            <a:off x="45625" y="1824450"/>
            <a:ext cx="14214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Year 1 : Apply Intervention</a:t>
            </a:r>
            <a:endParaRPr b="1"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sng" cap="none" strike="noStrike">
              <a:solidFill>
                <a:srgbClr val="000000"/>
              </a:solidFill>
              <a:latin typeface="Arial"/>
              <a:ea typeface="Arial"/>
              <a:cs typeface="Arial"/>
              <a:sym typeface="Arial"/>
            </a:endParaRPr>
          </a:p>
        </p:txBody>
      </p:sp>
      <p:sp>
        <p:nvSpPr>
          <p:cNvPr id="261" name="Google Shape;261;p30"/>
          <p:cNvSpPr txBox="1"/>
          <p:nvPr/>
        </p:nvSpPr>
        <p:spPr>
          <a:xfrm>
            <a:off x="2585625" y="1824450"/>
            <a:ext cx="10818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Year 2: PCP Education</a:t>
            </a:r>
            <a:endParaRPr b="1" i="0" sz="1400" u="sng" cap="none" strike="noStrike">
              <a:solidFill>
                <a:srgbClr val="000000"/>
              </a:solidFill>
              <a:latin typeface="Arial"/>
              <a:ea typeface="Arial"/>
              <a:cs typeface="Arial"/>
              <a:sym typeface="Arial"/>
            </a:endParaRPr>
          </a:p>
        </p:txBody>
      </p:sp>
      <p:sp>
        <p:nvSpPr>
          <p:cNvPr id="262" name="Google Shape;262;p30"/>
          <p:cNvSpPr/>
          <p:nvPr/>
        </p:nvSpPr>
        <p:spPr>
          <a:xfrm>
            <a:off x="6777325" y="2205000"/>
            <a:ext cx="1320300" cy="733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sp>
        <p:nvSpPr>
          <p:cNvPr id="263" name="Google Shape;263;p30"/>
          <p:cNvSpPr txBox="1"/>
          <p:nvPr/>
        </p:nvSpPr>
        <p:spPr>
          <a:xfrm>
            <a:off x="5684225" y="1824450"/>
            <a:ext cx="9792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Year 3: Referral through PCP</a:t>
            </a:r>
            <a:endParaRPr b="1" i="0" sz="1400" u="sng" cap="none" strike="noStrike">
              <a:solidFill>
                <a:srgbClr val="000000"/>
              </a:solidFill>
              <a:latin typeface="Arial"/>
              <a:ea typeface="Arial"/>
              <a:cs typeface="Arial"/>
              <a:sym typeface="Arial"/>
            </a:endParaRPr>
          </a:p>
        </p:txBody>
      </p:sp>
      <p:sp>
        <p:nvSpPr>
          <p:cNvPr id="264" name="Google Shape;264;p30"/>
          <p:cNvSpPr/>
          <p:nvPr/>
        </p:nvSpPr>
        <p:spPr>
          <a:xfrm>
            <a:off x="3403313" y="3131075"/>
            <a:ext cx="1320300" cy="733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MPMC/ Denver Health</a:t>
            </a:r>
            <a:endParaRPr b="0" i="0" sz="1400" u="none" cap="none" strike="noStrike">
              <a:solidFill>
                <a:srgbClr val="000000"/>
              </a:solidFill>
              <a:latin typeface="Arial"/>
              <a:ea typeface="Arial"/>
              <a:cs typeface="Arial"/>
              <a:sym typeface="Arial"/>
            </a:endParaRPr>
          </a:p>
        </p:txBody>
      </p:sp>
      <p:sp>
        <p:nvSpPr>
          <p:cNvPr id="265" name="Google Shape;265;p30"/>
          <p:cNvSpPr/>
          <p:nvPr/>
        </p:nvSpPr>
        <p:spPr>
          <a:xfrm>
            <a:off x="666675" y="2938500"/>
            <a:ext cx="1485000" cy="8187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MPMC/ Denver Health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ER</a:t>
            </a:r>
            <a:endParaRPr b="0" i="0" sz="1400" u="none" cap="none" strike="noStrike">
              <a:solidFill>
                <a:srgbClr val="000000"/>
              </a:solidFill>
              <a:latin typeface="Arial"/>
              <a:ea typeface="Arial"/>
              <a:cs typeface="Arial"/>
              <a:sym typeface="Arial"/>
            </a:endParaRPr>
          </a:p>
        </p:txBody>
      </p:sp>
      <p:cxnSp>
        <p:nvCxnSpPr>
          <p:cNvPr id="266" name="Google Shape;266;p30"/>
          <p:cNvCxnSpPr/>
          <p:nvPr/>
        </p:nvCxnSpPr>
        <p:spPr>
          <a:xfrm flipH="1" rot="10800000">
            <a:off x="1691875" y="2689650"/>
            <a:ext cx="156600" cy="381300"/>
          </a:xfrm>
          <a:prstGeom prst="straightConnector1">
            <a:avLst/>
          </a:prstGeom>
          <a:noFill/>
          <a:ln cap="flat" cmpd="sng" w="9525">
            <a:solidFill>
              <a:schemeClr val="dk2"/>
            </a:solidFill>
            <a:prstDash val="solid"/>
            <a:round/>
            <a:headEnd len="sm" w="sm" type="none"/>
            <a:tailEnd len="med" w="med" type="triangle"/>
          </a:ln>
        </p:spPr>
      </p:cxnSp>
      <p:sp>
        <p:nvSpPr>
          <p:cNvPr id="267" name="Google Shape;267;p30"/>
          <p:cNvSpPr/>
          <p:nvPr/>
        </p:nvSpPr>
        <p:spPr>
          <a:xfrm>
            <a:off x="1466950" y="247425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cxnSp>
        <p:nvCxnSpPr>
          <p:cNvPr id="268" name="Google Shape;268;p30"/>
          <p:cNvCxnSpPr>
            <a:stCxn id="265" idx="5"/>
          </p:cNvCxnSpPr>
          <p:nvPr/>
        </p:nvCxnSpPr>
        <p:spPr>
          <a:xfrm>
            <a:off x="1934202" y="3637304"/>
            <a:ext cx="357900" cy="379500"/>
          </a:xfrm>
          <a:prstGeom prst="straightConnector1">
            <a:avLst/>
          </a:prstGeom>
          <a:noFill/>
          <a:ln cap="flat" cmpd="sng" w="9525">
            <a:solidFill>
              <a:schemeClr val="dk2"/>
            </a:solidFill>
            <a:prstDash val="solid"/>
            <a:round/>
            <a:headEnd len="sm" w="sm" type="none"/>
            <a:tailEnd len="med" w="med" type="triangle"/>
          </a:ln>
        </p:spPr>
      </p:cxnSp>
      <p:sp>
        <p:nvSpPr>
          <p:cNvPr id="269" name="Google Shape;269;p30"/>
          <p:cNvSpPr/>
          <p:nvPr/>
        </p:nvSpPr>
        <p:spPr>
          <a:xfrm>
            <a:off x="1793625" y="4029225"/>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cxnSp>
        <p:nvCxnSpPr>
          <p:cNvPr id="270" name="Google Shape;270;p30"/>
          <p:cNvCxnSpPr>
            <a:stCxn id="265" idx="3"/>
          </p:cNvCxnSpPr>
          <p:nvPr/>
        </p:nvCxnSpPr>
        <p:spPr>
          <a:xfrm flipH="1">
            <a:off x="503448" y="3637304"/>
            <a:ext cx="380700" cy="457800"/>
          </a:xfrm>
          <a:prstGeom prst="straightConnector1">
            <a:avLst/>
          </a:prstGeom>
          <a:noFill/>
          <a:ln cap="flat" cmpd="sng" w="9525">
            <a:solidFill>
              <a:schemeClr val="dk2"/>
            </a:solidFill>
            <a:prstDash val="solid"/>
            <a:round/>
            <a:headEnd len="sm" w="sm" type="none"/>
            <a:tailEnd len="med" w="med" type="triangle"/>
          </a:ln>
        </p:spPr>
      </p:cxnSp>
      <p:sp>
        <p:nvSpPr>
          <p:cNvPr id="271" name="Google Shape;271;p30"/>
          <p:cNvSpPr/>
          <p:nvPr/>
        </p:nvSpPr>
        <p:spPr>
          <a:xfrm>
            <a:off x="68025" y="417755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cxnSp>
        <p:nvCxnSpPr>
          <p:cNvPr id="272" name="Google Shape;272;p30"/>
          <p:cNvCxnSpPr>
            <a:stCxn id="265" idx="1"/>
          </p:cNvCxnSpPr>
          <p:nvPr/>
        </p:nvCxnSpPr>
        <p:spPr>
          <a:xfrm rot="10800000">
            <a:off x="552348" y="2812396"/>
            <a:ext cx="331800" cy="246000"/>
          </a:xfrm>
          <a:prstGeom prst="straightConnector1">
            <a:avLst/>
          </a:prstGeom>
          <a:noFill/>
          <a:ln cap="flat" cmpd="sng" w="9525">
            <a:solidFill>
              <a:schemeClr val="dk2"/>
            </a:solidFill>
            <a:prstDash val="solid"/>
            <a:round/>
            <a:headEnd len="sm" w="sm" type="none"/>
            <a:tailEnd len="med" w="med" type="triangle"/>
          </a:ln>
        </p:spPr>
      </p:cxnSp>
      <p:sp>
        <p:nvSpPr>
          <p:cNvPr id="273" name="Google Shape;273;p30"/>
          <p:cNvSpPr/>
          <p:nvPr/>
        </p:nvSpPr>
        <p:spPr>
          <a:xfrm>
            <a:off x="68025" y="2545125"/>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cxnSp>
        <p:nvCxnSpPr>
          <p:cNvPr id="274" name="Google Shape;274;p30"/>
          <p:cNvCxnSpPr>
            <a:stCxn id="264" idx="0"/>
          </p:cNvCxnSpPr>
          <p:nvPr/>
        </p:nvCxnSpPr>
        <p:spPr>
          <a:xfrm flipH="1" rot="10800000">
            <a:off x="4063463" y="2700575"/>
            <a:ext cx="24300" cy="430500"/>
          </a:xfrm>
          <a:prstGeom prst="straightConnector1">
            <a:avLst/>
          </a:prstGeom>
          <a:noFill/>
          <a:ln cap="flat" cmpd="sng" w="9525">
            <a:solidFill>
              <a:schemeClr val="dk2"/>
            </a:solidFill>
            <a:prstDash val="solid"/>
            <a:round/>
            <a:headEnd len="sm" w="sm" type="none"/>
            <a:tailEnd len="med" w="med" type="triangle"/>
          </a:ln>
        </p:spPr>
      </p:cxnSp>
      <p:sp>
        <p:nvSpPr>
          <p:cNvPr id="275" name="Google Shape;275;p30"/>
          <p:cNvSpPr/>
          <p:nvPr/>
        </p:nvSpPr>
        <p:spPr>
          <a:xfrm>
            <a:off x="3667500" y="237970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cxnSp>
        <p:nvCxnSpPr>
          <p:cNvPr id="276" name="Google Shape;276;p30"/>
          <p:cNvCxnSpPr>
            <a:stCxn id="264" idx="1"/>
            <a:endCxn id="277" idx="3"/>
          </p:cNvCxnSpPr>
          <p:nvPr/>
        </p:nvCxnSpPr>
        <p:spPr>
          <a:xfrm flipH="1">
            <a:off x="3091166" y="3238494"/>
            <a:ext cx="505500" cy="300"/>
          </a:xfrm>
          <a:prstGeom prst="straightConnector1">
            <a:avLst/>
          </a:prstGeom>
          <a:noFill/>
          <a:ln cap="flat" cmpd="sng" w="9525">
            <a:solidFill>
              <a:schemeClr val="dk2"/>
            </a:solidFill>
            <a:prstDash val="solid"/>
            <a:round/>
            <a:headEnd len="sm" w="sm" type="none"/>
            <a:tailEnd len="med" w="med" type="triangle"/>
          </a:ln>
        </p:spPr>
      </p:cxnSp>
      <p:sp>
        <p:nvSpPr>
          <p:cNvPr id="277" name="Google Shape;277;p30"/>
          <p:cNvSpPr/>
          <p:nvPr/>
        </p:nvSpPr>
        <p:spPr>
          <a:xfrm>
            <a:off x="2299150" y="3131075"/>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cxnSp>
        <p:nvCxnSpPr>
          <p:cNvPr id="278" name="Google Shape;278;p30"/>
          <p:cNvCxnSpPr>
            <a:stCxn id="264" idx="6"/>
            <a:endCxn id="279" idx="1"/>
          </p:cNvCxnSpPr>
          <p:nvPr/>
        </p:nvCxnSpPr>
        <p:spPr>
          <a:xfrm>
            <a:off x="4723613" y="3497825"/>
            <a:ext cx="391200" cy="151500"/>
          </a:xfrm>
          <a:prstGeom prst="straightConnector1">
            <a:avLst/>
          </a:prstGeom>
          <a:noFill/>
          <a:ln cap="flat" cmpd="sng" w="9525">
            <a:solidFill>
              <a:schemeClr val="dk2"/>
            </a:solidFill>
            <a:prstDash val="solid"/>
            <a:round/>
            <a:headEnd len="sm" w="sm" type="none"/>
            <a:tailEnd len="med" w="med" type="triangle"/>
          </a:ln>
        </p:spPr>
      </p:cxnSp>
      <p:sp>
        <p:nvSpPr>
          <p:cNvPr id="279" name="Google Shape;279;p30"/>
          <p:cNvSpPr/>
          <p:nvPr/>
        </p:nvSpPr>
        <p:spPr>
          <a:xfrm>
            <a:off x="5114875" y="354175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sp>
        <p:nvSpPr>
          <p:cNvPr id="280" name="Google Shape;280;p30"/>
          <p:cNvSpPr/>
          <p:nvPr/>
        </p:nvSpPr>
        <p:spPr>
          <a:xfrm>
            <a:off x="3498800" y="430590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PCP</a:t>
            </a:r>
            <a:endParaRPr b="0" i="0" sz="1400" u="none" cap="none" strike="noStrike">
              <a:solidFill>
                <a:srgbClr val="000000"/>
              </a:solidFill>
              <a:latin typeface="Arial"/>
              <a:ea typeface="Arial"/>
              <a:cs typeface="Arial"/>
              <a:sym typeface="Arial"/>
            </a:endParaRPr>
          </a:p>
        </p:txBody>
      </p:sp>
      <p:cxnSp>
        <p:nvCxnSpPr>
          <p:cNvPr id="281" name="Google Shape;281;p30"/>
          <p:cNvCxnSpPr>
            <a:stCxn id="264" idx="4"/>
            <a:endCxn id="280" idx="0"/>
          </p:cNvCxnSpPr>
          <p:nvPr/>
        </p:nvCxnSpPr>
        <p:spPr>
          <a:xfrm flipH="1">
            <a:off x="3894863" y="3864575"/>
            <a:ext cx="168600" cy="441300"/>
          </a:xfrm>
          <a:prstGeom prst="straightConnector1">
            <a:avLst/>
          </a:prstGeom>
          <a:noFill/>
          <a:ln cap="flat" cmpd="sng" w="9525">
            <a:solidFill>
              <a:schemeClr val="dk2"/>
            </a:solidFill>
            <a:prstDash val="solid"/>
            <a:round/>
            <a:headEnd len="sm" w="sm" type="none"/>
            <a:tailEnd len="med" w="med" type="triangle"/>
          </a:ln>
        </p:spPr>
      </p:cxnSp>
      <p:sp>
        <p:nvSpPr>
          <p:cNvPr id="282" name="Google Shape;282;p30"/>
          <p:cNvSpPr/>
          <p:nvPr/>
        </p:nvSpPr>
        <p:spPr>
          <a:xfrm>
            <a:off x="6777325" y="3282700"/>
            <a:ext cx="1320300" cy="733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MPMC / Denver Health</a:t>
            </a:r>
            <a:endParaRPr b="0" i="0" sz="1400" u="none" cap="none" strike="noStrike">
              <a:solidFill>
                <a:srgbClr val="000000"/>
              </a:solidFill>
              <a:latin typeface="Arial"/>
              <a:ea typeface="Arial"/>
              <a:cs typeface="Arial"/>
              <a:sym typeface="Arial"/>
            </a:endParaRPr>
          </a:p>
        </p:txBody>
      </p:sp>
      <p:cxnSp>
        <p:nvCxnSpPr>
          <p:cNvPr id="283" name="Google Shape;283;p30"/>
          <p:cNvCxnSpPr>
            <a:stCxn id="262" idx="4"/>
            <a:endCxn id="282" idx="0"/>
          </p:cNvCxnSpPr>
          <p:nvPr/>
        </p:nvCxnSpPr>
        <p:spPr>
          <a:xfrm>
            <a:off x="7437475" y="2938500"/>
            <a:ext cx="0" cy="344100"/>
          </a:xfrm>
          <a:prstGeom prst="straightConnector1">
            <a:avLst/>
          </a:prstGeom>
          <a:noFill/>
          <a:ln cap="flat" cmpd="sng" w="9525">
            <a:solidFill>
              <a:schemeClr val="dk2"/>
            </a:solidFill>
            <a:prstDash val="solid"/>
            <a:round/>
            <a:headEnd len="sm" w="sm" type="none"/>
            <a:tailEnd len="med" w="med" type="triangle"/>
          </a:ln>
        </p:spPr>
      </p:cxnSp>
      <p:cxnSp>
        <p:nvCxnSpPr>
          <p:cNvPr id="284" name="Google Shape;284;p30"/>
          <p:cNvCxnSpPr>
            <a:stCxn id="282" idx="3"/>
          </p:cNvCxnSpPr>
          <p:nvPr/>
        </p:nvCxnSpPr>
        <p:spPr>
          <a:xfrm flipH="1">
            <a:off x="6562078" y="3908781"/>
            <a:ext cx="408600" cy="413700"/>
          </a:xfrm>
          <a:prstGeom prst="straightConnector1">
            <a:avLst/>
          </a:prstGeom>
          <a:noFill/>
          <a:ln cap="flat" cmpd="sng" w="9525">
            <a:solidFill>
              <a:schemeClr val="dk2"/>
            </a:solidFill>
            <a:prstDash val="solid"/>
            <a:round/>
            <a:headEnd len="sm" w="sm" type="none"/>
            <a:tailEnd len="med" w="med" type="triangle"/>
          </a:ln>
        </p:spPr>
      </p:cxnSp>
      <p:sp>
        <p:nvSpPr>
          <p:cNvPr id="285" name="Google Shape;285;p30"/>
          <p:cNvSpPr/>
          <p:nvPr/>
        </p:nvSpPr>
        <p:spPr>
          <a:xfrm>
            <a:off x="5906875" y="430590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cxnSp>
        <p:nvCxnSpPr>
          <p:cNvPr id="286" name="Google Shape;286;p30"/>
          <p:cNvCxnSpPr>
            <a:stCxn id="282" idx="4"/>
          </p:cNvCxnSpPr>
          <p:nvPr/>
        </p:nvCxnSpPr>
        <p:spPr>
          <a:xfrm>
            <a:off x="7437475" y="4016200"/>
            <a:ext cx="14700" cy="375000"/>
          </a:xfrm>
          <a:prstGeom prst="straightConnector1">
            <a:avLst/>
          </a:prstGeom>
          <a:noFill/>
          <a:ln cap="flat" cmpd="sng" w="9525">
            <a:solidFill>
              <a:schemeClr val="dk2"/>
            </a:solidFill>
            <a:prstDash val="solid"/>
            <a:round/>
            <a:headEnd len="sm" w="sm" type="none"/>
            <a:tailEnd len="med" w="med" type="triangle"/>
          </a:ln>
        </p:spPr>
      </p:cxnSp>
      <p:cxnSp>
        <p:nvCxnSpPr>
          <p:cNvPr id="287" name="Google Shape;287;p30"/>
          <p:cNvCxnSpPr>
            <a:stCxn id="282" idx="5"/>
          </p:cNvCxnSpPr>
          <p:nvPr/>
        </p:nvCxnSpPr>
        <p:spPr>
          <a:xfrm>
            <a:off x="7904272" y="3908781"/>
            <a:ext cx="525900" cy="325800"/>
          </a:xfrm>
          <a:prstGeom prst="straightConnector1">
            <a:avLst/>
          </a:prstGeom>
          <a:noFill/>
          <a:ln cap="flat" cmpd="sng" w="9525">
            <a:solidFill>
              <a:schemeClr val="dk2"/>
            </a:solidFill>
            <a:prstDash val="solid"/>
            <a:round/>
            <a:headEnd len="sm" w="sm" type="none"/>
            <a:tailEnd len="med" w="med" type="triangle"/>
          </a:ln>
        </p:spPr>
      </p:cxnSp>
      <p:sp>
        <p:nvSpPr>
          <p:cNvPr id="288" name="Google Shape;288;p30"/>
          <p:cNvSpPr/>
          <p:nvPr/>
        </p:nvSpPr>
        <p:spPr>
          <a:xfrm>
            <a:off x="7041475" y="4392950"/>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sp>
        <p:nvSpPr>
          <p:cNvPr id="289" name="Google Shape;289;p30"/>
          <p:cNvSpPr/>
          <p:nvPr/>
        </p:nvSpPr>
        <p:spPr>
          <a:xfrm>
            <a:off x="8176075" y="4234575"/>
            <a:ext cx="792000" cy="215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p:txBody>
      </p:sp>
      <p:sp>
        <p:nvSpPr>
          <p:cNvPr id="290" name="Google Shape;29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Budget: Year 1</a:t>
            </a:r>
            <a:endParaRPr/>
          </a:p>
        </p:txBody>
      </p:sp>
      <p:sp>
        <p:nvSpPr>
          <p:cNvPr id="296" name="Google Shape;29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97" name="Google Shape;297;p31"/>
          <p:cNvGraphicFramePr/>
          <p:nvPr/>
        </p:nvGraphicFramePr>
        <p:xfrm>
          <a:off x="898700" y="1978900"/>
          <a:ext cx="3000000" cy="3000000"/>
        </p:xfrm>
        <a:graphic>
          <a:graphicData uri="http://schemas.openxmlformats.org/drawingml/2006/table">
            <a:tbl>
              <a:tblPr>
                <a:noFill/>
                <a:tableStyleId>{FEAED427-3881-41E8-B849-46EE5B84D6AE}</a:tableStyleId>
              </a:tblPr>
              <a:tblGrid>
                <a:gridCol w="3619500"/>
                <a:gridCol w="3619500"/>
              </a:tblGrid>
              <a:tr h="100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Category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Cost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Specialty Pain Management Team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Transportation and Associated Costs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85,000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Other Medical and Non-medical Costs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Operational Costs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985,540</a:t>
                      </a:r>
                      <a:endParaRPr sz="1400" u="none" cap="none" strike="noStrike"/>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324475" y="148225"/>
            <a:ext cx="7949400" cy="65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ctr">
              <a:lnSpc>
                <a:spcPct val="100000"/>
              </a:lnSpc>
              <a:spcBef>
                <a:spcPts val="0"/>
              </a:spcBef>
              <a:spcAft>
                <a:spcPts val="0"/>
              </a:spcAft>
              <a:buClr>
                <a:schemeClr val="dk1"/>
              </a:buClr>
              <a:buSzPts val="1100"/>
              <a:buFont typeface="Arial"/>
              <a:buNone/>
            </a:pPr>
            <a:r>
              <a:rPr lang="en">
                <a:solidFill>
                  <a:schemeClr val="lt1"/>
                </a:solidFill>
              </a:rPr>
              <a:t>Budget </a:t>
            </a:r>
            <a:endParaRPr/>
          </a:p>
        </p:txBody>
      </p:sp>
      <p:sp>
        <p:nvSpPr>
          <p:cNvPr id="303" name="Google Shape;30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bdgt1.jpg" id="304" name="Google Shape;304;p32"/>
          <p:cNvPicPr preferRelativeResize="0"/>
          <p:nvPr/>
        </p:nvPicPr>
        <p:blipFill rotWithShape="1">
          <a:blip r:embed="rId3">
            <a:alphaModFix/>
          </a:blip>
          <a:srcRect b="0" l="0" r="0" t="0"/>
          <a:stretch/>
        </p:blipFill>
        <p:spPr>
          <a:xfrm>
            <a:off x="1392513" y="804325"/>
            <a:ext cx="6358975" cy="408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Budget: Years 2 and 3</a:t>
            </a:r>
            <a:endParaRPr/>
          </a:p>
        </p:txBody>
      </p:sp>
      <p:sp>
        <p:nvSpPr>
          <p:cNvPr id="310" name="Google Shape;31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311" name="Google Shape;311;p33"/>
          <p:cNvGraphicFramePr/>
          <p:nvPr/>
        </p:nvGraphicFramePr>
        <p:xfrm>
          <a:off x="898700" y="1978900"/>
          <a:ext cx="3000000" cy="3000000"/>
        </p:xfrm>
        <a:graphic>
          <a:graphicData uri="http://schemas.openxmlformats.org/drawingml/2006/table">
            <a:tbl>
              <a:tblPr>
                <a:noFill/>
                <a:tableStyleId>{FEAED427-3881-41E8-B849-46EE5B84D6AE}</a:tableStyleId>
              </a:tblPr>
              <a:tblGrid>
                <a:gridCol w="3619500"/>
                <a:gridCol w="3619500"/>
              </a:tblGrid>
              <a:tr h="100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Category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Cost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Specialty Pain Management Team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1,700,000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Transportation and associated Costs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Other Medical and Non-medical Costs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Operational Costs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Echo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2,010,000</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748325" y="148225"/>
            <a:ext cx="60708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Prescription Opioid Overdoses in Colorado</a:t>
            </a:r>
            <a:endParaRPr/>
          </a:p>
        </p:txBody>
      </p:sp>
      <p:sp>
        <p:nvSpPr>
          <p:cNvPr id="76" name="Google Shape;76;p16"/>
          <p:cNvSpPr txBox="1"/>
          <p:nvPr>
            <p:ph idx="1" type="body"/>
          </p:nvPr>
        </p:nvSpPr>
        <p:spPr>
          <a:xfrm>
            <a:off x="324475" y="1920450"/>
            <a:ext cx="8688900" cy="2704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800"/>
              <a:buNone/>
            </a:pPr>
            <a:r>
              <a:t/>
            </a:r>
            <a:endParaRPr sz="1100">
              <a:solidFill>
                <a:srgbClr val="535357"/>
              </a:solidFill>
            </a:endParaRPr>
          </a:p>
          <a:p>
            <a:pPr indent="0" lvl="0" marL="0" rtl="0" algn="r">
              <a:lnSpc>
                <a:spcPct val="115000"/>
              </a:lnSpc>
              <a:spcBef>
                <a:spcPts val="0"/>
              </a:spcBef>
              <a:spcAft>
                <a:spcPts val="0"/>
              </a:spcAft>
              <a:buSzPts val="1800"/>
              <a:buNone/>
            </a:pPr>
            <a:r>
              <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rPr lang="en" sz="1100">
                <a:solidFill>
                  <a:srgbClr val="535357"/>
                </a:solidFill>
              </a:rPr>
              <a:t>CO ranks 2nd in nation for opioid abuse</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rPr lang="en" sz="1100">
                <a:solidFill>
                  <a:srgbClr val="535357"/>
                </a:solidFill>
              </a:rPr>
              <a:t>Colorado overdoses 2000-2015</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rPr lang="en" sz="1100">
                <a:solidFill>
                  <a:srgbClr val="535357"/>
                </a:solidFill>
              </a:rPr>
              <a:t>Total drug overdose deaths: 10,544</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rPr lang="en" sz="1100">
                <a:solidFill>
                  <a:srgbClr val="535357"/>
                </a:solidFill>
              </a:rPr>
              <a:t>Opioid-related deaths: 3,537</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rPr lang="en" sz="1100">
                <a:solidFill>
                  <a:srgbClr val="535357"/>
                </a:solidFill>
              </a:rPr>
              <a:t>Denver overdoses 2009 – 2016</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rPr lang="en" sz="1100">
                <a:solidFill>
                  <a:srgbClr val="535357"/>
                </a:solidFill>
              </a:rPr>
              <a:t>Total drug overdose deaths:  1,203</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t/>
            </a:r>
            <a:endParaRPr sz="1100">
              <a:solidFill>
                <a:srgbClr val="535357"/>
              </a:solidFill>
            </a:endParaRPr>
          </a:p>
          <a:p>
            <a:pPr indent="0" lvl="0" marL="0" rtl="0" algn="r">
              <a:lnSpc>
                <a:spcPct val="115000"/>
              </a:lnSpc>
              <a:spcBef>
                <a:spcPts val="0"/>
              </a:spcBef>
              <a:spcAft>
                <a:spcPts val="0"/>
              </a:spcAft>
              <a:buClr>
                <a:schemeClr val="dk1"/>
              </a:buClr>
              <a:buSzPts val="1100"/>
              <a:buFont typeface="Arial"/>
              <a:buNone/>
            </a:pPr>
            <a:r>
              <a:t/>
            </a:r>
            <a:endParaRPr sz="1100">
              <a:solidFill>
                <a:srgbClr val="535357"/>
              </a:solidFill>
            </a:endParaRPr>
          </a:p>
          <a:p>
            <a:pPr indent="0" lvl="0" marL="0" rtl="0" algn="l">
              <a:lnSpc>
                <a:spcPct val="115000"/>
              </a:lnSpc>
              <a:spcBef>
                <a:spcPts val="0"/>
              </a:spcBef>
              <a:spcAft>
                <a:spcPts val="1600"/>
              </a:spcAft>
              <a:buSzPts val="1800"/>
              <a:buNone/>
            </a:pPr>
            <a:r>
              <a:t/>
            </a:r>
            <a:endParaRPr/>
          </a:p>
        </p:txBody>
      </p:sp>
      <p:pic>
        <p:nvPicPr>
          <p:cNvPr id="77" name="Google Shape;77;p16"/>
          <p:cNvPicPr preferRelativeResize="0"/>
          <p:nvPr/>
        </p:nvPicPr>
        <p:blipFill rotWithShape="1">
          <a:blip r:embed="rId3">
            <a:alphaModFix/>
          </a:blip>
          <a:srcRect b="0" l="0" r="0" t="0"/>
          <a:stretch/>
        </p:blipFill>
        <p:spPr>
          <a:xfrm>
            <a:off x="2856513" y="1904146"/>
            <a:ext cx="3430974" cy="1934575"/>
          </a:xfrm>
          <a:prstGeom prst="rect">
            <a:avLst/>
          </a:prstGeom>
          <a:noFill/>
          <a:ln>
            <a:noFill/>
          </a:ln>
        </p:spPr>
      </p:pic>
      <p:sp>
        <p:nvSpPr>
          <p:cNvPr id="78" name="Google Shape;78;p16"/>
          <p:cNvSpPr txBox="1"/>
          <p:nvPr/>
        </p:nvSpPr>
        <p:spPr>
          <a:xfrm>
            <a:off x="2856525" y="4058925"/>
            <a:ext cx="3612600" cy="417300"/>
          </a:xfrm>
          <a:prstGeom prst="rect">
            <a:avLst/>
          </a:prstGeom>
          <a:noFill/>
          <a:ln>
            <a:noFill/>
          </a:ln>
        </p:spPr>
        <p:txBody>
          <a:bodyPr anchorCtr="0" anchor="ctr" bIns="91425" lIns="91425" spcFirstLastPara="1" rIns="91425" wrap="square" tIns="91425">
            <a:noAutofit/>
          </a:bodyPr>
          <a:lstStyle/>
          <a:p>
            <a:pPr indent="0" lvl="0" marL="0" marR="0" rtl="0" algn="l">
              <a:lnSpc>
                <a:spcPct val="135000"/>
              </a:lnSpc>
              <a:spcBef>
                <a:spcPts val="0"/>
              </a:spcBef>
              <a:spcAft>
                <a:spcPts val="0"/>
              </a:spcAft>
              <a:buClr>
                <a:srgbClr val="000000"/>
              </a:buClr>
              <a:buSzPts val="1000"/>
              <a:buFont typeface="Arial"/>
              <a:buNone/>
            </a:pPr>
            <a:r>
              <a:rPr b="0" i="0" lang="en" sz="1000" u="none" cap="none" strike="noStrike">
                <a:solidFill>
                  <a:srgbClr val="404540"/>
                </a:solidFill>
                <a:highlight>
                  <a:srgbClr val="F6F6F6"/>
                </a:highlight>
                <a:latin typeface="Georgia"/>
                <a:ea typeface="Georgia"/>
                <a:cs typeface="Georgia"/>
                <a:sym typeface="Georgia"/>
              </a:rPr>
              <a:t>Pictured are the rates of overdose death per 100,000 people in Colorado.</a:t>
            </a:r>
            <a:endParaRPr b="0" i="0" sz="1000" u="none" cap="none" strike="noStrike">
              <a:solidFill>
                <a:srgbClr val="404540"/>
              </a:solidFill>
              <a:highlight>
                <a:srgbClr val="F6F6F6"/>
              </a:highlight>
              <a:latin typeface="Georgia"/>
              <a:ea typeface="Georgia"/>
              <a:cs typeface="Georgia"/>
              <a:sym typeface="Georgia"/>
            </a:endParaRPr>
          </a:p>
        </p:txBody>
      </p:sp>
      <p:pic>
        <p:nvPicPr>
          <p:cNvPr id="79" name="Google Shape;79;p16"/>
          <p:cNvPicPr preferRelativeResize="0"/>
          <p:nvPr/>
        </p:nvPicPr>
        <p:blipFill rotWithShape="1">
          <a:blip r:embed="rId4">
            <a:alphaModFix/>
          </a:blip>
          <a:srcRect b="0" l="0" r="0" t="0"/>
          <a:stretch/>
        </p:blipFill>
        <p:spPr>
          <a:xfrm>
            <a:off x="101293" y="431125"/>
            <a:ext cx="2462776" cy="1831625"/>
          </a:xfrm>
          <a:prstGeom prst="rect">
            <a:avLst/>
          </a:prstGeom>
          <a:noFill/>
          <a:ln>
            <a:noFill/>
          </a:ln>
        </p:spPr>
      </p:pic>
      <p:pic>
        <p:nvPicPr>
          <p:cNvPr id="80" name="Google Shape;80;p16"/>
          <p:cNvPicPr preferRelativeResize="0"/>
          <p:nvPr/>
        </p:nvPicPr>
        <p:blipFill rotWithShape="1">
          <a:blip r:embed="rId5">
            <a:alphaModFix/>
          </a:blip>
          <a:srcRect b="0" l="0" r="0" t="0"/>
          <a:stretch/>
        </p:blipFill>
        <p:spPr>
          <a:xfrm>
            <a:off x="101300" y="2656275"/>
            <a:ext cx="2462775" cy="1819949"/>
          </a:xfrm>
          <a:prstGeom prst="rect">
            <a:avLst/>
          </a:prstGeom>
          <a:noFill/>
          <a:ln>
            <a:noFill/>
          </a:ln>
        </p:spPr>
      </p:pic>
      <p:sp>
        <p:nvSpPr>
          <p:cNvPr id="81" name="Google Shape;81;p16"/>
          <p:cNvSpPr txBox="1"/>
          <p:nvPr/>
        </p:nvSpPr>
        <p:spPr>
          <a:xfrm>
            <a:off x="228600" y="2262750"/>
            <a:ext cx="2564100" cy="417300"/>
          </a:xfrm>
          <a:prstGeom prst="rect">
            <a:avLst/>
          </a:prstGeom>
          <a:noFill/>
          <a:ln>
            <a:noFill/>
          </a:ln>
        </p:spPr>
        <p:txBody>
          <a:bodyPr anchorCtr="0" anchor="ctr" bIns="91425" lIns="91425" spcFirstLastPara="1" rIns="91425" wrap="square" tIns="91425">
            <a:noAutofit/>
          </a:bodyPr>
          <a:lstStyle/>
          <a:p>
            <a:pPr indent="0" lvl="0" marL="0" marR="0" rtl="0" algn="l">
              <a:lnSpc>
                <a:spcPct val="135000"/>
              </a:lnSpc>
              <a:spcBef>
                <a:spcPts val="0"/>
              </a:spcBef>
              <a:spcAft>
                <a:spcPts val="0"/>
              </a:spcAft>
              <a:buClr>
                <a:srgbClr val="000000"/>
              </a:buClr>
              <a:buSzPts val="1000"/>
              <a:buFont typeface="Arial"/>
              <a:buNone/>
            </a:pPr>
            <a:r>
              <a:rPr b="0" i="0" lang="en" sz="1000" u="none" cap="none" strike="noStrike">
                <a:solidFill>
                  <a:srgbClr val="404540"/>
                </a:solidFill>
                <a:highlight>
                  <a:srgbClr val="F6F6F6"/>
                </a:highlight>
                <a:latin typeface="Georgia"/>
                <a:ea typeface="Georgia"/>
                <a:cs typeface="Georgia"/>
                <a:sym typeface="Georgia"/>
              </a:rPr>
              <a:t>Colorado Counties: Highest overdose death rates: 2002</a:t>
            </a:r>
            <a:endParaRPr b="0" i="0" sz="1000" u="none" cap="none" strike="noStrike">
              <a:solidFill>
                <a:srgbClr val="404540"/>
              </a:solidFill>
              <a:highlight>
                <a:srgbClr val="F6F6F6"/>
              </a:highlight>
              <a:latin typeface="Georgia"/>
              <a:ea typeface="Georgia"/>
              <a:cs typeface="Georgia"/>
              <a:sym typeface="Georgia"/>
            </a:endParaRPr>
          </a:p>
        </p:txBody>
      </p:sp>
      <p:sp>
        <p:nvSpPr>
          <p:cNvPr id="82" name="Google Shape;82;p16"/>
          <p:cNvSpPr txBox="1"/>
          <p:nvPr/>
        </p:nvSpPr>
        <p:spPr>
          <a:xfrm>
            <a:off x="228600" y="4476225"/>
            <a:ext cx="2564100" cy="417300"/>
          </a:xfrm>
          <a:prstGeom prst="rect">
            <a:avLst/>
          </a:prstGeom>
          <a:noFill/>
          <a:ln>
            <a:noFill/>
          </a:ln>
        </p:spPr>
        <p:txBody>
          <a:bodyPr anchorCtr="0" anchor="ctr" bIns="91425" lIns="91425" spcFirstLastPara="1" rIns="91425" wrap="square" tIns="91425">
            <a:noAutofit/>
          </a:bodyPr>
          <a:lstStyle/>
          <a:p>
            <a:pPr indent="0" lvl="0" marL="0" marR="0" rtl="0" algn="l">
              <a:lnSpc>
                <a:spcPct val="135000"/>
              </a:lnSpc>
              <a:spcBef>
                <a:spcPts val="0"/>
              </a:spcBef>
              <a:spcAft>
                <a:spcPts val="0"/>
              </a:spcAft>
              <a:buClr>
                <a:srgbClr val="000000"/>
              </a:buClr>
              <a:buSzPts val="1000"/>
              <a:buFont typeface="Arial"/>
              <a:buNone/>
            </a:pPr>
            <a:r>
              <a:rPr b="0" i="0" lang="en" sz="1000" u="none" cap="none" strike="noStrike">
                <a:solidFill>
                  <a:srgbClr val="404540"/>
                </a:solidFill>
                <a:highlight>
                  <a:srgbClr val="F6F6F6"/>
                </a:highlight>
                <a:latin typeface="Georgia"/>
                <a:ea typeface="Georgia"/>
                <a:cs typeface="Georgia"/>
                <a:sym typeface="Georgia"/>
              </a:rPr>
              <a:t>Colorado Counties: Highest overdose death rates: 2014</a:t>
            </a:r>
            <a:endParaRPr b="0" i="0" sz="1000" u="none" cap="none" strike="noStrike">
              <a:solidFill>
                <a:srgbClr val="404540"/>
              </a:solidFill>
              <a:highlight>
                <a:srgbClr val="F6F6F6"/>
              </a:highlight>
              <a:latin typeface="Georgia"/>
              <a:ea typeface="Georgia"/>
              <a:cs typeface="Georgia"/>
              <a:sym typeface="Georgia"/>
            </a:endParaRPr>
          </a:p>
        </p:txBody>
      </p:sp>
      <p:pic>
        <p:nvPicPr>
          <p:cNvPr id="83" name="Google Shape;83;p16"/>
          <p:cNvPicPr preferRelativeResize="0"/>
          <p:nvPr/>
        </p:nvPicPr>
        <p:blipFill rotWithShape="1">
          <a:blip r:embed="rId6">
            <a:alphaModFix/>
          </a:blip>
          <a:srcRect b="0" l="0" r="0" t="0"/>
          <a:stretch/>
        </p:blipFill>
        <p:spPr>
          <a:xfrm>
            <a:off x="1690518" y="4755925"/>
            <a:ext cx="2706376" cy="324925"/>
          </a:xfrm>
          <a:prstGeom prst="rect">
            <a:avLst/>
          </a:prstGeom>
          <a:noFill/>
          <a:ln>
            <a:noFill/>
          </a:ln>
        </p:spPr>
      </p:pic>
      <p:sp>
        <p:nvSpPr>
          <p:cNvPr id="84" name="Google Shape;8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324475" y="148225"/>
            <a:ext cx="8148000" cy="64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Budget</a:t>
            </a:r>
            <a:endParaRPr/>
          </a:p>
        </p:txBody>
      </p:sp>
      <p:sp>
        <p:nvSpPr>
          <p:cNvPr id="317" name="Google Shape;317;p34"/>
          <p:cNvSpPr txBox="1"/>
          <p:nvPr>
            <p:ph idx="1" type="body"/>
          </p:nvPr>
        </p:nvSpPr>
        <p:spPr>
          <a:xfrm>
            <a:off x="3772650" y="1920450"/>
            <a:ext cx="20052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318" name="Google Shape;31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bdgt23.jpg" id="319" name="Google Shape;319;p34"/>
          <p:cNvPicPr preferRelativeResize="0"/>
          <p:nvPr/>
        </p:nvPicPr>
        <p:blipFill rotWithShape="1">
          <a:blip r:embed="rId3">
            <a:alphaModFix/>
          </a:blip>
          <a:srcRect b="0" l="0" r="0" t="0"/>
          <a:stretch/>
        </p:blipFill>
        <p:spPr>
          <a:xfrm>
            <a:off x="1218950" y="974325"/>
            <a:ext cx="6706100" cy="398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 </a:t>
            </a:r>
            <a:endParaRPr/>
          </a:p>
        </p:txBody>
      </p:sp>
      <p:sp>
        <p:nvSpPr>
          <p:cNvPr id="325" name="Google Shape;325;p35"/>
          <p:cNvSpPr txBox="1"/>
          <p:nvPr>
            <p:ph idx="1" type="body"/>
          </p:nvPr>
        </p:nvSpPr>
        <p:spPr>
          <a:xfrm>
            <a:off x="324475" y="1920450"/>
            <a:ext cx="4255200" cy="2913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Proposal will:</a:t>
            </a:r>
            <a:endParaRPr/>
          </a:p>
          <a:p>
            <a:pPr indent="-317500" lvl="1" marL="914400" rtl="0" algn="l">
              <a:lnSpc>
                <a:spcPct val="115000"/>
              </a:lnSpc>
              <a:spcBef>
                <a:spcPts val="0"/>
              </a:spcBef>
              <a:spcAft>
                <a:spcPts val="0"/>
              </a:spcAft>
              <a:buSzPts val="1400"/>
              <a:buChar char="○"/>
            </a:pPr>
            <a:r>
              <a:rPr lang="en"/>
              <a:t>Decrease the amount of opioids being prescribed</a:t>
            </a:r>
            <a:endParaRPr/>
          </a:p>
          <a:p>
            <a:pPr indent="-317500" lvl="1" marL="914400" rtl="0" algn="l">
              <a:lnSpc>
                <a:spcPct val="115000"/>
              </a:lnSpc>
              <a:spcBef>
                <a:spcPts val="0"/>
              </a:spcBef>
              <a:spcAft>
                <a:spcPts val="0"/>
              </a:spcAft>
              <a:buSzPts val="1400"/>
              <a:buChar char="○"/>
            </a:pPr>
            <a:r>
              <a:rPr lang="en"/>
              <a:t>Decrease opioid overdoses</a:t>
            </a:r>
            <a:endParaRPr/>
          </a:p>
          <a:p>
            <a:pPr indent="-317500" lvl="1" marL="914400" rtl="0" algn="l">
              <a:lnSpc>
                <a:spcPct val="115000"/>
              </a:lnSpc>
              <a:spcBef>
                <a:spcPts val="0"/>
              </a:spcBef>
              <a:spcAft>
                <a:spcPts val="0"/>
              </a:spcAft>
              <a:buSzPts val="1400"/>
              <a:buChar char="○"/>
            </a:pPr>
            <a:r>
              <a:rPr lang="en"/>
              <a:t>Establish better follow-ups</a:t>
            </a:r>
            <a:endParaRPr/>
          </a:p>
          <a:p>
            <a:pPr indent="-317500" lvl="1" marL="914400" rtl="0" algn="l">
              <a:lnSpc>
                <a:spcPct val="115000"/>
              </a:lnSpc>
              <a:spcBef>
                <a:spcPts val="0"/>
              </a:spcBef>
              <a:spcAft>
                <a:spcPts val="0"/>
              </a:spcAft>
              <a:buSzPts val="1400"/>
              <a:buChar char="○"/>
            </a:pPr>
            <a:r>
              <a:rPr lang="en"/>
              <a:t>Be sustainable</a:t>
            </a:r>
            <a:endParaRPr/>
          </a:p>
          <a:p>
            <a:pPr indent="-317500" lvl="1" marL="914400" rtl="0" algn="l">
              <a:lnSpc>
                <a:spcPct val="115000"/>
              </a:lnSpc>
              <a:spcBef>
                <a:spcPts val="0"/>
              </a:spcBef>
              <a:spcAft>
                <a:spcPts val="0"/>
              </a:spcAft>
              <a:buSzPts val="1400"/>
              <a:buChar char="○"/>
            </a:pPr>
            <a:r>
              <a:rPr lang="en"/>
              <a:t>Decrease costs for Denver Health emergency department</a:t>
            </a:r>
            <a:endParaRPr/>
          </a:p>
        </p:txBody>
      </p:sp>
      <p:pic>
        <p:nvPicPr>
          <p:cNvPr id="326" name="Google Shape;326;p35"/>
          <p:cNvPicPr preferRelativeResize="0"/>
          <p:nvPr/>
        </p:nvPicPr>
        <p:blipFill rotWithShape="1">
          <a:blip r:embed="rId3">
            <a:alphaModFix/>
          </a:blip>
          <a:srcRect b="0" l="0" r="0" t="0"/>
          <a:stretch/>
        </p:blipFill>
        <p:spPr>
          <a:xfrm>
            <a:off x="4704873" y="2015575"/>
            <a:ext cx="4349076" cy="2913875"/>
          </a:xfrm>
          <a:prstGeom prst="rect">
            <a:avLst/>
          </a:prstGeom>
          <a:noFill/>
          <a:ln>
            <a:noFill/>
          </a:ln>
        </p:spPr>
      </p:pic>
      <p:sp>
        <p:nvSpPr>
          <p:cNvPr id="327" name="Google Shape;3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333" name="Google Shape;333;p36"/>
          <p:cNvSpPr txBox="1"/>
          <p:nvPr>
            <p:ph idx="1" type="body"/>
          </p:nvPr>
        </p:nvSpPr>
        <p:spPr>
          <a:xfrm>
            <a:off x="324600" y="1631425"/>
            <a:ext cx="8494800" cy="33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Acupuncture Association of Colorado. Retrieved November 12, 2016, from </a:t>
            </a:r>
            <a:r>
              <a:rPr lang="en" sz="900" u="sng">
                <a:solidFill>
                  <a:schemeClr val="hlink"/>
                </a:solidFill>
                <a:latin typeface="Times New Roman"/>
                <a:ea typeface="Times New Roman"/>
                <a:cs typeface="Times New Roman"/>
                <a:sym typeface="Times New Roman"/>
                <a:hlinkClick r:id="rId3"/>
              </a:rPr>
              <a:t>http://acucol.com/http/acucol.com/acupuncturists-area</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Times New Roman"/>
                <a:ea typeface="Times New Roman"/>
                <a:cs typeface="Times New Roman"/>
                <a:sym typeface="Times New Roman"/>
              </a:rPr>
              <a:t>Centers for Medicare and Medicaid Services. Federally Qualified Health Centers. Retrieved November 12, 2016, from https://www.cms.gov/Center/Provider-Type/Federally-Qualified-Health-Centers-FQHC-Center.html</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Daley, J. (2016, February 16). Colorado drug overdoses up in almost every county and ahead of national average. Retrieved November 12, 2016, from http://www.cpr.org/news/story/colorado-drug-overdoses-almost-every-county-and-ahead-national-average</a:t>
            </a:r>
            <a:endParaRPr sz="900"/>
          </a:p>
          <a:p>
            <a:pPr indent="0" lvl="0" marL="0" rtl="0" algn="l">
              <a:lnSpc>
                <a:spcPct val="100000"/>
              </a:lnSpc>
              <a:spcBef>
                <a:spcPts val="0"/>
              </a:spcBef>
              <a:spcAft>
                <a:spcPts val="0"/>
              </a:spcAft>
              <a:buSzPts val="1800"/>
              <a:buNone/>
            </a:pPr>
            <a:r>
              <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Times New Roman"/>
                <a:ea typeface="Times New Roman"/>
                <a:cs typeface="Times New Roman"/>
                <a:sym typeface="Times New Roman"/>
              </a:rPr>
              <a:t>Denver Health. (2016). Retrieved November 12, 2016, from </a:t>
            </a:r>
            <a:r>
              <a:rPr lang="en" sz="900" u="sng">
                <a:solidFill>
                  <a:schemeClr val="hlink"/>
                </a:solidFill>
                <a:highlight>
                  <a:srgbClr val="FFFFFF"/>
                </a:highlight>
                <a:latin typeface="Times New Roman"/>
                <a:ea typeface="Times New Roman"/>
                <a:cs typeface="Times New Roman"/>
                <a:sym typeface="Times New Roman"/>
                <a:hlinkClick r:id="rId4"/>
              </a:rPr>
              <a:t>http://www.denverhealth.org</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Hahn, K. L. (2011). Strategies to prevent Opioid misuse, abuse, and diversion that may also reduce the associated costs. </a:t>
            </a:r>
            <a:r>
              <a:rPr i="1" lang="en" sz="900">
                <a:solidFill>
                  <a:schemeClr val="dk1"/>
                </a:solidFill>
                <a:latin typeface="Times New Roman"/>
                <a:ea typeface="Times New Roman"/>
                <a:cs typeface="Times New Roman"/>
                <a:sym typeface="Times New Roman"/>
              </a:rPr>
              <a:t>American Health and Drug Benefits</a:t>
            </a:r>
            <a:r>
              <a:rPr lang="en" sz="900">
                <a:solidFill>
                  <a:schemeClr val="dk1"/>
                </a:solidFill>
                <a:latin typeface="Times New Roman"/>
                <a:ea typeface="Times New Roman"/>
                <a:cs typeface="Times New Roman"/>
                <a:sym typeface="Times New Roman"/>
              </a:rPr>
              <a:t>, </a:t>
            </a:r>
            <a:r>
              <a:rPr i="1" lang="en" sz="900">
                <a:solidFill>
                  <a:schemeClr val="dk1"/>
                </a:solidFill>
                <a:latin typeface="Times New Roman"/>
                <a:ea typeface="Times New Roman"/>
                <a:cs typeface="Times New Roman"/>
                <a:sym typeface="Times New Roman"/>
              </a:rPr>
              <a:t>4</a:t>
            </a:r>
            <a:r>
              <a:rPr lang="en" sz="900">
                <a:solidFill>
                  <a:schemeClr val="dk1"/>
                </a:solidFill>
                <a:latin typeface="Times New Roman"/>
                <a:ea typeface="Times New Roman"/>
                <a:cs typeface="Times New Roman"/>
                <a:sym typeface="Times New Roman"/>
              </a:rPr>
              <a:t>(2), 107–114. Retrieved from https://www.ncbi.nlm.nih.gov/pmc/articles/PMC4106581/</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Longo, D. L., Volkow, N. D., &amp; McLellan, A. T. (2016). Opioid abuse in chronic pain — misconceptions and mitigation strategies. </a:t>
            </a:r>
            <a:r>
              <a:rPr i="1" lang="en" sz="900">
                <a:solidFill>
                  <a:schemeClr val="dk1"/>
                </a:solidFill>
                <a:latin typeface="Times New Roman"/>
                <a:ea typeface="Times New Roman"/>
                <a:cs typeface="Times New Roman"/>
                <a:sym typeface="Times New Roman"/>
              </a:rPr>
              <a:t>New England Journal of Medicine</a:t>
            </a:r>
            <a:r>
              <a:rPr lang="en" sz="900">
                <a:solidFill>
                  <a:schemeClr val="dk1"/>
                </a:solidFill>
                <a:latin typeface="Times New Roman"/>
                <a:ea typeface="Times New Roman"/>
                <a:cs typeface="Times New Roman"/>
                <a:sym typeface="Times New Roman"/>
              </a:rPr>
              <a:t>, </a:t>
            </a:r>
            <a:r>
              <a:rPr i="1" lang="en" sz="900">
                <a:solidFill>
                  <a:schemeClr val="dk1"/>
                </a:solidFill>
                <a:latin typeface="Times New Roman"/>
                <a:ea typeface="Times New Roman"/>
                <a:cs typeface="Times New Roman"/>
                <a:sym typeface="Times New Roman"/>
              </a:rPr>
              <a:t>374</a:t>
            </a:r>
            <a:r>
              <a:rPr lang="en" sz="900">
                <a:solidFill>
                  <a:schemeClr val="dk1"/>
                </a:solidFill>
                <a:latin typeface="Times New Roman"/>
                <a:ea typeface="Times New Roman"/>
                <a:cs typeface="Times New Roman"/>
                <a:sym typeface="Times New Roman"/>
              </a:rPr>
              <a:t>(13), 1253–1263. doi:10.1056/nejmra1507771</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900">
                <a:solidFill>
                  <a:schemeClr val="dk1"/>
                </a:solidFill>
                <a:highlight>
                  <a:srgbClr val="FFFFFF"/>
                </a:highlight>
                <a:latin typeface="Times New Roman"/>
                <a:ea typeface="Times New Roman"/>
                <a:cs typeface="Times New Roman"/>
                <a:sym typeface="Times New Roman"/>
              </a:rPr>
              <a:t>Mobile health Apps interactive tool. (2016, April 4). Retrieved November 12, 2016, from </a:t>
            </a:r>
            <a:r>
              <a:rPr lang="en" sz="900" u="sng">
                <a:solidFill>
                  <a:schemeClr val="hlink"/>
                </a:solidFill>
                <a:highlight>
                  <a:srgbClr val="FFFFFF"/>
                </a:highlight>
                <a:latin typeface="Times New Roman"/>
                <a:ea typeface="Times New Roman"/>
                <a:cs typeface="Times New Roman"/>
                <a:sym typeface="Times New Roman"/>
                <a:hlinkClick r:id="rId5"/>
              </a:rPr>
              <a:t>https://www.ftc.gov/tips-advice/business-center/guidance/mobile-health-apps-interactive-tool</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Pain Management Center (2016). Pain management center. Retrieved November 12, 2016, from </a:t>
            </a:r>
            <a:r>
              <a:rPr lang="en" sz="900" u="sng">
                <a:solidFill>
                  <a:schemeClr val="hlink"/>
                </a:solidFill>
                <a:latin typeface="Times New Roman"/>
                <a:ea typeface="Times New Roman"/>
                <a:cs typeface="Times New Roman"/>
                <a:sym typeface="Times New Roman"/>
                <a:hlinkClick r:id="rId6"/>
              </a:rPr>
              <a:t>https://stanfordhealthcare.org/medical-clinics/pain-management.html</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900">
                <a:solidFill>
                  <a:schemeClr val="dk1"/>
                </a:solidFill>
                <a:highlight>
                  <a:srgbClr val="FFFFFF"/>
                </a:highlight>
                <a:latin typeface="Times New Roman"/>
                <a:ea typeface="Times New Roman"/>
                <a:cs typeface="Times New Roman"/>
                <a:sym typeface="Times New Roman"/>
              </a:rPr>
              <a:t>Pfizer. (2002). Newest Vital Sign Toolkit. Retrieved November 12, 2016, from Pfizer, </a:t>
            </a:r>
            <a:r>
              <a:rPr lang="en" sz="900" u="sng">
                <a:solidFill>
                  <a:schemeClr val="hlink"/>
                </a:solidFill>
                <a:highlight>
                  <a:srgbClr val="FFFFFF"/>
                </a:highlight>
                <a:latin typeface="Times New Roman"/>
                <a:ea typeface="Times New Roman"/>
                <a:cs typeface="Times New Roman"/>
                <a:sym typeface="Times New Roman"/>
                <a:hlinkClick r:id="rId7"/>
              </a:rPr>
              <a:t>http://www.pfizer.com/health/literacy/public_policy_researchers/nvs_toolkit</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900">
                <a:solidFill>
                  <a:schemeClr val="dk1"/>
                </a:solidFill>
                <a:highlight>
                  <a:srgbClr val="FFFFFF"/>
                </a:highlight>
                <a:latin typeface="Times New Roman"/>
                <a:ea typeface="Times New Roman"/>
                <a:cs typeface="Times New Roman"/>
                <a:sym typeface="Times New Roman"/>
              </a:rPr>
              <a:t>Project ECHO Colorado. (2015, September 26). Retrieved November 12, 2016, from https://echocolorado.org/partners-2/</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800">
              <a:solidFill>
                <a:srgbClr val="333333"/>
              </a:solidFill>
              <a:highlight>
                <a:srgbClr val="FAFBFB"/>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sz="800"/>
          </a:p>
        </p:txBody>
      </p:sp>
      <p:sp>
        <p:nvSpPr>
          <p:cNvPr id="334" name="Google Shape;33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 Continued</a:t>
            </a:r>
            <a:endParaRPr/>
          </a:p>
        </p:txBody>
      </p:sp>
      <p:sp>
        <p:nvSpPr>
          <p:cNvPr id="340" name="Google Shape;340;p37"/>
          <p:cNvSpPr txBox="1"/>
          <p:nvPr>
            <p:ph idx="1" type="body"/>
          </p:nvPr>
        </p:nvSpPr>
        <p:spPr>
          <a:xfrm>
            <a:off x="324475" y="1665400"/>
            <a:ext cx="8494800" cy="29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Rowbotham, M. C. (2012). </a:t>
            </a:r>
            <a:r>
              <a:rPr i="1" lang="en" sz="900">
                <a:solidFill>
                  <a:schemeClr val="dk1"/>
                </a:solidFill>
                <a:latin typeface="Times New Roman"/>
                <a:ea typeface="Times New Roman"/>
                <a:cs typeface="Times New Roman"/>
                <a:sym typeface="Times New Roman"/>
              </a:rPr>
              <a:t>What alternatives are there to the use of opioid analgesics in the treatment of chronic pain in light of existing evidence and its limitations?</a:t>
            </a:r>
            <a:r>
              <a:rPr lang="en" sz="900">
                <a:solidFill>
                  <a:schemeClr val="dk1"/>
                </a:solidFill>
                <a:latin typeface="Times New Roman"/>
                <a:ea typeface="Times New Roman"/>
                <a:cs typeface="Times New Roman"/>
                <a:sym typeface="Times New Roman"/>
              </a:rPr>
              <a:t> Retrieved from </a:t>
            </a:r>
            <a:r>
              <a:rPr lang="en" sz="900" u="sng">
                <a:solidFill>
                  <a:schemeClr val="hlink"/>
                </a:solidFill>
                <a:latin typeface="Times New Roman"/>
                <a:ea typeface="Times New Roman"/>
                <a:cs typeface="Times New Roman"/>
                <a:sym typeface="Times New Roman"/>
                <a:hlinkClick r:id="rId3"/>
              </a:rPr>
              <a:t>http://www.fda.gov/downloads/drugs/newsevents/ucm307837.pdf</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Stanaway, N. (2016, May 23). Community Paramedic Program Cuts Mental Health Patient Call Volume. Retrieved November 12, 2016, from EMS, </a:t>
            </a:r>
            <a:r>
              <a:rPr lang="en" sz="900" u="sng">
                <a:solidFill>
                  <a:schemeClr val="hlink"/>
                </a:solidFill>
                <a:latin typeface="Times New Roman"/>
                <a:ea typeface="Times New Roman"/>
                <a:cs typeface="Times New Roman"/>
                <a:sym typeface="Times New Roman"/>
                <a:hlinkClick r:id="rId4"/>
              </a:rPr>
              <a:t>https://www.ems1.com/community-paramedicine/articles/93357048-Community-paramedic-program-cuts-mental-health-patient-call-volume/</a:t>
            </a:r>
            <a:endParaRPr sz="900">
              <a:solidFill>
                <a:srgbClr val="333333"/>
              </a:solidFill>
              <a:highlight>
                <a:srgbClr val="FAFBFB"/>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900">
              <a:solidFill>
                <a:srgbClr val="333333"/>
              </a:solidFill>
              <a:highlight>
                <a:srgbClr val="FAFBFB"/>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rgbClr val="333333"/>
                </a:solidFill>
                <a:highlight>
                  <a:srgbClr val="FAFBFB"/>
                </a:highlight>
                <a:latin typeface="Times New Roman"/>
                <a:ea typeface="Times New Roman"/>
                <a:cs typeface="Times New Roman"/>
                <a:sym typeface="Times New Roman"/>
              </a:rPr>
              <a:t>Stanos S. Focused review of interdisciplinary pain rehabilitation programs for chronic pain management. </a:t>
            </a:r>
            <a:r>
              <a:rPr i="1" lang="en" sz="900">
                <a:solidFill>
                  <a:srgbClr val="333333"/>
                </a:solidFill>
                <a:highlight>
                  <a:srgbClr val="FAFBFB"/>
                </a:highlight>
                <a:latin typeface="Times New Roman"/>
                <a:ea typeface="Times New Roman"/>
                <a:cs typeface="Times New Roman"/>
                <a:sym typeface="Times New Roman"/>
              </a:rPr>
              <a:t>Curr Pain Headache Rep</a:t>
            </a:r>
            <a:r>
              <a:rPr lang="en" sz="900">
                <a:solidFill>
                  <a:srgbClr val="333333"/>
                </a:solidFill>
                <a:highlight>
                  <a:srgbClr val="FAFBFB"/>
                </a:highlight>
                <a:latin typeface="Times New Roman"/>
                <a:ea typeface="Times New Roman"/>
                <a:cs typeface="Times New Roman"/>
                <a:sym typeface="Times New Roman"/>
              </a:rPr>
              <a:t>. 2012;16:147-152.</a:t>
            </a:r>
            <a:endParaRPr sz="900">
              <a:solidFill>
                <a:srgbClr val="333333"/>
              </a:solidFill>
              <a:highlight>
                <a:srgbClr val="FAFBFB"/>
              </a:highlight>
              <a:latin typeface="Times New Roman"/>
              <a:ea typeface="Times New Roman"/>
              <a:cs typeface="Times New Roman"/>
              <a:sym typeface="Times New Roman"/>
            </a:endParaRPr>
          </a:p>
          <a:p>
            <a:pPr indent="0" lvl="0" marL="0" rtl="0" algn="l">
              <a:lnSpc>
                <a:spcPct val="100000"/>
              </a:lnSpc>
              <a:spcBef>
                <a:spcPts val="80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Strategies to Reduce Prescription Drug Abuse Lessons Learned from the ACAP SUD Collaborative. (2015). . Retrieved from http://www.communityplans.net/portals/0/fact%20sheets/ACAP_Substance_Use_Disorder_Toolkit.pdf</a:t>
            </a:r>
            <a:endParaRPr sz="900">
              <a:solidFill>
                <a:srgbClr val="333333"/>
              </a:solidFill>
              <a:highlight>
                <a:srgbClr val="FAFBFB"/>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highlight>
                  <a:srgbClr val="FFFFFF"/>
                </a:highlight>
                <a:latin typeface="Times New Roman"/>
                <a:ea typeface="Times New Roman"/>
                <a:cs typeface="Times New Roman"/>
                <a:sym typeface="Times New Roman"/>
              </a:rPr>
              <a:t>Sullivan, M. D., Edlund, M. J., Zhang, L., Unützer, J., &amp; Wells, K. B. (2006). Association between mental health disorders, problem drug use, and regular prescription Opioid use. </a:t>
            </a:r>
            <a:r>
              <a:rPr i="1" lang="en" sz="900">
                <a:solidFill>
                  <a:schemeClr val="dk1"/>
                </a:solidFill>
                <a:highlight>
                  <a:srgbClr val="FFFFFF"/>
                </a:highlight>
                <a:latin typeface="Times New Roman"/>
                <a:ea typeface="Times New Roman"/>
                <a:cs typeface="Times New Roman"/>
                <a:sym typeface="Times New Roman"/>
              </a:rPr>
              <a:t>Archives of Internal Medicine</a:t>
            </a:r>
            <a:r>
              <a:rPr lang="en" sz="900">
                <a:solidFill>
                  <a:schemeClr val="dk1"/>
                </a:solidFill>
                <a:highlight>
                  <a:srgbClr val="FFFFFF"/>
                </a:highlight>
                <a:latin typeface="Times New Roman"/>
                <a:ea typeface="Times New Roman"/>
                <a:cs typeface="Times New Roman"/>
                <a:sym typeface="Times New Roman"/>
              </a:rPr>
              <a:t>, </a:t>
            </a:r>
            <a:r>
              <a:rPr i="1" lang="en" sz="900">
                <a:solidFill>
                  <a:schemeClr val="dk1"/>
                </a:solidFill>
                <a:highlight>
                  <a:srgbClr val="FFFFFF"/>
                </a:highlight>
                <a:latin typeface="Times New Roman"/>
                <a:ea typeface="Times New Roman"/>
                <a:cs typeface="Times New Roman"/>
                <a:sym typeface="Times New Roman"/>
              </a:rPr>
              <a:t>166</a:t>
            </a:r>
            <a:r>
              <a:rPr lang="en" sz="900">
                <a:solidFill>
                  <a:schemeClr val="dk1"/>
                </a:solidFill>
                <a:highlight>
                  <a:srgbClr val="FFFFFF"/>
                </a:highlight>
                <a:latin typeface="Times New Roman"/>
                <a:ea typeface="Times New Roman"/>
                <a:cs typeface="Times New Roman"/>
                <a:sym typeface="Times New Roman"/>
              </a:rPr>
              <a:t>(19), 2087. doi:10.1001/archinte.166.19.2087</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The Health Law Firm (2011, December ). Recent Changes to Florida’s Pain Management Laws 2011-2012. Retrieved November 12, 2016, from The Health Law Firm, </a:t>
            </a:r>
            <a:r>
              <a:rPr lang="en" sz="900" u="sng">
                <a:solidFill>
                  <a:schemeClr val="hlink"/>
                </a:solidFill>
                <a:latin typeface="Times New Roman"/>
                <a:ea typeface="Times New Roman"/>
                <a:cs typeface="Times New Roman"/>
                <a:sym typeface="Times New Roman"/>
                <a:hlinkClick r:id="rId5"/>
              </a:rPr>
              <a:t>http://www.thehealthlawfirm.com/resources/health-law-articles-and-documents/florida-pain-management-laws.html</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Turk DC, Stanos SP, Palermo ™, et al. (2010). Interdisciplinary Pain Management, Glenview, IL: American Pain Society</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900">
                <a:solidFill>
                  <a:schemeClr val="dk1"/>
                </a:solidFill>
                <a:latin typeface="Times New Roman"/>
                <a:ea typeface="Times New Roman"/>
                <a:cs typeface="Times New Roman"/>
                <a:sym typeface="Times New Roman"/>
              </a:rPr>
              <a:t>Turk DC, Wilson HD, Cahana A. (2011)  Treatment of chronic non-cancer pain. Lancet. </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sp>
        <p:nvSpPr>
          <p:cNvPr id="341" name="Google Shape;34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24475" y="148225"/>
            <a:ext cx="22083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Objective</a:t>
            </a:r>
            <a:endParaRPr/>
          </a:p>
        </p:txBody>
      </p:sp>
      <p:sp>
        <p:nvSpPr>
          <p:cNvPr id="90" name="Google Shape;90;p17"/>
          <p:cNvSpPr txBox="1"/>
          <p:nvPr>
            <p:ph idx="1" type="body"/>
          </p:nvPr>
        </p:nvSpPr>
        <p:spPr>
          <a:xfrm>
            <a:off x="324475" y="1920450"/>
            <a:ext cx="3168000" cy="270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Develop an innovative solution to bring awareness of the issue and formulate strategies to reduce prescription opioid overdoses in Colorado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91" name="Google Shape;91;p17"/>
          <p:cNvSpPr txBox="1"/>
          <p:nvPr/>
        </p:nvSpPr>
        <p:spPr>
          <a:xfrm>
            <a:off x="5126200" y="898950"/>
            <a:ext cx="3008400" cy="7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FFFFFF"/>
                </a:solidFill>
                <a:latin typeface="Arial"/>
                <a:ea typeface="Arial"/>
                <a:cs typeface="Arial"/>
                <a:sym typeface="Arial"/>
              </a:rPr>
              <a:t>Goal</a:t>
            </a:r>
            <a:endParaRPr b="1" i="0" sz="2800" u="none" cap="none" strike="noStrike">
              <a:solidFill>
                <a:srgbClr val="FFFFFF"/>
              </a:solidFill>
              <a:latin typeface="Arial"/>
              <a:ea typeface="Arial"/>
              <a:cs typeface="Arial"/>
              <a:sym typeface="Arial"/>
            </a:endParaRPr>
          </a:p>
        </p:txBody>
      </p:sp>
      <p:sp>
        <p:nvSpPr>
          <p:cNvPr id="92" name="Google Shape;92;p17"/>
          <p:cNvSpPr/>
          <p:nvPr/>
        </p:nvSpPr>
        <p:spPr>
          <a:xfrm>
            <a:off x="3267625" y="898950"/>
            <a:ext cx="1971000" cy="60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7"/>
          <p:cNvSpPr txBox="1"/>
          <p:nvPr/>
        </p:nvSpPr>
        <p:spPr>
          <a:xfrm>
            <a:off x="5126200" y="1841275"/>
            <a:ext cx="3509700" cy="266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434343"/>
              </a:buClr>
              <a:buSzPts val="1800"/>
              <a:buFont typeface="Arial"/>
              <a:buChar char="●"/>
            </a:pPr>
            <a:r>
              <a:rPr b="0" i="0" lang="en" sz="1800" u="none" cap="none" strike="noStrike">
                <a:solidFill>
                  <a:srgbClr val="434343"/>
                </a:solidFill>
                <a:latin typeface="Arial"/>
                <a:ea typeface="Arial"/>
                <a:cs typeface="Arial"/>
                <a:sym typeface="Arial"/>
              </a:rPr>
              <a:t>Implement a  multidisciplinary approach to managing prescription opioid abuse through reduction of prescriptions and improved management of individuals with a history of opioid abuse </a:t>
            </a:r>
            <a:endParaRPr b="0" i="0" sz="1800" u="none" cap="none" strike="noStrike">
              <a:solidFill>
                <a:srgbClr val="434343"/>
              </a:solidFill>
              <a:latin typeface="Arial"/>
              <a:ea typeface="Arial"/>
              <a:cs typeface="Arial"/>
              <a:sym typeface="Arial"/>
            </a:endParaRPr>
          </a:p>
        </p:txBody>
      </p:sp>
      <p:pic>
        <p:nvPicPr>
          <p:cNvPr id="94" name="Google Shape;94;p17"/>
          <p:cNvPicPr preferRelativeResize="0"/>
          <p:nvPr/>
        </p:nvPicPr>
        <p:blipFill rotWithShape="1">
          <a:blip r:embed="rId3">
            <a:alphaModFix/>
          </a:blip>
          <a:srcRect b="0" l="0" r="0" t="0"/>
          <a:stretch/>
        </p:blipFill>
        <p:spPr>
          <a:xfrm>
            <a:off x="3534000" y="3238900"/>
            <a:ext cx="1904600" cy="1904600"/>
          </a:xfrm>
          <a:prstGeom prst="rect">
            <a:avLst/>
          </a:prstGeom>
          <a:noFill/>
          <a:ln>
            <a:noFill/>
          </a:ln>
        </p:spPr>
      </p:pic>
      <p:sp>
        <p:nvSpPr>
          <p:cNvPr id="95" name="Google Shape;9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24475" y="-145700"/>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Aims...</a:t>
            </a:r>
            <a:endParaRPr/>
          </a:p>
        </p:txBody>
      </p:sp>
      <p:sp>
        <p:nvSpPr>
          <p:cNvPr id="101" name="Google Shape;101;p18"/>
          <p:cNvSpPr txBox="1"/>
          <p:nvPr>
            <p:ph idx="1" type="body"/>
          </p:nvPr>
        </p:nvSpPr>
        <p:spPr>
          <a:xfrm>
            <a:off x="324475" y="999400"/>
            <a:ext cx="8535900" cy="41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b="1" lang="en">
                <a:solidFill>
                  <a:srgbClr val="FFFFFF"/>
                </a:solidFill>
              </a:rPr>
            </a:br>
            <a:r>
              <a:rPr b="1" lang="en">
                <a:solidFill>
                  <a:srgbClr val="FFFFFF"/>
                </a:solidFill>
              </a:rPr>
              <a:t>Mobile Pain Management Clinics (MPMC)</a:t>
            </a:r>
            <a:br>
              <a:rPr b="1" lang="en">
                <a:solidFill>
                  <a:srgbClr val="FFFFFF"/>
                </a:solidFill>
              </a:rPr>
            </a:br>
            <a:r>
              <a:rPr lang="en" u="sng"/>
              <a:t>County</a:t>
            </a:r>
            <a:r>
              <a:rPr lang="en"/>
              <a:t>: Denver-Metro Area (high prevalence of drug overdose)</a:t>
            </a:r>
            <a:br>
              <a:rPr lang="en"/>
            </a:br>
            <a:r>
              <a:rPr lang="en" u="sng"/>
              <a:t>Population of Interest</a:t>
            </a:r>
            <a:r>
              <a:rPr lang="en"/>
              <a:t>: Chronic Pain Sufferers with Lower Back Pain (LBP) in low income populations</a:t>
            </a:r>
            <a:br>
              <a:rPr lang="en"/>
            </a:br>
            <a:r>
              <a:rPr lang="en"/>
              <a:t>- </a:t>
            </a:r>
            <a:r>
              <a:rPr lang="en" sz="1400"/>
              <a:t>&gt;50% of prescription of opioids are patients w/ LBP (Deyo et al 2009)</a:t>
            </a:r>
            <a:br>
              <a:rPr b="1" lang="en" sz="1400"/>
            </a:br>
            <a:r>
              <a:rPr lang="en" sz="1400"/>
              <a:t>- patients with medicaid are associated with increased use of opioid</a:t>
            </a:r>
            <a:br>
              <a:rPr lang="en"/>
            </a:br>
            <a:r>
              <a:rPr lang="en" u="sng"/>
              <a:t>Partnership</a:t>
            </a:r>
            <a:r>
              <a:rPr lang="en"/>
              <a:t>: Denver Health</a:t>
            </a:r>
            <a:br>
              <a:rPr lang="en"/>
            </a:br>
            <a:r>
              <a:rPr lang="en" sz="1400"/>
              <a:t>- Denver region and consists of low income populations</a:t>
            </a:r>
            <a:endParaRPr/>
          </a:p>
          <a:p>
            <a:pPr indent="0" lvl="0" marL="0" rtl="0" algn="l">
              <a:lnSpc>
                <a:spcPct val="115000"/>
              </a:lnSpc>
              <a:spcBef>
                <a:spcPts val="1600"/>
              </a:spcBef>
              <a:spcAft>
                <a:spcPts val="0"/>
              </a:spcAft>
              <a:buSzPts val="1800"/>
              <a:buNone/>
            </a:pPr>
            <a:r>
              <a:rPr lang="en" u="sng"/>
              <a:t>3-year plan outline:</a:t>
            </a:r>
            <a:br>
              <a:rPr lang="en"/>
            </a:br>
            <a:r>
              <a:rPr lang="en" sz="1400"/>
              <a:t>Year 1: Mobile Clinic in Denver-metro area</a:t>
            </a:r>
            <a:br>
              <a:rPr lang="en" sz="1400"/>
            </a:br>
            <a:r>
              <a:rPr lang="en" sz="1400"/>
              <a:t>Year 2: Project Echo with PCPs</a:t>
            </a:r>
            <a:br>
              <a:rPr lang="en" sz="1400"/>
            </a:br>
            <a:r>
              <a:rPr lang="en" sz="1400"/>
              <a:t>Year 3: Patients with severe pain referred from PCP </a:t>
            </a:r>
            <a:endParaRPr sz="1400"/>
          </a:p>
          <a:p>
            <a:pPr indent="0" lvl="0" marL="0" rtl="0" algn="l">
              <a:lnSpc>
                <a:spcPct val="115000"/>
              </a:lnSpc>
              <a:spcBef>
                <a:spcPts val="1600"/>
              </a:spcBef>
              <a:spcAft>
                <a:spcPts val="0"/>
              </a:spcAft>
              <a:buSzPts val="1800"/>
              <a:buNone/>
            </a:pPr>
            <a:r>
              <a:t/>
            </a:r>
            <a:endParaRPr b="1" sz="14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02" name="Google Shape;102;p18"/>
          <p:cNvPicPr preferRelativeResize="0"/>
          <p:nvPr/>
        </p:nvPicPr>
        <p:blipFill rotWithShape="1">
          <a:blip r:embed="rId3">
            <a:alphaModFix/>
          </a:blip>
          <a:srcRect b="0" l="0" r="0" t="0"/>
          <a:stretch/>
        </p:blipFill>
        <p:spPr>
          <a:xfrm>
            <a:off x="6089700" y="2752125"/>
            <a:ext cx="2931450" cy="2166280"/>
          </a:xfrm>
          <a:prstGeom prst="rect">
            <a:avLst/>
          </a:prstGeom>
          <a:noFill/>
          <a:ln>
            <a:noFill/>
          </a:ln>
        </p:spPr>
      </p:pic>
      <p:sp>
        <p:nvSpPr>
          <p:cNvPr id="103" name="Google Shape;103;p18"/>
          <p:cNvSpPr/>
          <p:nvPr/>
        </p:nvSpPr>
        <p:spPr>
          <a:xfrm>
            <a:off x="2218875" y="65850"/>
            <a:ext cx="17400" cy="35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rot="9008208">
            <a:off x="7879310" y="3040283"/>
            <a:ext cx="792881" cy="192973"/>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Year 1: Patient Through Denver Health ER (Problem)</a:t>
            </a:r>
            <a:endParaRPr/>
          </a:p>
        </p:txBody>
      </p:sp>
      <p:sp>
        <p:nvSpPr>
          <p:cNvPr id="111" name="Google Shape;111;p19"/>
          <p:cNvSpPr txBox="1"/>
          <p:nvPr>
            <p:ph idx="1" type="body"/>
          </p:nvPr>
        </p:nvSpPr>
        <p:spPr>
          <a:xfrm>
            <a:off x="324600" y="1911800"/>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Patient</a:t>
            </a:r>
            <a:endParaRPr/>
          </a:p>
          <a:p>
            <a:pPr indent="0" lvl="0" marL="0" rtl="0" algn="l">
              <a:lnSpc>
                <a:spcPct val="115000"/>
              </a:lnSpc>
              <a:spcBef>
                <a:spcPts val="0"/>
              </a:spcBef>
              <a:spcAft>
                <a:spcPts val="1600"/>
              </a:spcAft>
              <a:buSzPts val="1800"/>
              <a:buNone/>
            </a:pPr>
            <a:r>
              <a:t/>
            </a:r>
            <a:endParaRPr/>
          </a:p>
        </p:txBody>
      </p:sp>
      <p:sp>
        <p:nvSpPr>
          <p:cNvPr id="112" name="Google Shape;112;p19"/>
          <p:cNvSpPr/>
          <p:nvPr/>
        </p:nvSpPr>
        <p:spPr>
          <a:xfrm>
            <a:off x="704125" y="2415575"/>
            <a:ext cx="10170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Denver Health ER</a:t>
            </a:r>
            <a:endParaRPr b="0" i="0" sz="1400" u="none" cap="none" strike="noStrike">
              <a:solidFill>
                <a:srgbClr val="000000"/>
              </a:solidFill>
              <a:latin typeface="Arial"/>
              <a:ea typeface="Arial"/>
              <a:cs typeface="Arial"/>
              <a:sym typeface="Arial"/>
            </a:endParaRPr>
          </a:p>
        </p:txBody>
      </p:sp>
      <p:cxnSp>
        <p:nvCxnSpPr>
          <p:cNvPr id="113" name="Google Shape;113;p19"/>
          <p:cNvCxnSpPr/>
          <p:nvPr/>
        </p:nvCxnSpPr>
        <p:spPr>
          <a:xfrm>
            <a:off x="1897250" y="2816550"/>
            <a:ext cx="1643100" cy="9900"/>
          </a:xfrm>
          <a:prstGeom prst="straightConnector1">
            <a:avLst/>
          </a:prstGeom>
          <a:noFill/>
          <a:ln cap="flat" cmpd="sng" w="9525">
            <a:solidFill>
              <a:schemeClr val="dk2"/>
            </a:solidFill>
            <a:prstDash val="solid"/>
            <a:round/>
            <a:headEnd len="sm" w="sm" type="none"/>
            <a:tailEnd len="med" w="med" type="triangle"/>
          </a:ln>
        </p:spPr>
      </p:cxnSp>
      <p:sp>
        <p:nvSpPr>
          <p:cNvPr id="114" name="Google Shape;114;p19"/>
          <p:cNvSpPr txBox="1"/>
          <p:nvPr/>
        </p:nvSpPr>
        <p:spPr>
          <a:xfrm>
            <a:off x="2405800" y="2552550"/>
            <a:ext cx="508500" cy="2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Rx</a:t>
            </a:r>
            <a:endParaRPr b="0" i="0" sz="1400" u="none" cap="none" strike="noStrike">
              <a:solidFill>
                <a:srgbClr val="000000"/>
              </a:solidFill>
              <a:latin typeface="Arial"/>
              <a:ea typeface="Arial"/>
              <a:cs typeface="Arial"/>
              <a:sym typeface="Arial"/>
            </a:endParaRPr>
          </a:p>
        </p:txBody>
      </p:sp>
      <p:sp>
        <p:nvSpPr>
          <p:cNvPr id="115" name="Google Shape;115;p19"/>
          <p:cNvSpPr/>
          <p:nvPr/>
        </p:nvSpPr>
        <p:spPr>
          <a:xfrm>
            <a:off x="3911925" y="2484038"/>
            <a:ext cx="11148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Discharged</a:t>
            </a:r>
            <a:endParaRPr b="0" i="0" sz="1400" u="none" cap="none" strike="noStrike">
              <a:solidFill>
                <a:srgbClr val="000000"/>
              </a:solidFill>
              <a:latin typeface="Arial"/>
              <a:ea typeface="Arial"/>
              <a:cs typeface="Arial"/>
              <a:sym typeface="Arial"/>
            </a:endParaRPr>
          </a:p>
        </p:txBody>
      </p:sp>
      <p:cxnSp>
        <p:nvCxnSpPr>
          <p:cNvPr id="116" name="Google Shape;116;p19"/>
          <p:cNvCxnSpPr/>
          <p:nvPr/>
        </p:nvCxnSpPr>
        <p:spPr>
          <a:xfrm>
            <a:off x="5316400" y="2774900"/>
            <a:ext cx="1265700" cy="3000"/>
          </a:xfrm>
          <a:prstGeom prst="straightConnector1">
            <a:avLst/>
          </a:prstGeom>
          <a:noFill/>
          <a:ln cap="flat" cmpd="sng" w="9525">
            <a:solidFill>
              <a:schemeClr val="dk2"/>
            </a:solidFill>
            <a:prstDash val="solid"/>
            <a:round/>
            <a:headEnd len="sm" w="sm" type="none"/>
            <a:tailEnd len="med" w="med" type="triangle"/>
          </a:ln>
        </p:spPr>
      </p:cxnSp>
      <p:sp>
        <p:nvSpPr>
          <p:cNvPr id="117" name="Google Shape;117;p19"/>
          <p:cNvSpPr/>
          <p:nvPr/>
        </p:nvSpPr>
        <p:spPr>
          <a:xfrm>
            <a:off x="7178175" y="2362600"/>
            <a:ext cx="12381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Pain not adequately managed</a:t>
            </a:r>
            <a:endParaRPr b="0" i="0" sz="1400" u="none" cap="none" strike="noStrike">
              <a:solidFill>
                <a:srgbClr val="000000"/>
              </a:solidFill>
              <a:latin typeface="Arial"/>
              <a:ea typeface="Arial"/>
              <a:cs typeface="Arial"/>
              <a:sym typeface="Arial"/>
            </a:endParaRPr>
          </a:p>
        </p:txBody>
      </p:sp>
      <p:cxnSp>
        <p:nvCxnSpPr>
          <p:cNvPr id="118" name="Google Shape;118;p19"/>
          <p:cNvCxnSpPr>
            <a:stCxn id="117" idx="2"/>
            <a:endCxn id="112" idx="2"/>
          </p:cNvCxnSpPr>
          <p:nvPr/>
        </p:nvCxnSpPr>
        <p:spPr>
          <a:xfrm rot="5400000">
            <a:off x="4478325" y="-91400"/>
            <a:ext cx="53100" cy="6584700"/>
          </a:xfrm>
          <a:prstGeom prst="curvedConnector3">
            <a:avLst>
              <a:gd fmla="val 2401789" name="adj1"/>
            </a:avLst>
          </a:prstGeom>
          <a:noFill/>
          <a:ln cap="flat" cmpd="sng" w="9525">
            <a:solidFill>
              <a:schemeClr val="dk2"/>
            </a:solidFill>
            <a:prstDash val="solid"/>
            <a:round/>
            <a:headEnd len="sm" w="sm" type="none"/>
            <a:tailEnd len="sm" w="sm" type="none"/>
          </a:ln>
        </p:spPr>
      </p:cxnSp>
      <p:sp>
        <p:nvSpPr>
          <p:cNvPr id="119" name="Google Shape;119;p19"/>
          <p:cNvSpPr txBox="1"/>
          <p:nvPr/>
        </p:nvSpPr>
        <p:spPr>
          <a:xfrm>
            <a:off x="3383775" y="4351950"/>
            <a:ext cx="567300" cy="16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txBox="1"/>
          <p:nvPr/>
        </p:nvSpPr>
        <p:spPr>
          <a:xfrm>
            <a:off x="3139275" y="4518150"/>
            <a:ext cx="4038900" cy="4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 goes back to ER for treatment</a:t>
            </a:r>
            <a:endParaRPr b="0" i="0" sz="1400" u="none" cap="none" strike="noStrike">
              <a:solidFill>
                <a:srgbClr val="000000"/>
              </a:solidFill>
              <a:latin typeface="Arial"/>
              <a:ea typeface="Arial"/>
              <a:cs typeface="Arial"/>
              <a:sym typeface="Arial"/>
            </a:endParaRPr>
          </a:p>
        </p:txBody>
      </p:sp>
      <p:sp>
        <p:nvSpPr>
          <p:cNvPr id="121" name="Google Shape;121;p19"/>
          <p:cNvSpPr txBox="1"/>
          <p:nvPr/>
        </p:nvSpPr>
        <p:spPr>
          <a:xfrm>
            <a:off x="5247225" y="2403175"/>
            <a:ext cx="1374600" cy="2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Skip follow up</a:t>
            </a:r>
            <a:endParaRPr b="0" i="0" sz="1400" u="none" cap="none" strike="noStrike">
              <a:solidFill>
                <a:srgbClr val="000000"/>
              </a:solidFill>
              <a:latin typeface="Arial"/>
              <a:ea typeface="Arial"/>
              <a:cs typeface="Arial"/>
              <a:sym typeface="Arial"/>
            </a:endParaRPr>
          </a:p>
        </p:txBody>
      </p:sp>
      <p:sp>
        <p:nvSpPr>
          <p:cNvPr id="122" name="Google Shape;12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24475" y="643700"/>
            <a:ext cx="7965600" cy="70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Year 1: Mobile Clinic in Denver Metro Area - Pain Management Consultation Appointment Agenda (Solution)</a:t>
            </a:r>
            <a:endParaRPr/>
          </a:p>
        </p:txBody>
      </p:sp>
      <p:sp>
        <p:nvSpPr>
          <p:cNvPr id="128" name="Google Shape;128;p20"/>
          <p:cNvSpPr txBox="1"/>
          <p:nvPr>
            <p:ph idx="1" type="body"/>
          </p:nvPr>
        </p:nvSpPr>
        <p:spPr>
          <a:xfrm>
            <a:off x="3929700" y="2240550"/>
            <a:ext cx="5463600" cy="2352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Collect patient medical history/assessments</a:t>
            </a:r>
            <a:endParaRPr/>
          </a:p>
          <a:p>
            <a:pPr indent="-342900" lvl="0" marL="457200" rtl="0" algn="l">
              <a:lnSpc>
                <a:spcPct val="115000"/>
              </a:lnSpc>
              <a:spcBef>
                <a:spcPts val="0"/>
              </a:spcBef>
              <a:spcAft>
                <a:spcPts val="0"/>
              </a:spcAft>
              <a:buSzPts val="1800"/>
              <a:buAutoNum type="arabicPeriod"/>
            </a:pPr>
            <a:r>
              <a:rPr lang="en"/>
              <a:t>Exam and Diagnosis</a:t>
            </a:r>
            <a:endParaRPr/>
          </a:p>
          <a:p>
            <a:pPr indent="-342900" lvl="0" marL="457200" rtl="0" algn="l">
              <a:lnSpc>
                <a:spcPct val="115000"/>
              </a:lnSpc>
              <a:spcBef>
                <a:spcPts val="0"/>
              </a:spcBef>
              <a:spcAft>
                <a:spcPts val="0"/>
              </a:spcAft>
              <a:buSzPts val="1800"/>
              <a:buAutoNum type="arabicPeriod"/>
            </a:pPr>
            <a:r>
              <a:rPr lang="en"/>
              <a:t>Alternative therapies of pain management</a:t>
            </a:r>
            <a:endParaRPr/>
          </a:p>
          <a:p>
            <a:pPr indent="-317500" lvl="1" marL="914400" rtl="0" algn="l">
              <a:lnSpc>
                <a:spcPct val="115000"/>
              </a:lnSpc>
              <a:spcBef>
                <a:spcPts val="0"/>
              </a:spcBef>
              <a:spcAft>
                <a:spcPts val="0"/>
              </a:spcAft>
              <a:buSzPts val="1400"/>
              <a:buAutoNum type="alphaLcPeriod"/>
            </a:pPr>
            <a:r>
              <a:rPr lang="en"/>
              <a:t>Treatments if person shows symptoms of abuse</a:t>
            </a:r>
            <a:endParaRPr/>
          </a:p>
          <a:p>
            <a:pPr indent="-342900" lvl="0" marL="457200" rtl="0" algn="l">
              <a:lnSpc>
                <a:spcPct val="115000"/>
              </a:lnSpc>
              <a:spcBef>
                <a:spcPts val="0"/>
              </a:spcBef>
              <a:spcAft>
                <a:spcPts val="0"/>
              </a:spcAft>
              <a:buSzPts val="1800"/>
              <a:buAutoNum type="arabicPeriod"/>
            </a:pPr>
            <a:r>
              <a:rPr lang="en"/>
              <a:t>Teach Back </a:t>
            </a:r>
            <a:endParaRPr/>
          </a:p>
          <a:p>
            <a:pPr indent="-342900" lvl="0" marL="457200" rtl="0" algn="l">
              <a:lnSpc>
                <a:spcPct val="115000"/>
              </a:lnSpc>
              <a:spcBef>
                <a:spcPts val="0"/>
              </a:spcBef>
              <a:spcAft>
                <a:spcPts val="0"/>
              </a:spcAft>
              <a:buSzPts val="1800"/>
              <a:buAutoNum type="arabicPeriod"/>
            </a:pPr>
            <a:r>
              <a:rPr lang="en"/>
              <a:t>Additional information </a:t>
            </a:r>
            <a:endParaRPr/>
          </a:p>
          <a:p>
            <a:pPr indent="0" lvl="0" marL="0" rtl="0" algn="l">
              <a:lnSpc>
                <a:spcPct val="115000"/>
              </a:lnSpc>
              <a:spcBef>
                <a:spcPts val="1600"/>
              </a:spcBef>
              <a:spcAft>
                <a:spcPts val="1600"/>
              </a:spcAft>
              <a:buSzPts val="1800"/>
              <a:buNone/>
            </a:pPr>
            <a:r>
              <a:t/>
            </a:r>
            <a:endParaRPr/>
          </a:p>
        </p:txBody>
      </p:sp>
      <p:sp>
        <p:nvSpPr>
          <p:cNvPr id="129" name="Google Shape;129;p20"/>
          <p:cNvSpPr txBox="1"/>
          <p:nvPr>
            <p:ph idx="1" type="body"/>
          </p:nvPr>
        </p:nvSpPr>
        <p:spPr>
          <a:xfrm>
            <a:off x="222525" y="1851800"/>
            <a:ext cx="3379800" cy="18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u="sng"/>
              <a:t>Team specialists</a:t>
            </a:r>
            <a:r>
              <a:rPr lang="en"/>
              <a:t>: Pain specialist with MD, physical therapist, nurse, psychologist, *OBGYN, *occupational therapist</a:t>
            </a:r>
            <a:endParaRPr/>
          </a:p>
          <a:p>
            <a:pPr indent="0" lvl="0" marL="0" rtl="0" algn="l">
              <a:lnSpc>
                <a:spcPct val="115000"/>
              </a:lnSpc>
              <a:spcBef>
                <a:spcPts val="1600"/>
              </a:spcBef>
              <a:spcAft>
                <a:spcPts val="1600"/>
              </a:spcAft>
              <a:buSzPts val="1800"/>
              <a:buNone/>
            </a:pPr>
            <a:r>
              <a:t/>
            </a:r>
            <a:endParaRPr/>
          </a:p>
        </p:txBody>
      </p:sp>
      <p:sp>
        <p:nvSpPr>
          <p:cNvPr id="130" name="Google Shape;130;p20"/>
          <p:cNvSpPr txBox="1"/>
          <p:nvPr/>
        </p:nvSpPr>
        <p:spPr>
          <a:xfrm>
            <a:off x="222525" y="3671850"/>
            <a:ext cx="3071100" cy="9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*consult via secure HIPAA compliant video conferencing off-site to reduce expenditures</a:t>
            </a:r>
            <a:endParaRPr b="0" i="0" sz="1400" u="none" cap="none" strike="noStrike">
              <a:solidFill>
                <a:srgbClr val="000000"/>
              </a:solidFill>
              <a:latin typeface="Arial"/>
              <a:ea typeface="Arial"/>
              <a:cs typeface="Arial"/>
              <a:sym typeface="Arial"/>
            </a:endParaRPr>
          </a:p>
        </p:txBody>
      </p:sp>
      <p:sp>
        <p:nvSpPr>
          <p:cNvPr id="131" name="Google Shape;1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health_care.png" id="132" name="Google Shape;132;p20"/>
          <p:cNvPicPr preferRelativeResize="0"/>
          <p:nvPr/>
        </p:nvPicPr>
        <p:blipFill rotWithShape="1">
          <a:blip r:embed="rId3">
            <a:alphaModFix/>
          </a:blip>
          <a:srcRect b="0" l="0" r="0" t="0"/>
          <a:stretch/>
        </p:blipFill>
        <p:spPr>
          <a:xfrm>
            <a:off x="6792525" y="3625375"/>
            <a:ext cx="1578724" cy="143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24475" y="148225"/>
            <a:ext cx="52449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Year 1: Intervention Through Denver Health ER</a:t>
            </a:r>
            <a:endParaRPr/>
          </a:p>
        </p:txBody>
      </p:sp>
      <p:sp>
        <p:nvSpPr>
          <p:cNvPr id="138" name="Google Shape;138;p21"/>
          <p:cNvSpPr txBox="1"/>
          <p:nvPr>
            <p:ph idx="1" type="body"/>
          </p:nvPr>
        </p:nvSpPr>
        <p:spPr>
          <a:xfrm>
            <a:off x="212775" y="1894525"/>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Patient</a:t>
            </a:r>
            <a:endParaRPr/>
          </a:p>
          <a:p>
            <a:pPr indent="0" lvl="0" marL="0" rtl="0" algn="l">
              <a:lnSpc>
                <a:spcPct val="115000"/>
              </a:lnSpc>
              <a:spcBef>
                <a:spcPts val="0"/>
              </a:spcBef>
              <a:spcAft>
                <a:spcPts val="1600"/>
              </a:spcAft>
              <a:buSzPts val="1800"/>
              <a:buNone/>
            </a:pPr>
            <a:r>
              <a:t/>
            </a:r>
            <a:endParaRPr/>
          </a:p>
        </p:txBody>
      </p:sp>
      <p:sp>
        <p:nvSpPr>
          <p:cNvPr id="139" name="Google Shape;139;p21"/>
          <p:cNvSpPr/>
          <p:nvPr/>
        </p:nvSpPr>
        <p:spPr>
          <a:xfrm>
            <a:off x="704125" y="2415575"/>
            <a:ext cx="10170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Denver Health ER</a:t>
            </a:r>
            <a:endParaRPr b="0" i="0" sz="1400" u="none" cap="none" strike="noStrike">
              <a:solidFill>
                <a:srgbClr val="000000"/>
              </a:solidFill>
              <a:latin typeface="Arial"/>
              <a:ea typeface="Arial"/>
              <a:cs typeface="Arial"/>
              <a:sym typeface="Arial"/>
            </a:endParaRPr>
          </a:p>
        </p:txBody>
      </p:sp>
      <p:cxnSp>
        <p:nvCxnSpPr>
          <p:cNvPr id="140" name="Google Shape;140;p21"/>
          <p:cNvCxnSpPr/>
          <p:nvPr/>
        </p:nvCxnSpPr>
        <p:spPr>
          <a:xfrm>
            <a:off x="1897250" y="2816550"/>
            <a:ext cx="1643100" cy="9900"/>
          </a:xfrm>
          <a:prstGeom prst="straightConnector1">
            <a:avLst/>
          </a:prstGeom>
          <a:noFill/>
          <a:ln cap="flat" cmpd="sng" w="9525">
            <a:solidFill>
              <a:schemeClr val="dk2"/>
            </a:solidFill>
            <a:prstDash val="solid"/>
            <a:round/>
            <a:headEnd len="sm" w="sm" type="none"/>
            <a:tailEnd len="med" w="med" type="triangle"/>
          </a:ln>
        </p:spPr>
      </p:cxnSp>
      <p:sp>
        <p:nvSpPr>
          <p:cNvPr id="141" name="Google Shape;141;p21"/>
          <p:cNvSpPr/>
          <p:nvPr/>
        </p:nvSpPr>
        <p:spPr>
          <a:xfrm>
            <a:off x="3782250" y="2345713"/>
            <a:ext cx="11148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Discharged</a:t>
            </a:r>
            <a:endParaRPr b="0" i="0" sz="1400" u="none" cap="none" strike="noStrike">
              <a:solidFill>
                <a:srgbClr val="000000"/>
              </a:solidFill>
              <a:latin typeface="Arial"/>
              <a:ea typeface="Arial"/>
              <a:cs typeface="Arial"/>
              <a:sym typeface="Arial"/>
            </a:endParaRPr>
          </a:p>
        </p:txBody>
      </p:sp>
      <p:cxnSp>
        <p:nvCxnSpPr>
          <p:cNvPr id="142" name="Google Shape;142;p21"/>
          <p:cNvCxnSpPr/>
          <p:nvPr/>
        </p:nvCxnSpPr>
        <p:spPr>
          <a:xfrm>
            <a:off x="5032000" y="2746675"/>
            <a:ext cx="1643100" cy="9900"/>
          </a:xfrm>
          <a:prstGeom prst="straightConnector1">
            <a:avLst/>
          </a:prstGeom>
          <a:noFill/>
          <a:ln cap="flat" cmpd="sng" w="9525">
            <a:solidFill>
              <a:schemeClr val="dk2"/>
            </a:solidFill>
            <a:prstDash val="solid"/>
            <a:round/>
            <a:headEnd len="sm" w="sm" type="none"/>
            <a:tailEnd len="med" w="med" type="triangle"/>
          </a:ln>
        </p:spPr>
      </p:cxnSp>
      <p:sp>
        <p:nvSpPr>
          <p:cNvPr id="143" name="Google Shape;143;p21"/>
          <p:cNvSpPr/>
          <p:nvPr/>
        </p:nvSpPr>
        <p:spPr>
          <a:xfrm>
            <a:off x="6735475" y="2345713"/>
            <a:ext cx="11148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Follow up with MPMC</a:t>
            </a:r>
            <a:endParaRPr b="0" i="0" sz="1400" u="none" cap="none" strike="noStrike">
              <a:solidFill>
                <a:srgbClr val="000000"/>
              </a:solidFill>
              <a:latin typeface="Arial"/>
              <a:ea typeface="Arial"/>
              <a:cs typeface="Arial"/>
              <a:sym typeface="Arial"/>
            </a:endParaRPr>
          </a:p>
        </p:txBody>
      </p:sp>
      <p:cxnSp>
        <p:nvCxnSpPr>
          <p:cNvPr id="144" name="Google Shape;144;p21"/>
          <p:cNvCxnSpPr/>
          <p:nvPr/>
        </p:nvCxnSpPr>
        <p:spPr>
          <a:xfrm flipH="1">
            <a:off x="1212525" y="3174400"/>
            <a:ext cx="6584700" cy="53100"/>
          </a:xfrm>
          <a:prstGeom prst="curvedConnector3">
            <a:avLst>
              <a:gd fmla="val 0" name="adj1"/>
            </a:avLst>
          </a:prstGeom>
          <a:noFill/>
          <a:ln cap="flat" cmpd="sng" w="9525">
            <a:solidFill>
              <a:schemeClr val="dk2"/>
            </a:solidFill>
            <a:prstDash val="solid"/>
            <a:round/>
            <a:headEnd len="sm" w="sm" type="none"/>
            <a:tailEnd len="sm" w="sm" type="none"/>
          </a:ln>
        </p:spPr>
      </p:cxnSp>
      <p:sp>
        <p:nvSpPr>
          <p:cNvPr id="145" name="Google Shape;145;p21"/>
          <p:cNvSpPr txBox="1"/>
          <p:nvPr/>
        </p:nvSpPr>
        <p:spPr>
          <a:xfrm>
            <a:off x="2854000" y="4598725"/>
            <a:ext cx="4038900" cy="4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Patient goes back to ER for treatment</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3392175" y="3803600"/>
            <a:ext cx="2136000" cy="10719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txBox="1"/>
          <p:nvPr/>
        </p:nvSpPr>
        <p:spPr>
          <a:xfrm>
            <a:off x="5032000" y="2244425"/>
            <a:ext cx="1572300" cy="4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Travel to patient</a:t>
            </a:r>
            <a:endParaRPr b="0" i="0" sz="1400" u="none" cap="none" strike="noStrike">
              <a:solidFill>
                <a:srgbClr val="000000"/>
              </a:solidFill>
              <a:latin typeface="Arial"/>
              <a:ea typeface="Arial"/>
              <a:cs typeface="Arial"/>
              <a:sym typeface="Arial"/>
            </a:endParaRPr>
          </a:p>
        </p:txBody>
      </p:sp>
      <p:sp>
        <p:nvSpPr>
          <p:cNvPr id="148" name="Google Shape;14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9" name="Google Shape;149;p21"/>
          <p:cNvSpPr txBox="1"/>
          <p:nvPr/>
        </p:nvSpPr>
        <p:spPr>
          <a:xfrm>
            <a:off x="1880450" y="1760313"/>
            <a:ext cx="1659900" cy="117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INTERVENTION: </a:t>
            </a:r>
            <a:r>
              <a:rPr b="0" i="0" lang="en" sz="1200" u="none" cap="none" strike="noStrike">
                <a:solidFill>
                  <a:schemeClr val="dk1"/>
                </a:solidFill>
                <a:latin typeface="Arial"/>
                <a:ea typeface="Arial"/>
                <a:cs typeface="Arial"/>
                <a:sym typeface="Arial"/>
              </a:rPr>
              <a:t>Pain Management Consultation Appointment Agenda</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
        <p:nvSpPr>
          <p:cNvPr id="150" name="Google Shape;150;p21"/>
          <p:cNvSpPr txBox="1"/>
          <p:nvPr/>
        </p:nvSpPr>
        <p:spPr>
          <a:xfrm>
            <a:off x="6725275" y="4812850"/>
            <a:ext cx="7557900" cy="8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Target population #: 1000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24475" y="353600"/>
            <a:ext cx="72963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Year 1: Alternative forms of management </a:t>
            </a:r>
            <a:endParaRPr/>
          </a:p>
        </p:txBody>
      </p:sp>
      <p:sp>
        <p:nvSpPr>
          <p:cNvPr id="156" name="Google Shape;156;p22"/>
          <p:cNvSpPr txBox="1"/>
          <p:nvPr>
            <p:ph idx="1" type="body"/>
          </p:nvPr>
        </p:nvSpPr>
        <p:spPr>
          <a:xfrm>
            <a:off x="324475" y="1835350"/>
            <a:ext cx="8494800" cy="330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OTC drugs/topicals</a:t>
            </a:r>
            <a:endParaRPr/>
          </a:p>
          <a:p>
            <a:pPr indent="-342900" lvl="0" marL="457200" rtl="0" algn="l">
              <a:lnSpc>
                <a:spcPct val="115000"/>
              </a:lnSpc>
              <a:spcBef>
                <a:spcPts val="0"/>
              </a:spcBef>
              <a:spcAft>
                <a:spcPts val="0"/>
              </a:spcAft>
              <a:buSzPts val="1800"/>
              <a:buChar char="●"/>
            </a:pPr>
            <a:r>
              <a:rPr lang="en"/>
              <a:t>Acupuncture, partner with AAC (Acupuncture Association of Colorado).</a:t>
            </a:r>
            <a:endParaRPr/>
          </a:p>
          <a:p>
            <a:pPr indent="-317500" lvl="1" marL="914400" rtl="0" algn="l">
              <a:lnSpc>
                <a:spcPct val="115000"/>
              </a:lnSpc>
              <a:spcBef>
                <a:spcPts val="0"/>
              </a:spcBef>
              <a:spcAft>
                <a:spcPts val="0"/>
              </a:spcAft>
              <a:buSzPts val="1400"/>
              <a:buChar char="○"/>
            </a:pPr>
            <a:r>
              <a:rPr lang="en" sz="1400"/>
              <a:t>Decreases pain by 75% and ⅔ chronic pain patients are willing to try it. </a:t>
            </a:r>
            <a:endParaRPr sz="1400"/>
          </a:p>
          <a:p>
            <a:pPr indent="-342900" lvl="0" marL="457200" rtl="0" algn="l">
              <a:lnSpc>
                <a:spcPct val="115000"/>
              </a:lnSpc>
              <a:spcBef>
                <a:spcPts val="0"/>
              </a:spcBef>
              <a:spcAft>
                <a:spcPts val="0"/>
              </a:spcAft>
              <a:buSzPts val="1800"/>
              <a:buChar char="●"/>
            </a:pPr>
            <a:r>
              <a:rPr lang="en"/>
              <a:t>Gabapentin or Pregabalin</a:t>
            </a:r>
            <a:endParaRPr/>
          </a:p>
          <a:p>
            <a:pPr indent="-317500" lvl="1" marL="914400" rtl="0" algn="l">
              <a:lnSpc>
                <a:spcPct val="115000"/>
              </a:lnSpc>
              <a:spcBef>
                <a:spcPts val="0"/>
              </a:spcBef>
              <a:spcAft>
                <a:spcPts val="0"/>
              </a:spcAft>
              <a:buSzPts val="1400"/>
              <a:buChar char="○"/>
            </a:pPr>
            <a:r>
              <a:rPr lang="en"/>
              <a:t>FDA approved, serious adverse side effects rare</a:t>
            </a:r>
            <a:endParaRPr/>
          </a:p>
          <a:p>
            <a:pPr indent="-342900" lvl="0" marL="457200" rtl="0" algn="l">
              <a:lnSpc>
                <a:spcPct val="115000"/>
              </a:lnSpc>
              <a:spcBef>
                <a:spcPts val="0"/>
              </a:spcBef>
              <a:spcAft>
                <a:spcPts val="0"/>
              </a:spcAft>
              <a:buSzPts val="1800"/>
              <a:buChar char="●"/>
            </a:pPr>
            <a:r>
              <a:rPr lang="en"/>
              <a:t>Osteopathic manipulation (spinal manipulation practices)</a:t>
            </a:r>
            <a:endParaRPr/>
          </a:p>
          <a:p>
            <a:pPr indent="-342900" lvl="0" marL="457200" rtl="0" algn="l">
              <a:lnSpc>
                <a:spcPct val="115000"/>
              </a:lnSpc>
              <a:spcBef>
                <a:spcPts val="0"/>
              </a:spcBef>
              <a:spcAft>
                <a:spcPts val="0"/>
              </a:spcAft>
              <a:buSzPts val="1800"/>
              <a:buChar char="●"/>
            </a:pPr>
            <a:r>
              <a:rPr lang="en"/>
              <a:t>Hypnotherapy- (mental) reduces anxiety associated with pain</a:t>
            </a:r>
            <a:endParaRPr/>
          </a:p>
          <a:p>
            <a:pPr indent="-342900" lvl="0" marL="457200" rtl="0" algn="l">
              <a:lnSpc>
                <a:spcPct val="115000"/>
              </a:lnSpc>
              <a:spcBef>
                <a:spcPts val="0"/>
              </a:spcBef>
              <a:spcAft>
                <a:spcPts val="0"/>
              </a:spcAft>
              <a:buSzPts val="1800"/>
              <a:buChar char="●"/>
            </a:pPr>
            <a:r>
              <a:rPr lang="en"/>
              <a:t>Cognitive Behavior Therapy</a:t>
            </a:r>
            <a:endParaRPr/>
          </a:p>
          <a:p>
            <a:pPr indent="-342900" lvl="0" marL="457200" rtl="0" algn="l">
              <a:lnSpc>
                <a:spcPct val="115000"/>
              </a:lnSpc>
              <a:spcBef>
                <a:spcPts val="0"/>
              </a:spcBef>
              <a:spcAft>
                <a:spcPts val="0"/>
              </a:spcAft>
              <a:buSzPts val="1800"/>
              <a:buChar char="●"/>
            </a:pPr>
            <a:r>
              <a:rPr lang="en">
                <a:solidFill>
                  <a:srgbClr val="FF0000"/>
                </a:solidFill>
              </a:rPr>
              <a:t>GOAL: </a:t>
            </a:r>
            <a:r>
              <a:rPr lang="en"/>
              <a:t>Reduce amount of Opioids prescribed.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57" name="Google Shape;15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healthinsurance1.jpg" id="158" name="Google Shape;158;p22"/>
          <p:cNvPicPr preferRelativeResize="0"/>
          <p:nvPr/>
        </p:nvPicPr>
        <p:blipFill rotWithShape="1">
          <a:blip r:embed="rId3">
            <a:alphaModFix/>
          </a:blip>
          <a:srcRect b="0" l="0" r="0" t="0"/>
          <a:stretch/>
        </p:blipFill>
        <p:spPr>
          <a:xfrm>
            <a:off x="7182800" y="2560425"/>
            <a:ext cx="1784975" cy="19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24475" y="148225"/>
            <a:ext cx="6333000" cy="137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Opioid Overdose Prevention Strategies</a:t>
            </a:r>
            <a:endParaRPr/>
          </a:p>
        </p:txBody>
      </p:sp>
      <p:sp>
        <p:nvSpPr>
          <p:cNvPr id="164" name="Google Shape;164;p23"/>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Naloxone (Narcan) Rx w/ every Opioid Rx </a:t>
            </a:r>
            <a:r>
              <a:rPr lang="en" sz="1400">
                <a:solidFill>
                  <a:srgbClr val="FF0000"/>
                </a:solidFill>
              </a:rPr>
              <a:t>(Naloxone is covered by Medicaid in CO)</a:t>
            </a:r>
            <a:endParaRPr sz="1400">
              <a:solidFill>
                <a:srgbClr val="FF0000"/>
              </a:solidFill>
            </a:endParaRPr>
          </a:p>
          <a:p>
            <a:pPr indent="-317500" lvl="1" marL="914400" rtl="0" algn="l">
              <a:lnSpc>
                <a:spcPct val="115000"/>
              </a:lnSpc>
              <a:spcBef>
                <a:spcPts val="0"/>
              </a:spcBef>
              <a:spcAft>
                <a:spcPts val="0"/>
              </a:spcAft>
              <a:buSzPts val="1400"/>
              <a:buChar char="○"/>
            </a:pPr>
            <a:r>
              <a:rPr lang="en"/>
              <a:t>Teaching family members how to use nasal naloxone </a:t>
            </a:r>
            <a:r>
              <a:rPr b="1" lang="en">
                <a:solidFill>
                  <a:srgbClr val="1155CC"/>
                </a:solidFill>
              </a:rPr>
              <a:t>(YEAR 1)</a:t>
            </a:r>
            <a:endParaRPr b="1" sz="1400">
              <a:solidFill>
                <a:srgbClr val="1155CC"/>
              </a:solidFill>
            </a:endParaRPr>
          </a:p>
          <a:p>
            <a:pPr indent="-317500" lvl="0" marL="457200" rtl="0" algn="l">
              <a:lnSpc>
                <a:spcPct val="115000"/>
              </a:lnSpc>
              <a:spcBef>
                <a:spcPts val="0"/>
              </a:spcBef>
              <a:spcAft>
                <a:spcPts val="0"/>
              </a:spcAft>
              <a:buSzPts val="1400"/>
              <a:buChar char="●"/>
            </a:pPr>
            <a:r>
              <a:rPr lang="en" sz="1400"/>
              <a:t>Mandatory use of PDMP by doctors and pharmacists (like NY)</a:t>
            </a:r>
            <a:endParaRPr sz="1400"/>
          </a:p>
          <a:p>
            <a:pPr indent="-317500" lvl="1" marL="914400" rtl="0" algn="l">
              <a:lnSpc>
                <a:spcPct val="115000"/>
              </a:lnSpc>
              <a:spcBef>
                <a:spcPts val="0"/>
              </a:spcBef>
              <a:spcAft>
                <a:spcPts val="0"/>
              </a:spcAft>
              <a:buSzPts val="1400"/>
              <a:buChar char="○"/>
            </a:pPr>
            <a:r>
              <a:rPr lang="en"/>
              <a:t>Teaching PCPs and pharmacists to use regularly </a:t>
            </a:r>
            <a:r>
              <a:rPr b="1" lang="en">
                <a:solidFill>
                  <a:srgbClr val="1155CC"/>
                </a:solidFill>
              </a:rPr>
              <a:t>(YEAR 2)</a:t>
            </a:r>
            <a:endParaRPr b="1" sz="1400">
              <a:solidFill>
                <a:srgbClr val="1155CC"/>
              </a:solidFill>
            </a:endParaRPr>
          </a:p>
          <a:p>
            <a:pPr indent="-317500" lvl="0" marL="457200" rtl="0" algn="l">
              <a:lnSpc>
                <a:spcPct val="115000"/>
              </a:lnSpc>
              <a:spcBef>
                <a:spcPts val="0"/>
              </a:spcBef>
              <a:spcAft>
                <a:spcPts val="0"/>
              </a:spcAft>
              <a:buSzPts val="1400"/>
              <a:buChar char="●"/>
            </a:pPr>
            <a:r>
              <a:rPr lang="en" sz="1400"/>
              <a:t>Mandatory counseling by pharmacists (like CA, AZ)</a:t>
            </a:r>
            <a:endParaRPr sz="1400"/>
          </a:p>
        </p:txBody>
      </p:sp>
      <p:pic>
        <p:nvPicPr>
          <p:cNvPr id="165" name="Google Shape;165;p23"/>
          <p:cNvPicPr preferRelativeResize="0"/>
          <p:nvPr/>
        </p:nvPicPr>
        <p:blipFill rotWithShape="1">
          <a:blip r:embed="rId3">
            <a:alphaModFix/>
          </a:blip>
          <a:srcRect b="0" l="0" r="0" t="0"/>
          <a:stretch/>
        </p:blipFill>
        <p:spPr>
          <a:xfrm>
            <a:off x="1238250" y="3302375"/>
            <a:ext cx="4364799" cy="1770675"/>
          </a:xfrm>
          <a:prstGeom prst="rect">
            <a:avLst/>
          </a:prstGeom>
          <a:noFill/>
          <a:ln>
            <a:noFill/>
          </a:ln>
        </p:spPr>
      </p:pic>
      <p:pic>
        <p:nvPicPr>
          <p:cNvPr id="166" name="Google Shape;166;p23"/>
          <p:cNvPicPr preferRelativeResize="0"/>
          <p:nvPr/>
        </p:nvPicPr>
        <p:blipFill rotWithShape="1">
          <a:blip r:embed="rId4">
            <a:alphaModFix/>
          </a:blip>
          <a:srcRect b="0" l="0" r="0" t="0"/>
          <a:stretch/>
        </p:blipFill>
        <p:spPr>
          <a:xfrm>
            <a:off x="6448425" y="2500324"/>
            <a:ext cx="2548125" cy="2145050"/>
          </a:xfrm>
          <a:prstGeom prst="rect">
            <a:avLst/>
          </a:prstGeom>
          <a:noFill/>
          <a:ln>
            <a:noFill/>
          </a:ln>
        </p:spPr>
      </p:pic>
      <p:sp>
        <p:nvSpPr>
          <p:cNvPr id="167" name="Google Shape;16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