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2" descr=""/>
          <p:cNvPicPr/>
          <p:nvPr/>
        </p:nvPicPr>
        <p:blipFill>
          <a:blip r:embed="rId2"/>
          <a:stretch/>
        </p:blipFill>
        <p:spPr>
          <a:xfrm>
            <a:off x="-1080" y="-2880"/>
            <a:ext cx="12189240" cy="68684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1080" y="-9000"/>
            <a:ext cx="9720720" cy="6904440"/>
          </a:xfrm>
          <a:prstGeom prst="rect">
            <a:avLst/>
          </a:prstGeom>
          <a:gradFill rotWithShape="0">
            <a:gsLst>
              <a:gs pos="0">
                <a:srgbClr val="0d0d0d"/>
              </a:gs>
              <a:gs pos="100000">
                <a:srgbClr val="1e1c11">
                  <a:alpha val="0"/>
                </a:srgbClr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m 5" descr=""/>
          <p:cNvPicPr/>
          <p:nvPr/>
        </p:nvPicPr>
        <p:blipFill>
          <a:blip r:embed="rId3"/>
          <a:stretch/>
        </p:blipFill>
        <p:spPr>
          <a:xfrm>
            <a:off x="10737720" y="36720"/>
            <a:ext cx="1375560" cy="137484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590040" y="1152000"/>
            <a:ext cx="4771080" cy="1689480"/>
            <a:chOff x="590040" y="1152000"/>
            <a:chExt cx="4771080" cy="1689480"/>
          </a:xfrm>
        </p:grpSpPr>
        <p:pic>
          <p:nvPicPr>
            <p:cNvPr id="4" name="Imagem 6" descr=""/>
            <p:cNvPicPr/>
            <p:nvPr/>
          </p:nvPicPr>
          <p:blipFill>
            <a:blip r:embed="rId4"/>
            <a:srcRect l="0" t="0" r="0" b="48369"/>
            <a:stretch/>
          </p:blipFill>
          <p:spPr>
            <a:xfrm>
              <a:off x="590040" y="1152000"/>
              <a:ext cx="4771080" cy="114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Imagem 6" descr=""/>
            <p:cNvPicPr/>
            <p:nvPr/>
          </p:nvPicPr>
          <p:blipFill>
            <a:blip r:embed="rId5"/>
            <a:srcRect l="0" t="59650" r="0" b="0"/>
            <a:stretch/>
          </p:blipFill>
          <p:spPr>
            <a:xfrm>
              <a:off x="637920" y="2174760"/>
              <a:ext cx="3549240" cy="6667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" name="Imagem 5" descr=""/>
          <p:cNvPicPr/>
          <p:nvPr/>
        </p:nvPicPr>
        <p:blipFill>
          <a:blip r:embed="rId6">
            <a:biLevel thresh="50000"/>
            <a:lum bright="100000"/>
          </a:blip>
          <a:stretch/>
        </p:blipFill>
        <p:spPr>
          <a:xfrm>
            <a:off x="615960" y="5834160"/>
            <a:ext cx="3161520" cy="685080"/>
          </a:xfrm>
          <a:prstGeom prst="rect">
            <a:avLst/>
          </a:prstGeom>
          <a:ln>
            <a:noFill/>
          </a:ln>
        </p:spPr>
      </p:pic>
      <p:pic>
        <p:nvPicPr>
          <p:cNvPr id="7" name="Picture 54" descr=""/>
          <p:cNvPicPr/>
          <p:nvPr/>
        </p:nvPicPr>
        <p:blipFill>
          <a:blip r:embed="rId7"/>
          <a:stretch/>
        </p:blipFill>
        <p:spPr>
          <a:xfrm>
            <a:off x="4249800" y="5639040"/>
            <a:ext cx="1721160" cy="863640"/>
          </a:xfrm>
          <a:prstGeom prst="rect">
            <a:avLst/>
          </a:prstGeom>
          <a:ln>
            <a:noFill/>
          </a:ln>
        </p:spPr>
      </p:pic>
      <p:pic>
        <p:nvPicPr>
          <p:cNvPr id="8" name="Imagem 1" descr=""/>
          <p:cNvPicPr/>
          <p:nvPr/>
        </p:nvPicPr>
        <p:blipFill>
          <a:blip r:embed="rId8"/>
          <a:stretch/>
        </p:blipFill>
        <p:spPr>
          <a:xfrm>
            <a:off x="10327320" y="5029920"/>
            <a:ext cx="1303200" cy="1531800"/>
          </a:xfrm>
          <a:prstGeom prst="rect">
            <a:avLst/>
          </a:prstGeom>
          <a:ln>
            <a:noFill/>
          </a:ln>
          <a:effectLst>
            <a:glow rad="101520">
              <a:srgbClr val="ffffff">
                <a:alpha val="99000"/>
              </a:srgbClr>
            </a:glow>
          </a:effectLst>
        </p:spPr>
      </p:pic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6" descr=""/>
          <p:cNvPicPr/>
          <p:nvPr/>
        </p:nvPicPr>
        <p:blipFill>
          <a:blip r:embed="rId2"/>
          <a:srcRect l="0" t="0" r="143" b="0"/>
          <a:stretch/>
        </p:blipFill>
        <p:spPr>
          <a:xfrm>
            <a:off x="-2520" y="-9000"/>
            <a:ext cx="12189600" cy="6868800"/>
          </a:xfrm>
          <a:prstGeom prst="rect">
            <a:avLst/>
          </a:prstGeom>
          <a:ln>
            <a:noFill/>
          </a:ln>
        </p:spPr>
      </p:pic>
      <p:pic>
        <p:nvPicPr>
          <p:cNvPr id="48" name="Imagem 5" descr=""/>
          <p:cNvPicPr/>
          <p:nvPr/>
        </p:nvPicPr>
        <p:blipFill>
          <a:blip r:embed="rId3"/>
          <a:stretch/>
        </p:blipFill>
        <p:spPr>
          <a:xfrm>
            <a:off x="15120" y="6304680"/>
            <a:ext cx="568800" cy="56844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58" descr=""/>
          <p:cNvPicPr/>
          <p:nvPr/>
        </p:nvPicPr>
        <p:blipFill>
          <a:blip r:embed="rId2"/>
          <a:stretch/>
        </p:blipFill>
        <p:spPr>
          <a:xfrm>
            <a:off x="0" y="-3600"/>
            <a:ext cx="12189600" cy="6868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6480" y="0"/>
            <a:ext cx="9720720" cy="6904440"/>
          </a:xfrm>
          <a:prstGeom prst="rect">
            <a:avLst/>
          </a:prstGeom>
          <a:gradFill rotWithShape="0">
            <a:gsLst>
              <a:gs pos="0">
                <a:srgbClr val="0d0d0d"/>
              </a:gs>
              <a:gs pos="100000">
                <a:srgbClr val="1e1c11">
                  <a:alpha val="0"/>
                </a:srgbClr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m 5" descr=""/>
          <p:cNvPicPr/>
          <p:nvPr/>
        </p:nvPicPr>
        <p:blipFill>
          <a:blip r:embed="rId3">
            <a:biLevel thresh="50000"/>
            <a:lum bright="100000"/>
          </a:blip>
          <a:stretch/>
        </p:blipFill>
        <p:spPr>
          <a:xfrm>
            <a:off x="659880" y="360000"/>
            <a:ext cx="3652920" cy="792000"/>
          </a:xfrm>
          <a:prstGeom prst="rect">
            <a:avLst/>
          </a:prstGeom>
          <a:ln>
            <a:noFill/>
          </a:ln>
        </p:spPr>
      </p:pic>
      <p:pic>
        <p:nvPicPr>
          <p:cNvPr id="90" name="Picture 261" descr=""/>
          <p:cNvPicPr/>
          <p:nvPr/>
        </p:nvPicPr>
        <p:blipFill>
          <a:blip r:embed="rId4"/>
          <a:stretch/>
        </p:blipFill>
        <p:spPr>
          <a:xfrm>
            <a:off x="685440" y="1389600"/>
            <a:ext cx="1793160" cy="90000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7960" y="403200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SEPlib overview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 – Os parâmetros do arquivo SEP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55880" y="927000"/>
            <a:ext cx="6477840" cy="48578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451880" y="5760000"/>
            <a:ext cx="9718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esquemática de um “cubo de dados” sísmico. No exemplo, cada amostra A(m,h,t) pode ser localizada a partir de uma tripla de coordenadas, m (CMP), h (offset) e t (tempo).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 – Os parâmetros do arquivo SEP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434240" y="1377360"/>
            <a:ext cx="9363240" cy="29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 cubo de dados possui três eixos.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número de amostras no primeiro eixo é n1, no segundo eixo é n2 e no terceiro eixo é n3. Para um plano, n3=1, e para um vetor, n2=1 também.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origem dos eixos é armazenada nos parâmetros o1, o2, o3, respectivamente. O intervalo de amostragem é armazenado nos parâmetros d1, d2, d3.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 eixo possui também uma label chamada de label1, label2 e label3, respectivamente.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Exemplos de labels são kilometers, sec, Hz, and "offset, km".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Somando com os parâmetros esize e in, o cubo de dados padrão possui 14 parâmetros que o identificam.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720600" y="3096000"/>
            <a:ext cx="47494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seguir, iremos apresentar um tutorial básico sobre a biblioteca SEP e os arquivos SEP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415880" y="900000"/>
            <a:ext cx="9070920" cy="57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programa Spike pode ser utilizado para gerar dados no formato SEP. Para gerar um vetor com 10 amostras utilizamos: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 n1=10 &gt; arq.h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Podemos visualizar o arquivo histórico gerado com o programa In: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arq.h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“dump” das amostras do arquivo no terminal pode ser feito utilizando o programa Disfil: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&lt;arq.h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diretamente, utilizando pipe: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 n1=10 | Disfil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559880" y="886320"/>
            <a:ext cx="9070920" cy="44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programa Spike também permite definir o intervalo de amostragem, a origem dos eixos coordenados e a magnitude das amostras: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 n1=10 d1=0.5 o1=1 mag=5 &gt; arq.h; In arq.h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programa Spike é comumente utilizado para gerar “spikes” em posições específicas do arquivo. O número de spikes é controlado pelo parâmetro nsp e a posição dos spikes no eixo coordenado é controlada por k-#. Exemplo: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 n1=10 nsp=2 k1=3,7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parâmetro mag é utilizado para controle da magnitude dos spikes: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 n1=10 nsp=1 k1=4 mag=5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mais detalhes sobre o comando Spike e sobre outros comandos da SEP, lembramos que basta chamar o nome do programa no terminal para exibir a sua documentação: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59880" y="850320"/>
            <a:ext cx="907092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Podemos visualizar como os programas da biblioteca SEP modificam o arquivo histórico a cada etapa do processamento. Para tanto, vamos utilizar o programa Spike e o programa Scale, que multiplica as amostras do arquivo por um fator de escala definido no parâmetro dscale: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Spike n1=10 d1=0.5 o1=1 mag=5 k1=2 | Scale dscale=0.5 &gt; arq1.h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Neste exemplo, o programa Spike gera um arquivo de 10 amostras com um spike de magnitude 5 na posição 2 do arquivo. Depois, cada amostra do arquivo é multiplicada por um fator de escala 0.5, utilizando o programa Scale. O redultado é armazenado no arquivo ‘arq1.h’.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Podemos visualizar as mudanças no arquivo histórico com o programa ‘cat’ do Linux, para fazer o ‘dump’ do arquivo de texto no terminal.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 arq1.h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Observamos que cada programa SEP adiciona a sua contribuição para o arquivo histórico durante o fluxo de processamento.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129200" y="1116000"/>
            <a:ext cx="4292280" cy="44330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2412000" y="5724000"/>
            <a:ext cx="8546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saída esperada para o dump do arquivo histórico do exemplo anterior: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368000" y="936000"/>
            <a:ext cx="1036692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causa da separação em dois arquivos, a bilbioteca SEP possui comandos específicos para a cópia, remoção e movimentação de arquivos.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copiar os arquivos SEP, utilizamos o comando Cp como segue: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Cp arq1.h copia.h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movimentar o arquivo para outra pasta, basta utilizar o comando Mv: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Mv copia.h outrapasta/copia.h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fim, para fazer a remoção do arquivo histórico e do binário, basta usar o comando Rm: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 copia.h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832000" y="4677840"/>
            <a:ext cx="5326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Importante: O programa Rm remove tanto o arquivo histórico como o arquivo binário utilizado no DATAPATH. Para a remoção completa dos arquivos gerados, sempre remova os arquivos SEP utilizando o programa Rm.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80000" y="864000"/>
            <a:ext cx="10439640" cy="59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 programa Math é utilizado para realizar operações matemáticas com os arquivos SEP. A operação matemática mais simples é manter o arquivo no mesmo estado sem nenhuma alteração. Como no comando a seguir: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| Math file1=in exp="file1"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Neste exemplo, o programa Spike gera um arquivo com 10 amostras iguais a 1 e passa ao programa Math que, por sua vez, lê o arquivo gerado da entrada padrão atribuindo um alias (apelido), file1, ao arquivo. Isto é dado pelo parâmetro file1=in. O parâmetro exp é a operação matemática a ser realizada, ou seja, manter as amostras de file1 sem alteração. Por fim, o programa Disfil exibe as amostras do arquivo de saída na tela do terminal.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Podemos utilizar o mesmo exemplo para realizar operações matemáticas de somar 1 a cada amostra do arquivo, subtrair 1 e somar 10, como a seguir, respectivamente: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| Math file1=in exp="file1+1"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| Math file1=in exp="file1-1"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| Math file1=in exp="file1+10" | Disfil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80000" y="864000"/>
            <a:ext cx="10439640" cy="59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 programa Math possui funções prontas que podem ser utilizadas. Estas funções podem ser utilizadas como expressões do parâmetro exp e são precedidas de @ mais o nome da função em caixa alta. Podemos utilizar o mesmo exemplo anterior para apresentar a utilização de funções trigonométricas, como seno, cosseno e tangente, respectivamente: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Spiike n1=10 | Math file1=in exp="@SIN(file1)"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| Math file1=in exp="@COS(file1)"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	</a:t>
            </a:r>
            <a:r>
              <a:rPr b="0" lang="pt-BR" sz="1800" spc="-1" strike="noStrike">
                <a:latin typeface="Arial"/>
                <a:ea typeface="Noto Sans CJK SC"/>
              </a:rPr>
              <a:t>Spike n1=10 | Math file1=in exp="@TAN(file1)"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A raíz quadrada também pode ser aplicada como segue: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	</a:t>
            </a:r>
            <a:r>
              <a:rPr b="0" lang="pt-BR" sz="1800" spc="-1" strike="noStrike">
                <a:latin typeface="Arial"/>
                <a:ea typeface="Noto Sans CJK SC"/>
              </a:rPr>
              <a:t>Spike n1=10 mag=9 | Math file1=in exp="@SQRT(file1)"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A potenciação é aplicada utilizando-se o caractere ^ para representar “elevado a”: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	</a:t>
            </a:r>
            <a:r>
              <a:rPr b="0" lang="pt-BR" sz="1800" spc="-1" strike="noStrike">
                <a:latin typeface="Arial"/>
                <a:ea typeface="Noto Sans CJK SC"/>
              </a:rPr>
              <a:t>Spike n1=10 mag=3 | Math file1=in exp="file1^2"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No exemplo acima, a magnitude das amostras foi alterada para 3 utilizando o parâmetro mag do programa Spike.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Sumário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0" y="1455840"/>
            <a:ext cx="506592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biblioteca SEPlib:</a:t>
            </a:r>
            <a:endParaRPr b="0" lang="pt-BR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Programas</a:t>
            </a:r>
            <a:endParaRPr b="0" lang="pt-BR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Selfdoc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SEP:</a:t>
            </a:r>
            <a:endParaRPr b="0" lang="pt-BR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histórico e o arquivo de dados</a:t>
            </a:r>
            <a:endParaRPr b="0" lang="pt-BR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parâmetros do arquivo SEP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Hands on: Atividade prática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Troubleshooting - ImportError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Hands on – Atividade prática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80000" y="864000"/>
            <a:ext cx="10439640" cy="59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Podemos utilizar Math para somar as amostras de dois arquivos, ou realizar operações matemáticas com as amostras de dois ou mais arquivos. Primeiro, iremos gerar dois arquivos com o programa Spike com os comandos a seguir: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mag=3 &gt; arq1.h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Spike n1=10 mag=6 &gt; arq2.h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 soma é feita da seguinte forma: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Math file1=arq1.h file2=arq2.h exp="file1+file2"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Neste exemplo acima, Math lê o file1 de arq1.h e file2 de arq2.h e soma as amostras, como definido no parâmetro exp. Podemos também realizar a raíz quadrada da soma, como segue: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Math file1=arq1.h file2=arq2.h exp="@SQRT(file1+file2)" | Disfil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 programa Add pode ser utilizado para simplificar a operação de soma das amostras de dois arquivos, como segue: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&lt;arq1.h Add arq2.h | Disfil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Troubleshooting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80000" y="972000"/>
            <a:ext cx="1007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programas Rm e Mv utilizam os módulos Python da biblioteca SEP. Um dos erros que podem ocorrer se estes módulos não forem encontrados é o ImportError, como a seguir: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03480" y="2016000"/>
            <a:ext cx="9999720" cy="25513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1127880" y="4968000"/>
            <a:ext cx="103194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corrigir este erro, basta adicionar os módulos Python em um diretório listado na variável de ambiente PYTHONPATH.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Conclusão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80000" y="972000"/>
            <a:ext cx="1007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Nesta documentação, focamos em apresentar uma visão geral (overview) da biblioteca SEPlib, um resumo do formato SEP e uma introdução sobre os programas básicos da biblioteca, tais como In, Spike, Scale, Cp, Rm e Mv.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Também aprendemos a realizar operações matemáticas nos arquivos SEP utilizando o programa Math e corrigir o ImportError dos módulos Python da bilbioteca SEPlib.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127880" y="4968000"/>
            <a:ext cx="103194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biblioteca SEPlib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56960" y="1010520"/>
            <a:ext cx="100774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biblioteca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SEPlib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é um pacote de software para a manipulação e processamento de dados geofísicos (principalmente dados sísmicos) desenvolvido pelos membros do Stanford Exploration Project (SEP). Este pacote contém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mais de 100 programas diferentes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A seguir, apresentamos uma lista dos principais programas da biblioteca: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556000" y="2412000"/>
            <a:ext cx="726948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Byte             Scale floats to brightness bytes for raster display.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Cat              Concatenate conforming cubes along the 3-axis.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Contour          Contour plot a plane.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Cp               Copy a cube.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Dd               Convert between ASCI, floats, complex, bytes, etc.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Dots             Plot a plane of floats.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Ft3d             Do three-dimensional Fourier transform.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Graph            Plot a line of floats.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In               Check the validity of a data cube.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Merge            Merge conforming cubes side by side on any axis.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Movie            View a cube with Rick Ottolini's cube viewer.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Noise            Add noise to data.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Reverse          Reverse a cube axis.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Spike            Make a plane wave of synthetic data.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Ta2vplot         Convert a byte format to raster display with vplot.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Tpow             Scale data by a power of time t (1-axis).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Thplot           Make a hidden line plot.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Transpose        Transpose cube axes.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Tube             View a vplot file on a screen.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Wiggle           Plot a plane of floats as ``wiggle traces.''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Window           Find a subcube by truncation or subsampling.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biblioteca SEPlib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413360" y="2104200"/>
            <a:ext cx="936324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composta de subrotinas utilizadas para manipular dados na forma de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cubos, planos e vetores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cubos são definidos por 14 parâmetros com nomes padrão e dois arquivos: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 de dados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 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 histórico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 processamento dos dados.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conjunto é composto por: (1) Biblioteca de subrotinas, (2) Biblioteca de programas principais, (3) Uma convenção de nomeação, e (4) Biblioteca gráfica chamada de vplot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496000" y="1008000"/>
            <a:ext cx="1785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biblioteca SEPlib – Programas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13360" y="1464480"/>
            <a:ext cx="9363240" cy="39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maioria dos programas da SEPlib são “filtros”. Estes programas lêem da entrada padrão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stdin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 escrevem na saída padrão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stdout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como no exemplo a seguir: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 &lt; input &gt; output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Fluxos de processamento complexos podem ser criados utilizando a junção destes filtros com o uso de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Prog1 &lt; in | Prog2 | Prog3 &gt; out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padrão, quando o programa é chamado sem passagem de parâmetros, a documentação é exibida. Exemplo, para exibir a documentação do programa Wiggle utilize: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Wiggle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biblioteca SEPlib – Selfdoc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238480" y="1102320"/>
            <a:ext cx="7713720" cy="43383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1368000" y="5652000"/>
            <a:ext cx="979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Saída esperada ao se chamar o programa Wiggle no terminal. Por padrão, quando um programa SEP é chamado sem parâmetros a documentação do programa é exibida no terminal.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 – O histórico e o arquivo de dados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40000" y="1260000"/>
            <a:ext cx="936324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 consite de um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 de histórico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 de cabeçalho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(ASCII) e um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 binário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arquivo de dados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Estas duas partes são geralmente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armazenadas em arquivos separados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arquivo de histórico documenta o histórico do fluxo de processamento dos dados: Cada programa SEP adiciona informação ao arquivo de histórico.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arquivo de histórico contém o histórico dos programas utilizados e pode ser utilizado para reconstruir o arquivo SEP completo do zero.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143000" y="4329720"/>
            <a:ext cx="104122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Arquivo de dados (binário) é armazenado separadamente no endereço definido na variável de ambiente DATAPATH. Utilize o comando a seguir para visualizar o conteúdo da variável: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echo $DATAPATH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 – Os parâmetros do arquivo SEP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239120" y="2232000"/>
            <a:ext cx="9703800" cy="328392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188000" y="1152000"/>
            <a:ext cx="1000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visualização dos parâmetros do arquivo histórico pode ser feita utilizando o programa In. Basta chamar o programa passando o nome do arquivo histórico como primeiro parâmetro como exemplificado na imagem a seguir: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80000" y="101520"/>
            <a:ext cx="90291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formato SEP – Os parâmetros do arquivo SEP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13360" y="1452240"/>
            <a:ext cx="9363240" cy="31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Frames de dados de mesmo tamanho (como geralmente é no registro sísmico) podem ser concatenados em “cubos de dados” para facilitar o processamento.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“cubo de dados” é parecido com uma matriz de 3 dimensões. A sua localização no sistema de arquivos é armazenada no arquivo histórico como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in=PATHNAME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dados armazenados podem ser de tipo real, complex, double ou byte e são caracterizados pelo tamanho dos elementos em bytes.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arquivo histórico armazena o tamanho do elemento em bytes no parâmetro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esize=4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esize=8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esize=1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respectivamente.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É importante destacar que espaços em branco ao redor de ”='' são proibidos.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cce314-187d-4442-841f-3eb058387688" xsi:nil="true"/>
    <lcf76f155ced4ddcb4097134ff3c332f xmlns="ffd745aa-c91c-487a-ba6c-97a9e38216b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BFB548C36B74DA60A3D96801130A9" ma:contentTypeVersion="11" ma:contentTypeDescription="Crie um novo documento." ma:contentTypeScope="" ma:versionID="bdb13d79e60c9bf092373ddc54ec91a8">
  <xsd:schema xmlns:xsd="http://www.w3.org/2001/XMLSchema" xmlns:xs="http://www.w3.org/2001/XMLSchema" xmlns:p="http://schemas.microsoft.com/office/2006/metadata/properties" xmlns:ns2="ffd745aa-c91c-487a-ba6c-97a9e38216b9" xmlns:ns3="53cce314-187d-4442-841f-3eb058387688" targetNamespace="http://schemas.microsoft.com/office/2006/metadata/properties" ma:root="true" ma:fieldsID="e73c43ae9e185c3aa228aa6e5d3357d5" ns2:_="" ns3:_="">
    <xsd:import namespace="ffd745aa-c91c-487a-ba6c-97a9e38216b9"/>
    <xsd:import namespace="53cce314-187d-4442-841f-3eb0583876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745aa-c91c-487a-ba6c-97a9e3821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11000289-e8e0-4655-aaa4-6ce2e2879b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ce314-187d-4442-841f-3eb05838768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1544fb2-93b9-4b46-81d7-3ccd3771aff2}" ma:internalName="TaxCatchAll" ma:showField="CatchAllData" ma:web="53cce314-187d-4442-841f-3eb0583876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95D4EA-444E-4DBF-86FC-A1397E539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EEB947-7812-4B01-B1A3-8739DFF1FDE8}">
  <ds:schemaRefs>
    <ds:schemaRef ds:uri="http://schemas.microsoft.com/office/2006/metadata/properties"/>
    <ds:schemaRef ds:uri="http://schemas.microsoft.com/office/infopath/2007/PartnerControls"/>
    <ds:schemaRef ds:uri="53cce314-187d-4442-841f-3eb058387688"/>
    <ds:schemaRef ds:uri="ffd745aa-c91c-487a-ba6c-97a9e38216b9"/>
  </ds:schemaRefs>
</ds:datastoreItem>
</file>

<file path=customXml/itemProps3.xml><?xml version="1.0" encoding="utf-8"?>
<ds:datastoreItem xmlns:ds="http://schemas.openxmlformats.org/officeDocument/2006/customXml" ds:itemID="{0FD764D9-7E27-4BEE-8112-52E68996D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745aa-c91c-487a-ba6c-97a9e38216b9"/>
    <ds:schemaRef ds:uri="53cce314-187d-4442-841f-3eb0583876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2015-09-22T17:31:52Z</dcterms:created>
  <dc:creator>Joao M Souza</dc:creator>
  <dc:description/>
  <dc:language>pt-BR</dc:language>
  <cp:lastModifiedBy/>
  <cp:lastPrinted>2016-08-23T17:55:37Z</cp:lastPrinted>
  <dcterms:modified xsi:type="dcterms:W3CDTF">2023-10-20T12:10:17Z</dcterms:modified>
  <cp:revision>4370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0x01010090EBFB548C36B74DA60A3D96801130A9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7</vt:i4>
  </property>
</Properties>
</file>