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7" r:id="rId4"/>
    <p:sldId id="270" r:id="rId5"/>
    <p:sldId id="271" r:id="rId6"/>
    <p:sldId id="273" r:id="rId7"/>
    <p:sldId id="277" r:id="rId8"/>
    <p:sldId id="280" r:id="rId9"/>
    <p:sldId id="275" r:id="rId10"/>
    <p:sldId id="281" r:id="rId11"/>
    <p:sldId id="278" r:id="rId12"/>
    <p:sldId id="283" r:id="rId13"/>
    <p:sldId id="258" r:id="rId14"/>
    <p:sldId id="279" r:id="rId15"/>
    <p:sldId id="263" r:id="rId16"/>
    <p:sldId id="285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 autoAdjust="0"/>
    <p:restoredTop sz="94616" autoAdjust="0"/>
  </p:normalViewPr>
  <p:slideViewPr>
    <p:cSldViewPr>
      <p:cViewPr varScale="1">
        <p:scale>
          <a:sx n="127" d="100"/>
          <a:sy n="127" d="100"/>
        </p:scale>
        <p:origin x="-3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00CD0-4289-4EAE-B5A8-326C30FD4BCD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D7CD4-FEE3-48CD-8AF6-4D26F84D0E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34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B50-B7F5-4DA2-A806-BA089283B081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D6AC-0282-4F43-9283-499AB74D6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25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B50-B7F5-4DA2-A806-BA089283B081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D6AC-0282-4F43-9283-499AB74D6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65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B50-B7F5-4DA2-A806-BA089283B081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D6AC-0282-4F43-9283-499AB74D6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53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B50-B7F5-4DA2-A806-BA089283B081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D6AC-0282-4F43-9283-499AB74D6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26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B50-B7F5-4DA2-A806-BA089283B081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D6AC-0282-4F43-9283-499AB74D6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11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B50-B7F5-4DA2-A806-BA089283B081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D6AC-0282-4F43-9283-499AB74D6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B50-B7F5-4DA2-A806-BA089283B081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D6AC-0282-4F43-9283-499AB74D6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4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B50-B7F5-4DA2-A806-BA089283B081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D6AC-0282-4F43-9283-499AB74D6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9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B50-B7F5-4DA2-A806-BA089283B081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D6AC-0282-4F43-9283-499AB74D6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31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B50-B7F5-4DA2-A806-BA089283B081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D6AC-0282-4F43-9283-499AB74D6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38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B50-B7F5-4DA2-A806-BA089283B081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D6AC-0282-4F43-9283-499AB74D6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39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FB50-B7F5-4DA2-A806-BA089283B081}" type="datetimeFigureOut">
              <a:rPr lang="en-AU" smtClean="0"/>
              <a:t>30/08/2013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D6AC-0282-4F43-9283-499AB74D6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77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illey/testing_nodejs_with_mocha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ionmedia/mocha/wiki" TargetMode="External"/><Relationship Id="rId2" Type="http://schemas.openxmlformats.org/officeDocument/2006/relationships/hyperlink" Target="http://visionmedia.github.io/moch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sionmedia/node-jscoverage" TargetMode="External"/><Relationship Id="rId5" Type="http://schemas.openxmlformats.org/officeDocument/2006/relationships/hyperlink" Target="http://sinonjs.org/" TargetMode="External"/><Relationship Id="rId4" Type="http://schemas.openxmlformats.org/officeDocument/2006/relationships/hyperlink" Target="https://github.com/visionmedia/should.j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556376" cy="1512168"/>
          </a:xfrm>
        </p:spPr>
        <p:txBody>
          <a:bodyPr>
            <a:normAutofit/>
          </a:bodyPr>
          <a:lstStyle/>
          <a:p>
            <a:pPr algn="l"/>
            <a:r>
              <a:rPr lang="en-AU" sz="6000" b="1" dirty="0" smtClean="0"/>
              <a:t>Testing </a:t>
            </a:r>
            <a:r>
              <a:rPr lang="en-AU" sz="6000" b="1" dirty="0" err="1" smtClean="0"/>
              <a:t>NodeJS</a:t>
            </a:r>
            <a:r>
              <a:rPr lang="en-AU" sz="6000" dirty="0" smtClean="0"/>
              <a:t/>
            </a:r>
            <a:br>
              <a:rPr lang="en-AU" sz="6000" dirty="0" smtClean="0"/>
            </a:br>
            <a:r>
              <a:rPr lang="en-AU" sz="2800" dirty="0" smtClean="0"/>
              <a:t>(with Mocha, Should, </a:t>
            </a:r>
            <a:r>
              <a:rPr lang="en-AU" sz="2800" dirty="0" err="1" smtClean="0"/>
              <a:t>Sinon</a:t>
            </a:r>
            <a:r>
              <a:rPr lang="en-AU" sz="2800" dirty="0" smtClean="0"/>
              <a:t>, &amp; </a:t>
            </a:r>
            <a:r>
              <a:rPr lang="en-AU" sz="2800" dirty="0" err="1" smtClean="0"/>
              <a:t>JSCoverage</a:t>
            </a:r>
            <a:r>
              <a:rPr lang="en-AU" sz="2800" dirty="0" smtClean="0"/>
              <a:t>)</a:t>
            </a:r>
            <a:endParaRPr lang="en-AU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65638" y="5094817"/>
            <a:ext cx="3920480" cy="1224136"/>
          </a:xfrm>
        </p:spPr>
        <p:txBody>
          <a:bodyPr>
            <a:noAutofit/>
          </a:bodyPr>
          <a:lstStyle/>
          <a:p>
            <a:pPr algn="r"/>
            <a:r>
              <a:rPr lang="en-AU" sz="2400" dirty="0" smtClean="0"/>
              <a:t>Michael Lilley</a:t>
            </a:r>
          </a:p>
          <a:p>
            <a:pPr algn="r"/>
            <a:r>
              <a:rPr lang="en-AU" sz="2400" dirty="0" smtClean="0"/>
              <a:t>michael.lilley@gmail.com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5576" y="2276872"/>
            <a:ext cx="5986326" cy="8640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1800" b="1" dirty="0" smtClean="0">
                <a:solidFill>
                  <a:schemeClr val="bg1">
                    <a:lumMod val="65000"/>
                  </a:schemeClr>
                </a:solidFill>
              </a:rPr>
              <a:t>Melbourne </a:t>
            </a:r>
            <a:r>
              <a:rPr lang="en-AU" sz="1800" b="1" dirty="0" err="1" smtClean="0">
                <a:solidFill>
                  <a:schemeClr val="bg1">
                    <a:lumMod val="65000"/>
                  </a:schemeClr>
                </a:solidFill>
              </a:rPr>
              <a:t>NodeJS</a:t>
            </a:r>
            <a:r>
              <a:rPr lang="en-AU" sz="18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AU" sz="1800" b="1" dirty="0" err="1" smtClean="0">
                <a:solidFill>
                  <a:schemeClr val="bg1">
                    <a:lumMod val="65000"/>
                  </a:schemeClr>
                </a:solidFill>
              </a:rPr>
              <a:t>Meetup</a:t>
            </a:r>
            <a:r>
              <a:rPr lang="en-AU" sz="1800" b="1" dirty="0" smtClean="0">
                <a:solidFill>
                  <a:schemeClr val="bg1">
                    <a:lumMod val="65000"/>
                  </a:schemeClr>
                </a:solidFill>
              </a:rPr>
              <a:t> Group</a:t>
            </a:r>
          </a:p>
          <a:p>
            <a:pPr algn="l"/>
            <a:r>
              <a:rPr lang="en-AU" sz="1800" dirty="0" smtClean="0">
                <a:solidFill>
                  <a:schemeClr val="bg1">
                    <a:lumMod val="65000"/>
                  </a:schemeClr>
                </a:solidFill>
              </a:rPr>
              <a:t>Wednesday, 28 August 2013</a:t>
            </a:r>
            <a:endParaRPr lang="en-AU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6309320"/>
            <a:ext cx="8146566" cy="2880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AU" sz="1600" dirty="0" smtClean="0">
                <a:solidFill>
                  <a:schemeClr val="bg1">
                    <a:lumMod val="65000"/>
                  </a:schemeClr>
                </a:solidFill>
                <a:cs typeface="Consolas" panose="020B0609020204030204" pitchFamily="49" charset="0"/>
              </a:rPr>
              <a:t>Accompanying  Sample Repository - </a:t>
            </a:r>
            <a:r>
              <a:rPr lang="en-AU" sz="1600" dirty="0">
                <a:hlinkClick r:id="rId2"/>
              </a:rPr>
              <a:t>https://</a:t>
            </a:r>
            <a:r>
              <a:rPr lang="en-AU" sz="1600" dirty="0" smtClean="0">
                <a:hlinkClick r:id="rId2"/>
              </a:rPr>
              <a:t>github.com/mlilley/testing_nodejs_with_mocha.git</a:t>
            </a: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25245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Hooks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latin typeface="+mj-lt"/>
              </a:rPr>
              <a:t>before(</a:t>
            </a:r>
            <a:r>
              <a:rPr lang="en-AU" sz="2400" dirty="0" err="1" smtClean="0">
                <a:latin typeface="+mj-lt"/>
              </a:rPr>
              <a:t>fn</a:t>
            </a:r>
            <a:r>
              <a:rPr lang="en-AU" sz="2400" dirty="0" smtClean="0">
                <a:latin typeface="+mj-lt"/>
              </a:rPr>
              <a:t>), after(</a:t>
            </a:r>
            <a:r>
              <a:rPr lang="en-AU" sz="2400" dirty="0" err="1" smtClean="0">
                <a:latin typeface="+mj-lt"/>
              </a:rPr>
              <a:t>fn</a:t>
            </a:r>
            <a:r>
              <a:rPr lang="en-AU" sz="2400" dirty="0" smtClean="0">
                <a:latin typeface="+mj-lt"/>
              </a:rPr>
              <a:t>), </a:t>
            </a:r>
            <a:r>
              <a:rPr lang="en-AU" sz="2400" dirty="0" err="1" smtClean="0">
                <a:latin typeface="+mj-lt"/>
              </a:rPr>
              <a:t>beforeEach</a:t>
            </a:r>
            <a:r>
              <a:rPr lang="en-AU" sz="2400" dirty="0" smtClean="0">
                <a:latin typeface="+mj-lt"/>
              </a:rPr>
              <a:t>(</a:t>
            </a:r>
            <a:r>
              <a:rPr lang="en-AU" sz="2400" dirty="0" err="1" smtClean="0">
                <a:latin typeface="+mj-lt"/>
              </a:rPr>
              <a:t>fn</a:t>
            </a:r>
            <a:r>
              <a:rPr lang="en-AU" sz="2400" dirty="0" smtClean="0">
                <a:latin typeface="+mj-lt"/>
              </a:rPr>
              <a:t>), </a:t>
            </a:r>
            <a:r>
              <a:rPr lang="en-AU" sz="2400" dirty="0" err="1" smtClean="0">
                <a:latin typeface="+mj-lt"/>
              </a:rPr>
              <a:t>afterEach</a:t>
            </a:r>
            <a:r>
              <a:rPr lang="en-AU" sz="2400" dirty="0" smtClean="0">
                <a:latin typeface="+mj-lt"/>
              </a:rPr>
              <a:t>(</a:t>
            </a:r>
            <a:r>
              <a:rPr lang="en-AU" sz="2400" dirty="0" err="1" smtClean="0">
                <a:latin typeface="+mj-lt"/>
              </a:rPr>
              <a:t>fn</a:t>
            </a:r>
            <a:r>
              <a:rPr lang="en-AU" sz="2400" dirty="0" smtClean="0">
                <a:latin typeface="+mj-lt"/>
              </a:rPr>
              <a:t>)</a:t>
            </a:r>
          </a:p>
          <a:p>
            <a:endParaRPr lang="en-AU" sz="2400" dirty="0" smtClean="0">
              <a:latin typeface="+mj-lt"/>
            </a:endParaRPr>
          </a:p>
          <a:p>
            <a:r>
              <a:rPr lang="en-AU" sz="2400" dirty="0" smtClean="0">
                <a:latin typeface="+mj-lt"/>
              </a:rPr>
              <a:t>Use within describe() at any nesting level</a:t>
            </a:r>
          </a:p>
          <a:p>
            <a:endParaRPr lang="en-AU" sz="2400" dirty="0" smtClean="0">
              <a:latin typeface="+mj-lt"/>
            </a:endParaRPr>
          </a:p>
          <a:p>
            <a:r>
              <a:rPr lang="en-AU" sz="2400" dirty="0" smtClean="0">
                <a:latin typeface="+mj-lt"/>
              </a:rPr>
              <a:t>Use outside describe() for global scope</a:t>
            </a:r>
          </a:p>
          <a:p>
            <a:endParaRPr lang="en-AU" sz="2400" dirty="0" smtClean="0">
              <a:latin typeface="+mj-lt"/>
            </a:endParaRPr>
          </a:p>
          <a:p>
            <a:r>
              <a:rPr lang="en-AU" sz="2400" dirty="0" smtClean="0">
                <a:latin typeface="+mj-lt"/>
              </a:rPr>
              <a:t>after/</a:t>
            </a:r>
            <a:r>
              <a:rPr lang="en-AU" sz="2400" dirty="0" err="1" smtClean="0">
                <a:latin typeface="+mj-lt"/>
              </a:rPr>
              <a:t>afterEach</a:t>
            </a:r>
            <a:r>
              <a:rPr lang="en-AU" sz="2400" dirty="0" smtClean="0">
                <a:latin typeface="+mj-lt"/>
              </a:rPr>
              <a:t> run on test fail too (unless </a:t>
            </a: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--bail</a:t>
            </a:r>
            <a:r>
              <a:rPr lang="en-AU" sz="2400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AU" sz="2400" dirty="0" smtClean="0">
              <a:latin typeface="+mj-lt"/>
            </a:endParaRPr>
          </a:p>
          <a:p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76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Should DSL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6477"/>
            <a:ext cx="324036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 err="1" smtClean="0"/>
              <a:t>x.should.be.</a:t>
            </a:r>
            <a:r>
              <a:rPr lang="en-AU" sz="1400" b="1" dirty="0" err="1" smtClean="0"/>
              <a:t>ok</a:t>
            </a:r>
            <a:endParaRPr lang="en-AU" sz="1400" b="1" dirty="0" smtClean="0"/>
          </a:p>
          <a:p>
            <a:pPr marL="0" indent="0">
              <a:buNone/>
            </a:pPr>
            <a:r>
              <a:rPr lang="en-AU" sz="1400" dirty="0" err="1" smtClean="0"/>
              <a:t>x.should.be.</a:t>
            </a:r>
            <a:r>
              <a:rPr lang="en-AU" sz="1400" b="1" dirty="0" err="1" smtClean="0"/>
              <a:t>true</a:t>
            </a:r>
            <a:endParaRPr lang="en-AU" sz="1400" b="1" dirty="0" smtClean="0"/>
          </a:p>
          <a:p>
            <a:pPr marL="0" indent="0">
              <a:buNone/>
            </a:pPr>
            <a:r>
              <a:rPr lang="en-AU" sz="1400" dirty="0" err="1" smtClean="0"/>
              <a:t>x.should.be.</a:t>
            </a:r>
            <a:r>
              <a:rPr lang="en-AU" sz="1400" b="1" dirty="0" err="1" smtClean="0"/>
              <a:t>false</a:t>
            </a:r>
            <a:endParaRPr lang="en-AU" sz="1400" b="1" dirty="0" smtClean="0"/>
          </a:p>
          <a:p>
            <a:pPr marL="0" indent="0">
              <a:buNone/>
            </a:pPr>
            <a:r>
              <a:rPr lang="en-AU" sz="1400" dirty="0" err="1" smtClean="0"/>
              <a:t>x.should.be.</a:t>
            </a:r>
            <a:r>
              <a:rPr lang="en-AU" sz="1400" b="1" dirty="0" err="1" smtClean="0"/>
              <a:t>empty</a:t>
            </a:r>
            <a:endParaRPr lang="en-AU" sz="1400" b="1" dirty="0" smtClean="0"/>
          </a:p>
          <a:p>
            <a:pPr marL="0" indent="0">
              <a:buNone/>
            </a:pPr>
            <a:r>
              <a:rPr lang="en-AU" sz="1400" dirty="0" err="1" smtClean="0"/>
              <a:t>x.should.be.</a:t>
            </a:r>
            <a:r>
              <a:rPr lang="en-AU" sz="1400" b="1" dirty="0" err="1" smtClean="0"/>
              <a:t>within</a:t>
            </a:r>
            <a:r>
              <a:rPr lang="en-AU" sz="1400" dirty="0" smtClean="0"/>
              <a:t>(</a:t>
            </a:r>
            <a:r>
              <a:rPr lang="en-AU" sz="1400" dirty="0" err="1" smtClean="0"/>
              <a:t>y,z</a:t>
            </a:r>
            <a:r>
              <a:rPr lang="en-AU" sz="1400" dirty="0" smtClean="0"/>
              <a:t>) </a:t>
            </a:r>
          </a:p>
          <a:p>
            <a:pPr marL="0" indent="0">
              <a:buNone/>
            </a:pPr>
            <a:r>
              <a:rPr lang="en-AU" sz="1400" dirty="0" err="1" smtClean="0"/>
              <a:t>x.should.be.</a:t>
            </a:r>
            <a:r>
              <a:rPr lang="en-AU" sz="1400" b="1" dirty="0" err="1" smtClean="0"/>
              <a:t>a</a:t>
            </a:r>
            <a:r>
              <a:rPr lang="en-AU" sz="1400" dirty="0" smtClean="0"/>
              <a:t>(y)</a:t>
            </a:r>
          </a:p>
          <a:p>
            <a:pPr marL="0" indent="0">
              <a:buNone/>
            </a:pPr>
            <a:r>
              <a:rPr lang="en-AU" sz="1400" dirty="0" smtClean="0"/>
              <a:t>x.should.be[.an].</a:t>
            </a:r>
            <a:r>
              <a:rPr lang="en-AU" sz="1400" b="1" dirty="0" err="1" smtClean="0"/>
              <a:t>instanceOf</a:t>
            </a:r>
            <a:r>
              <a:rPr lang="en-AU" sz="1400" dirty="0" smtClean="0"/>
              <a:t>(y)</a:t>
            </a:r>
          </a:p>
          <a:p>
            <a:pPr marL="0" indent="0">
              <a:buNone/>
            </a:pPr>
            <a:r>
              <a:rPr lang="en-AU" sz="1400" dirty="0" err="1" smtClean="0"/>
              <a:t>x.should.be.</a:t>
            </a:r>
            <a:r>
              <a:rPr lang="en-AU" sz="1400" b="1" dirty="0" err="1" smtClean="0"/>
              <a:t>above</a:t>
            </a:r>
            <a:r>
              <a:rPr lang="en-AU" sz="1400" dirty="0" smtClean="0"/>
              <a:t>(n)</a:t>
            </a:r>
          </a:p>
          <a:p>
            <a:pPr marL="0" indent="0">
              <a:buNone/>
            </a:pPr>
            <a:r>
              <a:rPr lang="en-AU" sz="1400" dirty="0" err="1" smtClean="0"/>
              <a:t>x.should.be.</a:t>
            </a:r>
            <a:r>
              <a:rPr lang="en-AU" sz="1400" b="1" dirty="0" err="1" smtClean="0"/>
              <a:t>below</a:t>
            </a:r>
            <a:r>
              <a:rPr lang="en-AU" sz="1400" dirty="0" smtClean="0"/>
              <a:t>(n)</a:t>
            </a:r>
          </a:p>
          <a:p>
            <a:pPr marL="0" indent="0">
              <a:buNone/>
            </a:pPr>
            <a:r>
              <a:rPr lang="en-AU" sz="1400" dirty="0" err="1" smtClean="0"/>
              <a:t>x.should.</a:t>
            </a:r>
            <a:r>
              <a:rPr lang="en-AU" sz="1400" b="1" dirty="0" err="1" smtClean="0"/>
              <a:t>eql</a:t>
            </a:r>
            <a:r>
              <a:rPr lang="en-AU" sz="1400" dirty="0" smtClean="0"/>
              <a:t>(y)</a:t>
            </a:r>
          </a:p>
          <a:p>
            <a:pPr marL="0" indent="0">
              <a:buNone/>
            </a:pPr>
            <a:r>
              <a:rPr lang="en-AU" sz="1400" dirty="0" err="1" smtClean="0"/>
              <a:t>x.should.</a:t>
            </a:r>
            <a:r>
              <a:rPr lang="en-AU" sz="1400" b="1" dirty="0" err="1" smtClean="0"/>
              <a:t>equal</a:t>
            </a:r>
            <a:r>
              <a:rPr lang="en-AU" sz="1400" dirty="0" smtClean="0"/>
              <a:t>(y)</a:t>
            </a:r>
            <a:endParaRPr lang="en-AU" sz="1400" dirty="0"/>
          </a:p>
          <a:p>
            <a:pPr marL="0" indent="0">
              <a:buNone/>
            </a:pPr>
            <a:r>
              <a:rPr lang="en-AU" sz="1400" dirty="0" err="1" smtClean="0"/>
              <a:t>x.should.</a:t>
            </a:r>
            <a:r>
              <a:rPr lang="en-AU" sz="1400" b="1" dirty="0" err="1" smtClean="0"/>
              <a:t>match</a:t>
            </a:r>
            <a:r>
              <a:rPr lang="en-AU" sz="1400" dirty="0" smtClean="0"/>
              <a:t>(/y/)</a:t>
            </a:r>
          </a:p>
          <a:p>
            <a:pPr marL="0" indent="0">
              <a:buNone/>
            </a:pPr>
            <a:r>
              <a:rPr lang="en-AU" sz="1400" dirty="0" err="1" smtClean="0"/>
              <a:t>x.should.have.</a:t>
            </a:r>
            <a:r>
              <a:rPr lang="en-AU" sz="1400" b="1" dirty="0" err="1" smtClean="0"/>
              <a:t>length</a:t>
            </a:r>
            <a:r>
              <a:rPr lang="en-AU" sz="1400" dirty="0" smtClean="0"/>
              <a:t>(y)</a:t>
            </a:r>
          </a:p>
          <a:p>
            <a:pPr marL="0" indent="0">
              <a:buNone/>
            </a:pPr>
            <a:r>
              <a:rPr lang="en-AU" sz="1400" dirty="0" err="1" smtClean="0"/>
              <a:t>x.should.have.</a:t>
            </a:r>
            <a:r>
              <a:rPr lang="en-AU" sz="1400" b="1" dirty="0" err="1" smtClean="0"/>
              <a:t>property</a:t>
            </a:r>
            <a:r>
              <a:rPr lang="en-AU" sz="1400" dirty="0" smtClean="0"/>
              <a:t>(prop[, </a:t>
            </a:r>
            <a:r>
              <a:rPr lang="en-AU" sz="1400" dirty="0" err="1" smtClean="0"/>
              <a:t>val</a:t>
            </a:r>
            <a:r>
              <a:rPr lang="en-AU" sz="1400" dirty="0" smtClean="0"/>
              <a:t>])</a:t>
            </a:r>
          </a:p>
          <a:p>
            <a:pPr marL="0" indent="0">
              <a:buNone/>
            </a:pPr>
            <a:r>
              <a:rPr lang="en-AU" sz="1400" dirty="0" err="1" smtClean="0"/>
              <a:t>x.should.have.</a:t>
            </a:r>
            <a:r>
              <a:rPr lang="en-AU" sz="1400" b="1" dirty="0" err="1" smtClean="0"/>
              <a:t>ownProperty</a:t>
            </a:r>
            <a:r>
              <a:rPr lang="en-AU" sz="1400" dirty="0" smtClean="0"/>
              <a:t>(prop[, </a:t>
            </a:r>
            <a:r>
              <a:rPr lang="en-AU" sz="1400" dirty="0" err="1" smtClean="0"/>
              <a:t>val</a:t>
            </a:r>
            <a:r>
              <a:rPr lang="en-AU" sz="1400" dirty="0" smtClean="0"/>
              <a:t>])</a:t>
            </a:r>
          </a:p>
          <a:p>
            <a:pPr marL="0" indent="0">
              <a:buNone/>
            </a:pPr>
            <a:r>
              <a:rPr lang="en-AU" sz="1400" dirty="0" err="1" smtClean="0"/>
              <a:t>x.should.have.</a:t>
            </a:r>
            <a:r>
              <a:rPr lang="en-AU" sz="1400" b="1" dirty="0" err="1" smtClean="0"/>
              <a:t>status</a:t>
            </a:r>
            <a:r>
              <a:rPr lang="en-AU" sz="1400" dirty="0" smtClean="0"/>
              <a:t>(code)</a:t>
            </a:r>
          </a:p>
          <a:p>
            <a:pPr marL="0" indent="0">
              <a:buNone/>
            </a:pPr>
            <a:r>
              <a:rPr lang="en-AU" sz="1400" dirty="0" err="1" smtClean="0"/>
              <a:t>x.should.have.</a:t>
            </a:r>
            <a:r>
              <a:rPr lang="en-AU" sz="1400" b="1" dirty="0" err="1" smtClean="0"/>
              <a:t>header</a:t>
            </a:r>
            <a:r>
              <a:rPr lang="en-AU" sz="1400" dirty="0" smtClean="0"/>
              <a:t>(field[, </a:t>
            </a:r>
            <a:r>
              <a:rPr lang="en-AU" sz="1400" dirty="0" err="1" smtClean="0"/>
              <a:t>val</a:t>
            </a:r>
            <a:r>
              <a:rPr lang="en-AU" sz="1400" dirty="0" smtClean="0"/>
              <a:t>])</a:t>
            </a:r>
          </a:p>
          <a:p>
            <a:pPr marL="0" indent="0">
              <a:buNone/>
            </a:pPr>
            <a:r>
              <a:rPr lang="en-AU" sz="1400" dirty="0" err="1" smtClean="0"/>
              <a:t>x.should.</a:t>
            </a:r>
            <a:r>
              <a:rPr lang="en-AU" sz="1400" b="1" dirty="0" err="1" smtClean="0"/>
              <a:t>include</a:t>
            </a:r>
            <a:r>
              <a:rPr lang="en-AU" sz="1400" dirty="0" smtClean="0"/>
              <a:t>(y)</a:t>
            </a:r>
          </a:p>
          <a:p>
            <a:pPr marL="0" indent="0">
              <a:buNone/>
            </a:pPr>
            <a:r>
              <a:rPr lang="en-AU" sz="1400" dirty="0" err="1" smtClean="0"/>
              <a:t>x.should.</a:t>
            </a:r>
            <a:r>
              <a:rPr lang="en-AU" sz="1400" b="1" dirty="0" err="1" smtClean="0"/>
              <a:t>throw</a:t>
            </a:r>
            <a:r>
              <a:rPr lang="en-AU" sz="1400" dirty="0" smtClean="0"/>
              <a:t>([string|/</a:t>
            </a:r>
            <a:r>
              <a:rPr lang="en-AU" sz="1400" dirty="0" err="1" smtClean="0"/>
              <a:t>regexp</a:t>
            </a:r>
            <a:r>
              <a:rPr lang="en-AU" sz="1400" dirty="0" smtClean="0"/>
              <a:t>/])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47864" y="1412776"/>
            <a:ext cx="309634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truthiness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===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===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length ==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range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</a:t>
            </a:r>
            <a:r>
              <a:rPr lang="en-AU" sz="1400" dirty="0" err="1" smtClean="0"/>
              <a:t>typeof</a:t>
            </a:r>
            <a:endParaRPr lang="en-AU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</a:t>
            </a:r>
            <a:r>
              <a:rPr lang="en-AU" sz="1400" dirty="0" err="1" smtClean="0"/>
              <a:t>instanceOf</a:t>
            </a:r>
            <a:endParaRPr lang="en-AU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&gt; </a:t>
            </a:r>
            <a:r>
              <a:rPr lang="en-AU" sz="1400" dirty="0" err="1" smtClean="0"/>
              <a:t>val</a:t>
            </a:r>
            <a:endParaRPr lang="en-AU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&lt; </a:t>
            </a:r>
            <a:r>
              <a:rPr lang="en-AU" sz="1400" dirty="0" err="1" smtClean="0"/>
              <a:t>val</a:t>
            </a:r>
            <a:endParaRPr lang="en-AU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==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===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</a:t>
            </a:r>
            <a:r>
              <a:rPr lang="en-AU" sz="1400" dirty="0" err="1" smtClean="0"/>
              <a:t>regexp</a:t>
            </a:r>
            <a:r>
              <a:rPr lang="en-AU" sz="1400" dirty="0" smtClean="0"/>
              <a:t> match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.length ==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prop exists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prop exists (immediate)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.</a:t>
            </a:r>
            <a:r>
              <a:rPr lang="en-AU" sz="1400" dirty="0" err="1" smtClean="0"/>
              <a:t>statusCode</a:t>
            </a:r>
            <a:r>
              <a:rPr lang="en-AU" sz="1400" dirty="0" smtClean="0"/>
              <a:t> ==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.header with field &amp; </a:t>
            </a:r>
            <a:r>
              <a:rPr lang="en-AU" sz="1400" dirty="0" err="1" smtClean="0"/>
              <a:t>val</a:t>
            </a:r>
            <a:endParaRPr lang="en-AU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</a:t>
            </a:r>
            <a:r>
              <a:rPr lang="en-AU" sz="1400" dirty="0" err="1" smtClean="0"/>
              <a:t>x.indexOf</a:t>
            </a:r>
            <a:r>
              <a:rPr lang="en-AU" sz="1400" dirty="0" smtClean="0"/>
              <a:t>(y) != 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 smtClean="0"/>
              <a:t>// thrown exception</a:t>
            </a:r>
            <a:endParaRPr lang="en-AU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8064" y="1412776"/>
            <a:ext cx="3600400" cy="31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400" i="1" dirty="0" smtClean="0"/>
              <a:t>Negation:</a:t>
            </a:r>
          </a:p>
          <a:p>
            <a:r>
              <a:rPr lang="en-AU" sz="1400" dirty="0" err="1" smtClean="0"/>
              <a:t>x.should.</a:t>
            </a:r>
            <a:r>
              <a:rPr lang="en-AU" sz="1400" b="1" dirty="0" err="1" smtClean="0"/>
              <a:t>not</a:t>
            </a:r>
            <a:r>
              <a:rPr lang="en-AU" sz="1400" dirty="0" err="1" smtClean="0"/>
              <a:t>.be.ok</a:t>
            </a:r>
            <a:endParaRPr lang="en-AU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i="1" dirty="0" smtClean="0"/>
              <a:t>Chaining:</a:t>
            </a:r>
          </a:p>
          <a:p>
            <a:r>
              <a:rPr lang="en-AU" sz="1400" dirty="0" err="1" smtClean="0"/>
              <a:t>x.should.be.a</a:t>
            </a:r>
            <a:r>
              <a:rPr lang="en-AU" sz="1400" dirty="0" smtClean="0"/>
              <a:t>(‘string’).</a:t>
            </a:r>
            <a:r>
              <a:rPr lang="en-AU" sz="1400" b="1" dirty="0" err="1" smtClean="0"/>
              <a:t>and</a:t>
            </a:r>
            <a:r>
              <a:rPr lang="en-AU" sz="1400" dirty="0" err="1" smtClean="0"/>
              <a:t>.have.length</a:t>
            </a:r>
            <a:r>
              <a:rPr lang="en-AU" sz="1400" dirty="0" smtClean="0"/>
              <a:t>(5)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i="1" dirty="0" smtClean="0"/>
              <a:t>Implementation:</a:t>
            </a:r>
          </a:p>
          <a:p>
            <a:r>
              <a:rPr lang="en-AU" sz="1400" b="1" dirty="0" smtClean="0"/>
              <a:t>should</a:t>
            </a:r>
            <a:r>
              <a:rPr lang="en-AU" sz="1400" dirty="0" smtClean="0"/>
              <a:t> added to Object as property</a:t>
            </a:r>
          </a:p>
          <a:p>
            <a:r>
              <a:rPr lang="en-AU" sz="1400" dirty="0" smtClean="0"/>
              <a:t>Therefore </a:t>
            </a:r>
            <a:r>
              <a:rPr lang="en-AU" sz="1400" b="1" dirty="0" smtClean="0"/>
              <a:t>x</a:t>
            </a:r>
            <a:r>
              <a:rPr lang="en-AU" sz="1400" dirty="0" smtClean="0"/>
              <a:t> must not be null or undefined</a:t>
            </a:r>
          </a:p>
          <a:p>
            <a:r>
              <a:rPr lang="en-AU" sz="1400" dirty="0" smtClean="0"/>
              <a:t>Use </a:t>
            </a:r>
            <a:r>
              <a:rPr lang="en-AU" sz="1400" b="1" dirty="0" err="1" smtClean="0"/>
              <a:t>should.exist</a:t>
            </a:r>
            <a:r>
              <a:rPr lang="en-AU" sz="1400" b="1" dirty="0" smtClean="0"/>
              <a:t>(x)</a:t>
            </a:r>
            <a:r>
              <a:rPr lang="en-AU" sz="1400" dirty="0" smtClean="0"/>
              <a:t> to test first where needed.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10036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Running Tests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Run your tests</a:t>
            </a:r>
            <a:br>
              <a:rPr lang="en-AU" sz="2400" dirty="0" smtClean="0"/>
            </a:b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 make test</a:t>
            </a:r>
            <a:b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 $ </a:t>
            </a:r>
            <a:r>
              <a:rPr lang="en-A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</a:t>
            </a:r>
            <a:b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 $ 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AU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node_modules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/.bin/mocha &lt;options&gt; &lt;</a:t>
            </a:r>
            <a:r>
              <a:rPr lang="en-AU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path|files</a:t>
            </a:r>
            <a: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AU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400" dirty="0" smtClean="0"/>
              <a:t>Run your tests automatically when files change</a:t>
            </a:r>
            <a:br>
              <a:rPr lang="en-AU" sz="2400" dirty="0" smtClean="0"/>
            </a:b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make test-w</a:t>
            </a:r>
            <a:b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2400" dirty="0" smtClean="0">
                <a:latin typeface="+mj-lt"/>
                <a:cs typeface="Courier New" panose="02070309020205020404" pitchFamily="49" charset="0"/>
              </a:rPr>
              <a:t>Run multiple test suites / partial suite / specific tests</a:t>
            </a:r>
          </a:p>
          <a:p>
            <a:pPr lvl="1"/>
            <a:r>
              <a:rPr lang="en-AU" sz="1800" dirty="0" smtClean="0">
                <a:latin typeface="+mj-lt"/>
                <a:cs typeface="Courier New" panose="02070309020205020404" pitchFamily="49" charset="0"/>
              </a:rPr>
              <a:t>Specify desired file or directory on </a:t>
            </a:r>
            <a:r>
              <a:rPr lang="en-AU" sz="1800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AU" sz="1800" dirty="0" smtClean="0">
                <a:latin typeface="+mj-lt"/>
                <a:cs typeface="Courier New" panose="02070309020205020404" pitchFamily="49" charset="0"/>
              </a:rPr>
              <a:t> line</a:t>
            </a:r>
          </a:p>
          <a:p>
            <a:pPr lvl="1"/>
            <a:r>
              <a:rPr lang="en-AU" sz="1800" dirty="0" smtClean="0">
                <a:latin typeface="+mj-lt"/>
                <a:cs typeface="Courier New" panose="02070309020205020404" pitchFamily="49" charset="0"/>
              </a:rPr>
              <a:t>Use “tagging” and --</a:t>
            </a:r>
            <a:r>
              <a:rPr lang="en-AU" sz="1800" dirty="0" err="1" smtClean="0">
                <a:latin typeface="+mj-lt"/>
                <a:cs typeface="Courier New" panose="02070309020205020404" pitchFamily="49" charset="0"/>
              </a:rPr>
              <a:t>grep</a:t>
            </a:r>
            <a:r>
              <a:rPr lang="en-AU" sz="1800" dirty="0" smtClean="0">
                <a:latin typeface="+mj-lt"/>
                <a:cs typeface="Courier New" panose="02070309020205020404" pitchFamily="49" charset="0"/>
              </a:rPr>
              <a:t> feature </a:t>
            </a:r>
          </a:p>
          <a:p>
            <a:pPr lvl="2"/>
            <a:r>
              <a:rPr lang="en-AU" sz="1600" dirty="0" smtClean="0">
                <a:latin typeface="+mj-lt"/>
                <a:cs typeface="Courier New" panose="02070309020205020404" pitchFamily="49" charset="0"/>
              </a:rPr>
              <a:t>Tag test names with some unique string (</a:t>
            </a:r>
            <a:r>
              <a:rPr lang="en-AU" sz="1600" dirty="0" err="1" smtClean="0">
                <a:latin typeface="+mj-lt"/>
                <a:cs typeface="Courier New" panose="02070309020205020404" pitchFamily="49" charset="0"/>
              </a:rPr>
              <a:t>ie</a:t>
            </a:r>
            <a:r>
              <a:rPr lang="en-AU" sz="1600" dirty="0" smtClean="0">
                <a:latin typeface="+mj-lt"/>
                <a:cs typeface="Courier New" panose="02070309020205020404" pitchFamily="49" charset="0"/>
              </a:rPr>
              <a:t> “@slow” or “#API” or “APP”)</a:t>
            </a:r>
          </a:p>
          <a:p>
            <a:pPr lvl="2"/>
            <a:r>
              <a:rPr lang="en-AU" sz="1600" dirty="0" smtClean="0">
                <a:latin typeface="+mj-lt"/>
                <a:cs typeface="Courier New" panose="02070309020205020404" pitchFamily="49" charset="0"/>
              </a:rPr>
              <a:t>Pass </a:t>
            </a:r>
            <a:r>
              <a:rPr lang="en-AU" sz="1600" dirty="0" err="1" smtClean="0">
                <a:latin typeface="+mj-lt"/>
                <a:cs typeface="Courier New" panose="02070309020205020404" pitchFamily="49" charset="0"/>
              </a:rPr>
              <a:t>cmd</a:t>
            </a:r>
            <a:r>
              <a:rPr lang="en-AU" sz="1600" dirty="0" smtClean="0">
                <a:latin typeface="+mj-lt"/>
                <a:cs typeface="Courier New" panose="02070309020205020404" pitchFamily="49" charset="0"/>
              </a:rPr>
              <a:t> line option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&lt;pattern&gt;</a:t>
            </a:r>
          </a:p>
          <a:p>
            <a:pPr marL="914400" lvl="2" indent="0">
              <a:buNone/>
            </a:pPr>
            <a:endParaRPr lang="en-AU" sz="1600" dirty="0">
              <a:latin typeface="+mj-lt"/>
              <a:cs typeface="Courier New" panose="02070309020205020404" pitchFamily="49" charset="0"/>
            </a:endParaRPr>
          </a:p>
          <a:p>
            <a:r>
              <a:rPr lang="en-AU" sz="2400" dirty="0" smtClean="0">
                <a:latin typeface="+mj-lt"/>
                <a:cs typeface="Courier New" panose="02070309020205020404" pitchFamily="49" charset="0"/>
              </a:rPr>
              <a:t>Run Mocha </a:t>
            </a:r>
            <a:r>
              <a:rPr lang="en-AU" sz="2400" dirty="0" err="1" smtClean="0">
                <a:latin typeface="+mj-lt"/>
                <a:cs typeface="Courier New" panose="02070309020205020404" pitchFamily="49" charset="0"/>
              </a:rPr>
              <a:t>programatically</a:t>
            </a:r>
            <a:r>
              <a:rPr lang="en-AU" sz="2400" dirty="0" smtClean="0">
                <a:latin typeface="+mj-lt"/>
                <a:cs typeface="Courier New" panose="02070309020205020404" pitchFamily="49" charset="0"/>
              </a:rPr>
              <a:t> for more control</a:t>
            </a:r>
          </a:p>
          <a:p>
            <a:pPr lvl="1"/>
            <a:endParaRPr lang="en-AU" sz="2000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8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Mocha Configurability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AU" sz="2400" dirty="0" smtClean="0">
                <a:cs typeface="Courier New" panose="02070309020205020404" pitchFamily="49" charset="0"/>
              </a:rPr>
              <a:t>Change assertion library </a:t>
            </a:r>
            <a:r>
              <a:rPr lang="en-AU" sz="1800" i="1" dirty="0" smtClean="0">
                <a:cs typeface="Courier New" panose="02070309020205020404" pitchFamily="49" charset="0"/>
              </a:rPr>
              <a:t>(require(…))</a:t>
            </a:r>
          </a:p>
          <a:p>
            <a:pPr lvl="1"/>
            <a:r>
              <a:rPr lang="en-AU" sz="1800" dirty="0" smtClean="0">
                <a:cs typeface="Courier New" panose="02070309020205020404" pitchFamily="49" charset="0"/>
              </a:rPr>
              <a:t>Should, expect.js, Chai, Expectations, better-assert, Node’s assert lib, </a:t>
            </a:r>
            <a:r>
              <a:rPr lang="en-AU" sz="1800" dirty="0" err="1" smtClean="0">
                <a:cs typeface="Courier New" panose="02070309020205020404" pitchFamily="49" charset="0"/>
              </a:rPr>
              <a:t>etc</a:t>
            </a:r>
            <a:r>
              <a:rPr lang="en-AU" sz="1800" dirty="0" smtClean="0">
                <a:cs typeface="Courier New" panose="02070309020205020404" pitchFamily="49" charset="0"/>
              </a:rPr>
              <a:t/>
            </a:r>
            <a:br>
              <a:rPr lang="en-AU" sz="1800" dirty="0" smtClean="0">
                <a:cs typeface="Courier New" panose="02070309020205020404" pitchFamily="49" charset="0"/>
              </a:rPr>
            </a:br>
            <a:endParaRPr lang="en-AU" sz="1800" dirty="0" smtClean="0"/>
          </a:p>
          <a:p>
            <a:r>
              <a:rPr lang="en-AU" sz="2400" dirty="0" smtClean="0"/>
              <a:t>Change interface </a:t>
            </a:r>
            <a:r>
              <a:rPr lang="en-AU" sz="1800" i="1" dirty="0" smtClean="0"/>
              <a:t>(--</a:t>
            </a:r>
            <a:r>
              <a:rPr lang="en-AU" sz="1800" i="1" dirty="0" err="1" smtClean="0"/>
              <a:t>ui</a:t>
            </a:r>
            <a:r>
              <a:rPr lang="en-AU" sz="1800" i="1" dirty="0" smtClean="0"/>
              <a:t> flag</a:t>
            </a:r>
            <a:r>
              <a:rPr lang="en-AU" sz="1800" dirty="0" smtClean="0"/>
              <a:t>)</a:t>
            </a:r>
          </a:p>
          <a:p>
            <a:pPr lvl="1"/>
            <a:r>
              <a:rPr lang="en-AU" sz="1800" dirty="0" smtClean="0"/>
              <a:t>for BDD style: describe,</a:t>
            </a:r>
            <a:r>
              <a:rPr lang="en-AU" sz="1800" dirty="0"/>
              <a:t> </a:t>
            </a:r>
            <a:r>
              <a:rPr lang="en-AU" sz="1800" dirty="0" smtClean="0"/>
              <a:t>it,</a:t>
            </a:r>
            <a:r>
              <a:rPr lang="en-AU" sz="1800" dirty="0"/>
              <a:t> </a:t>
            </a:r>
            <a:r>
              <a:rPr lang="en-AU" sz="1800" dirty="0" smtClean="0"/>
              <a:t>before,</a:t>
            </a:r>
            <a:r>
              <a:rPr lang="en-AU" sz="1800" dirty="0"/>
              <a:t> </a:t>
            </a:r>
            <a:r>
              <a:rPr lang="en-AU" sz="1800" dirty="0" smtClean="0"/>
              <a:t>after,</a:t>
            </a:r>
            <a:r>
              <a:rPr lang="en-AU" sz="1800" dirty="0"/>
              <a:t> </a:t>
            </a:r>
            <a:r>
              <a:rPr lang="en-AU" sz="1800" dirty="0" err="1" smtClean="0"/>
              <a:t>beforeEach</a:t>
            </a:r>
            <a:r>
              <a:rPr lang="en-AU" sz="1800" dirty="0" smtClean="0"/>
              <a:t>, </a:t>
            </a:r>
            <a:r>
              <a:rPr lang="en-AU" sz="1800" dirty="0" err="1" smtClean="0"/>
              <a:t>afterEach</a:t>
            </a:r>
            <a:r>
              <a:rPr lang="en-AU" sz="1800" dirty="0" smtClean="0"/>
              <a:t>.</a:t>
            </a:r>
          </a:p>
          <a:p>
            <a:pPr lvl="1"/>
            <a:r>
              <a:rPr lang="en-AU" sz="1800" dirty="0" smtClean="0"/>
              <a:t>for TDD style: suite,</a:t>
            </a:r>
            <a:r>
              <a:rPr lang="en-AU" sz="1800" dirty="0"/>
              <a:t> </a:t>
            </a:r>
            <a:r>
              <a:rPr lang="en-AU" sz="1800" dirty="0" smtClean="0"/>
              <a:t>test,</a:t>
            </a:r>
            <a:r>
              <a:rPr lang="en-AU" sz="1800" dirty="0"/>
              <a:t> </a:t>
            </a:r>
            <a:r>
              <a:rPr lang="en-AU" sz="1800" dirty="0" smtClean="0"/>
              <a:t>setup, teardown.</a:t>
            </a:r>
          </a:p>
          <a:p>
            <a:pPr lvl="1"/>
            <a:r>
              <a:rPr lang="en-AU" sz="1800" dirty="0" smtClean="0"/>
              <a:t>others</a:t>
            </a:r>
            <a:br>
              <a:rPr lang="en-AU" sz="1800" dirty="0" smtClean="0"/>
            </a:br>
            <a:endParaRPr lang="en-AU" sz="1800" dirty="0" smtClean="0"/>
          </a:p>
          <a:p>
            <a:r>
              <a:rPr lang="en-AU" sz="2400" dirty="0" smtClean="0"/>
              <a:t>Change output Reporter </a:t>
            </a:r>
            <a:r>
              <a:rPr lang="en-AU" sz="1800" i="1" dirty="0" smtClean="0"/>
              <a:t>(--reporter flag)</a:t>
            </a:r>
          </a:p>
          <a:p>
            <a:pPr lvl="1"/>
            <a:r>
              <a:rPr lang="en-AU" sz="1800" dirty="0" smtClean="0"/>
              <a:t>For different styles of terminal output</a:t>
            </a:r>
          </a:p>
          <a:p>
            <a:pPr lvl="1"/>
            <a:r>
              <a:rPr lang="en-AU" sz="1800" dirty="0" smtClean="0"/>
              <a:t>For output of docs (html, xml, documentation, …)</a:t>
            </a:r>
          </a:p>
          <a:p>
            <a:pPr lvl="1"/>
            <a:r>
              <a:rPr lang="en-AU" sz="1800" dirty="0" smtClean="0"/>
              <a:t>For feeding into other programs (test coverage, …) </a:t>
            </a:r>
            <a:br>
              <a:rPr lang="en-AU" sz="1800" dirty="0" smtClean="0"/>
            </a:br>
            <a:endParaRPr lang="en-AU" sz="1800" dirty="0" smtClean="0"/>
          </a:p>
          <a:p>
            <a:r>
              <a:rPr lang="en-AU" sz="2400" dirty="0" smtClean="0"/>
              <a:t>… and more …</a:t>
            </a:r>
          </a:p>
        </p:txBody>
      </p:sp>
    </p:spTree>
    <p:extLst>
      <p:ext uri="{BB962C8B-B14F-4D97-AF65-F5344CB8AC3E}">
        <p14:creationId xmlns:p14="http://schemas.microsoft.com/office/powerpoint/2010/main" val="17347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Sinon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Sinon</a:t>
            </a:r>
            <a:endParaRPr lang="en-AU" dirty="0" smtClean="0"/>
          </a:p>
          <a:p>
            <a:pPr lvl="1"/>
            <a:r>
              <a:rPr lang="en-AU" sz="1800" dirty="0" smtClean="0"/>
              <a:t>APIs for spies, stubs, mocks, and </a:t>
            </a:r>
            <a:r>
              <a:rPr lang="en-AU" sz="1800" dirty="0" err="1" smtClean="0"/>
              <a:t>utils</a:t>
            </a:r>
            <a:endParaRPr lang="en-AU" sz="1800" dirty="0" smtClean="0"/>
          </a:p>
          <a:p>
            <a:pPr lvl="1"/>
            <a:r>
              <a:rPr lang="en-AU" sz="1800" dirty="0" smtClean="0"/>
              <a:t>Framework agnostic</a:t>
            </a:r>
          </a:p>
          <a:p>
            <a:pPr lvl="1"/>
            <a:r>
              <a:rPr lang="en-AU" sz="1800" dirty="0" smtClean="0"/>
              <a:t>To use:</a:t>
            </a:r>
          </a:p>
          <a:p>
            <a:pPr lvl="2"/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A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A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sinon</a:t>
            </a:r>
            <a:endParaRPr lang="en-AU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A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sinon</a:t>
            </a: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require(‘</a:t>
            </a:r>
            <a:r>
              <a:rPr lang="en-A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sinon</a:t>
            </a: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  <a:r>
              <a:rPr lang="en-AU" sz="1800" dirty="0" smtClean="0">
                <a:latin typeface="+mj-lt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AU" sz="1800" dirty="0" smtClean="0">
                <a:latin typeface="+mj-lt"/>
                <a:cs typeface="Consolas" panose="020B0609020204030204" pitchFamily="49" charset="0"/>
              </a:rPr>
              <a:t>Don’t include via </a:t>
            </a: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--require</a:t>
            </a:r>
            <a:r>
              <a:rPr lang="en-AU" sz="1800" dirty="0" smtClean="0">
                <a:latin typeface="+mj-lt"/>
                <a:cs typeface="Consolas" panose="020B0609020204030204" pitchFamily="49" charset="0"/>
              </a:rPr>
              <a:t> because need access to exports</a:t>
            </a:r>
            <a:endParaRPr lang="en-AU" sz="1800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13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Coverage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Install node-</a:t>
            </a:r>
            <a:r>
              <a:rPr lang="en-AU" sz="2400" dirty="0" err="1" smtClean="0"/>
              <a:t>jscoverage</a:t>
            </a:r>
            <a:r>
              <a:rPr lang="en-AU" sz="2400" dirty="0" smtClean="0"/>
              <a:t> binary</a:t>
            </a:r>
            <a:br>
              <a:rPr lang="en-AU" sz="2400" dirty="0" smtClean="0"/>
            </a:br>
            <a:r>
              <a:rPr lang="en-AU" sz="1600" dirty="0" smtClean="0">
                <a:latin typeface="Consolas" pitchFamily="49" charset="0"/>
                <a:cs typeface="Consolas" pitchFamily="49" charset="0"/>
              </a:rPr>
              <a:t>$ git clone https://github.com/visionmedia/node-jscoverage.git</a:t>
            </a:r>
            <a:r>
              <a:rPr lang="en-AU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AU" sz="1600" dirty="0">
                <a:latin typeface="Consolas" pitchFamily="49" charset="0"/>
                <a:cs typeface="Consolas" pitchFamily="49" charset="0"/>
              </a:rPr>
            </a:br>
            <a:r>
              <a:rPr lang="en-AU" sz="1600" dirty="0" smtClean="0">
                <a:latin typeface="Consolas" pitchFamily="49" charset="0"/>
                <a:cs typeface="Consolas" pitchFamily="49" charset="0"/>
              </a:rPr>
              <a:t>$ ./configure &amp;&amp; make &amp;&amp; make install</a:t>
            </a:r>
          </a:p>
          <a:p>
            <a:pPr marL="457200" indent="-457200">
              <a:buFont typeface="+mj-lt"/>
              <a:buAutoNum type="arabicPeriod"/>
            </a:pPr>
            <a:endParaRPr lang="en-AU" sz="16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>
                <a:latin typeface="+mj-lt"/>
                <a:cs typeface="Consolas" pitchFamily="49" charset="0"/>
              </a:rPr>
              <a:t>Adjust </a:t>
            </a:r>
            <a:r>
              <a:rPr lang="en-AU" sz="2400" dirty="0" err="1" smtClean="0">
                <a:latin typeface="+mj-lt"/>
                <a:cs typeface="Consolas" pitchFamily="49" charset="0"/>
              </a:rPr>
              <a:t>Makefile</a:t>
            </a:r>
            <a:r>
              <a:rPr lang="en-AU" sz="2400" dirty="0" smtClean="0">
                <a:latin typeface="+mj-lt"/>
                <a:cs typeface="Consolas" pitchFamily="49" charset="0"/>
              </a:rPr>
              <a:t> to:</a:t>
            </a:r>
          </a:p>
          <a:p>
            <a:pPr marL="857250" lvl="1" indent="-457200"/>
            <a:r>
              <a:rPr lang="en-AU" sz="1600" dirty="0" smtClean="0">
                <a:latin typeface="+mj-lt"/>
              </a:rPr>
              <a:t>invoke </a:t>
            </a:r>
            <a:r>
              <a:rPr lang="en-AU" sz="1600" dirty="0" err="1">
                <a:latin typeface="+mj-lt"/>
              </a:rPr>
              <a:t>jscoverage</a:t>
            </a:r>
            <a:r>
              <a:rPr lang="en-AU" sz="1600" dirty="0">
                <a:latin typeface="+mj-lt"/>
              </a:rPr>
              <a:t> on source to produce instrumented </a:t>
            </a:r>
            <a:r>
              <a:rPr lang="en-AU" sz="1600" dirty="0" smtClean="0">
                <a:latin typeface="+mj-lt"/>
              </a:rPr>
              <a:t>version</a:t>
            </a:r>
          </a:p>
          <a:p>
            <a:pPr marL="857250" lvl="1" indent="-457200"/>
            <a:r>
              <a:rPr lang="en-AU" sz="1600" dirty="0" smtClean="0">
                <a:latin typeface="+mj-lt"/>
              </a:rPr>
              <a:t>run mocha on instrumented source with html-</a:t>
            </a:r>
            <a:r>
              <a:rPr lang="en-AU" sz="1600" dirty="0" err="1" smtClean="0">
                <a:latin typeface="+mj-lt"/>
              </a:rPr>
              <a:t>cov</a:t>
            </a:r>
            <a:r>
              <a:rPr lang="en-AU" sz="1600" dirty="0" smtClean="0">
                <a:latin typeface="+mj-lt"/>
              </a:rPr>
              <a:t> reporter to </a:t>
            </a:r>
            <a:r>
              <a:rPr lang="en-AU" sz="1600" dirty="0" err="1" smtClean="0">
                <a:latin typeface="+mj-lt"/>
              </a:rPr>
              <a:t>ourput</a:t>
            </a:r>
            <a:r>
              <a:rPr lang="en-AU" sz="1600" dirty="0" smtClean="0">
                <a:latin typeface="+mj-lt"/>
              </a:rPr>
              <a:t> coverage report.</a:t>
            </a:r>
          </a:p>
          <a:p>
            <a:pPr marL="457200" indent="-457200">
              <a:buFont typeface="+mj-lt"/>
              <a:buAutoNum type="arabicPeriod"/>
            </a:pPr>
            <a:endParaRPr lang="en-A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077072"/>
            <a:ext cx="756084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test-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cov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: lib-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cov</a:t>
            </a:r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	@MYPROJ_COVERAGE=1 $(MAKE) test REPORTER=html-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cov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&gt; coverage.html</a:t>
            </a:r>
          </a:p>
          <a:p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lib-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cov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jscoverage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lib lib-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cov</a:t>
            </a:r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249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Coverage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AU" sz="2400" dirty="0" smtClean="0"/>
              <a:t>Adjust project structure (see example repo)</a:t>
            </a:r>
          </a:p>
          <a:p>
            <a:pPr lvl="1"/>
            <a:r>
              <a:rPr lang="en-AU" sz="1600" dirty="0" smtClean="0"/>
              <a:t>index.js conditionally requires normal or instrumented source based on </a:t>
            </a:r>
            <a:r>
              <a:rPr lang="en-AU" sz="1600" dirty="0" err="1" smtClean="0"/>
              <a:t>env</a:t>
            </a:r>
            <a:r>
              <a:rPr lang="en-AU" sz="1600" dirty="0" smtClean="0"/>
              <a:t> </a:t>
            </a:r>
            <a:r>
              <a:rPr lang="en-AU" sz="1600" dirty="0" err="1" smtClean="0"/>
              <a:t>var</a:t>
            </a:r>
            <a:r>
              <a:rPr lang="en-AU" sz="1600" dirty="0" smtClean="0"/>
              <a:t> set in </a:t>
            </a:r>
            <a:r>
              <a:rPr lang="en-AU" sz="1600" dirty="0" err="1" smtClean="0"/>
              <a:t>makefile</a:t>
            </a:r>
            <a:endParaRPr lang="en-AU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43608" y="2768414"/>
            <a:ext cx="73448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module.exports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process.env.MYPROJ_COVERAGE</a:t>
            </a:r>
            <a:endParaRPr lang="en-A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 ? require('./lib-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cov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myproj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A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 : require('./lib/</a:t>
            </a:r>
            <a:r>
              <a:rPr lang="en-AU" sz="1400" dirty="0" err="1" smtClean="0">
                <a:latin typeface="Consolas" pitchFamily="49" charset="0"/>
                <a:cs typeface="Consolas" pitchFamily="49" charset="0"/>
              </a:rPr>
              <a:t>myproj</a:t>
            </a:r>
            <a:r>
              <a:rPr lang="en-AU" sz="1400" dirty="0" smtClean="0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05064"/>
            <a:ext cx="8229600" cy="1218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AU" sz="2400" dirty="0" smtClean="0"/>
              <a:t>Run it</a:t>
            </a:r>
            <a:br>
              <a:rPr lang="en-AU" sz="2400" dirty="0" smtClean="0"/>
            </a:br>
            <a:r>
              <a:rPr lang="en-AU" sz="1600" dirty="0" smtClean="0">
                <a:latin typeface="Consolas" pitchFamily="49" charset="0"/>
                <a:cs typeface="Consolas" pitchFamily="49" charset="0"/>
              </a:rPr>
              <a:t>$ make test-</a:t>
            </a:r>
            <a:r>
              <a:rPr lang="en-AU" sz="1600" dirty="0" err="1" smtClean="0">
                <a:latin typeface="Consolas" pitchFamily="49" charset="0"/>
                <a:cs typeface="Consolas" pitchFamily="49" charset="0"/>
              </a:rPr>
              <a:t>cov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7860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more…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Mocha - </a:t>
            </a:r>
            <a:r>
              <a:rPr lang="en-AU" sz="2000" dirty="0" smtClean="0">
                <a:hlinkClick r:id="rId2"/>
              </a:rPr>
              <a:t>http</a:t>
            </a:r>
            <a:r>
              <a:rPr lang="en-AU" sz="2000" dirty="0">
                <a:hlinkClick r:id="rId2"/>
              </a:rPr>
              <a:t>://visionmedia.github.io/mocha</a:t>
            </a:r>
            <a:r>
              <a:rPr lang="en-AU" sz="2000" dirty="0" smtClean="0">
                <a:hlinkClick r:id="rId2"/>
              </a:rPr>
              <a:t>/</a:t>
            </a:r>
            <a:endParaRPr lang="en-AU" sz="2000" dirty="0" smtClean="0"/>
          </a:p>
          <a:p>
            <a:endParaRPr lang="en-AU" sz="2000" dirty="0" smtClean="0"/>
          </a:p>
          <a:p>
            <a:r>
              <a:rPr lang="en-AU" sz="2000" dirty="0" smtClean="0"/>
              <a:t>Mocha Wiki - </a:t>
            </a:r>
            <a:r>
              <a:rPr lang="en-AU" sz="2000" dirty="0">
                <a:hlinkClick r:id="rId3"/>
              </a:rPr>
              <a:t>https://</a:t>
            </a:r>
            <a:r>
              <a:rPr lang="en-AU" sz="2000" dirty="0" smtClean="0">
                <a:hlinkClick r:id="rId3"/>
              </a:rPr>
              <a:t>github.com/visionmedia/mocha/wiki</a:t>
            </a:r>
            <a:endParaRPr lang="en-AU" sz="2000" dirty="0" smtClean="0"/>
          </a:p>
          <a:p>
            <a:endParaRPr lang="en-AU" sz="2000" dirty="0" smtClean="0"/>
          </a:p>
          <a:p>
            <a:r>
              <a:rPr lang="en-AU" sz="2000" dirty="0" smtClean="0"/>
              <a:t>Should - </a:t>
            </a:r>
            <a:r>
              <a:rPr lang="en-AU" sz="2000" dirty="0">
                <a:hlinkClick r:id="rId4"/>
              </a:rPr>
              <a:t>https://github.com/visionmedia/should.js</a:t>
            </a:r>
            <a:r>
              <a:rPr lang="en-AU" sz="2000" dirty="0" smtClean="0">
                <a:hlinkClick r:id="rId4"/>
              </a:rPr>
              <a:t>/</a:t>
            </a:r>
            <a:endParaRPr lang="en-AU" sz="2000" dirty="0" smtClean="0"/>
          </a:p>
          <a:p>
            <a:endParaRPr lang="en-AU" sz="2000" dirty="0" smtClean="0"/>
          </a:p>
          <a:p>
            <a:r>
              <a:rPr lang="en-AU" sz="2000" dirty="0" err="1" smtClean="0"/>
              <a:t>Sinon</a:t>
            </a:r>
            <a:r>
              <a:rPr lang="en-AU" sz="2000" dirty="0" smtClean="0"/>
              <a:t> - </a:t>
            </a:r>
            <a:r>
              <a:rPr lang="en-AU" sz="2000" dirty="0">
                <a:hlinkClick r:id="rId5"/>
              </a:rPr>
              <a:t>http://sinonjs.org</a:t>
            </a:r>
            <a:r>
              <a:rPr lang="en-AU" sz="2000" dirty="0" smtClean="0">
                <a:hlinkClick r:id="rId5"/>
              </a:rPr>
              <a:t>/</a:t>
            </a:r>
            <a:endParaRPr lang="en-AU" sz="2000" dirty="0"/>
          </a:p>
          <a:p>
            <a:endParaRPr lang="en-AU" sz="2000" dirty="0" smtClean="0"/>
          </a:p>
          <a:p>
            <a:r>
              <a:rPr lang="en-AU" sz="2000" dirty="0" smtClean="0"/>
              <a:t>Node-</a:t>
            </a:r>
            <a:r>
              <a:rPr lang="en-AU" sz="2000" dirty="0" err="1" smtClean="0"/>
              <a:t>JSCoverage</a:t>
            </a:r>
            <a:r>
              <a:rPr lang="en-AU" sz="2000" dirty="0" smtClean="0"/>
              <a:t> - </a:t>
            </a:r>
            <a:r>
              <a:rPr lang="en-AU" sz="2000" dirty="0">
                <a:hlinkClick r:id="rId6"/>
              </a:rPr>
              <a:t>https://</a:t>
            </a:r>
            <a:r>
              <a:rPr lang="en-AU" sz="2000" dirty="0" smtClean="0">
                <a:hlinkClick r:id="rId6"/>
              </a:rPr>
              <a:t>github.com/visionmedia/node-jscoverage</a:t>
            </a:r>
            <a:endParaRPr lang="en-AU" sz="2000" dirty="0" smtClean="0"/>
          </a:p>
          <a:p>
            <a:endParaRPr lang="en-AU" sz="2000" dirty="0" smtClean="0"/>
          </a:p>
          <a:p>
            <a:endParaRPr lang="en-AU" sz="2000" dirty="0" smtClean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493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AU" dirty="0" smtClean="0"/>
              <a:t>Which Framework?</a:t>
            </a:r>
            <a:endParaRPr lang="en-A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264696" cy="467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6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Popular</a:t>
            </a:r>
          </a:p>
          <a:p>
            <a:r>
              <a:rPr lang="en-AU" sz="2400" dirty="0" smtClean="0"/>
              <a:t>Decent high level features</a:t>
            </a:r>
          </a:p>
          <a:p>
            <a:r>
              <a:rPr lang="en-AU" sz="2400" dirty="0" smtClean="0"/>
              <a:t>Highly configurable to suit many tastes</a:t>
            </a:r>
          </a:p>
          <a:p>
            <a:r>
              <a:rPr lang="en-AU" sz="2400" dirty="0" smtClean="0"/>
              <a:t>Been around for almost 2 years</a:t>
            </a:r>
          </a:p>
          <a:p>
            <a:r>
              <a:rPr lang="en-AU" sz="2400" dirty="0" smtClean="0"/>
              <a:t>Can run in the browser also</a:t>
            </a:r>
          </a:p>
          <a:p>
            <a:endParaRPr lang="en-AU" sz="2400" dirty="0" smtClean="0"/>
          </a:p>
          <a:p>
            <a:endParaRPr lang="en-A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Mocha?</a:t>
            </a:r>
          </a:p>
        </p:txBody>
      </p:sp>
    </p:spTree>
    <p:extLst>
      <p:ext uri="{BB962C8B-B14F-4D97-AF65-F5344CB8AC3E}">
        <p14:creationId xmlns:p14="http://schemas.microsoft.com/office/powerpoint/2010/main" val="37620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Setting Up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Install mocha module</a:t>
            </a:r>
            <a:br>
              <a:rPr lang="en-AU" sz="2400" dirty="0" smtClean="0"/>
            </a:b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A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mocha</a:t>
            </a:r>
          </a:p>
          <a:p>
            <a:pPr marL="514350" indent="-514350">
              <a:buFont typeface="+mj-lt"/>
              <a:buAutoNum type="arabicPeriod"/>
            </a:pPr>
            <a:endParaRPr lang="en-A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Choose and install your assertion library (we’ll use should)</a:t>
            </a:r>
            <a:br>
              <a:rPr lang="en-AU" sz="2400" dirty="0" smtClean="0"/>
            </a:b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A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should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A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Create a directory for your tests</a:t>
            </a:r>
            <a:br>
              <a:rPr lang="en-AU" sz="2400" dirty="0" smtClean="0"/>
            </a:b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A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A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</a:t>
            </a:r>
          </a:p>
          <a:p>
            <a:pPr marL="457200" indent="-457200">
              <a:buFont typeface="+mj-lt"/>
              <a:buAutoNum type="arabicPeriod"/>
            </a:pPr>
            <a:endParaRPr lang="en-A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Setting Up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79145" y="2708920"/>
            <a:ext cx="8352928" cy="310854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REPORTER 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dot</a:t>
            </a:r>
          </a:p>
          <a:p>
            <a:endParaRPr lang="en-AU" sz="14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AU" sz="14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@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NODE_ENV=test ./</a:t>
            </a:r>
            <a:r>
              <a:rPr lang="en-AU" sz="14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node_modules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/.bin/mocha </a:t>
            </a:r>
            <a:endParaRPr lang="en-AU" sz="14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--reporter $(REPORTER) \</a:t>
            </a:r>
          </a:p>
          <a:p>
            <a:endParaRPr lang="en-AU" sz="14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test-w:</a:t>
            </a:r>
          </a:p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@NODE_ENV=test 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AU" sz="14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node_modules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/.bin/mocha \</a:t>
            </a:r>
          </a:p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--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reporter $(REPORTER) \</a:t>
            </a:r>
          </a:p>
          <a:p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--</a:t>
            </a:r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watch</a:t>
            </a:r>
          </a:p>
          <a:p>
            <a:endParaRPr lang="en-AU" sz="14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.PHONY: test 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test-w</a:t>
            </a:r>
          </a:p>
          <a:p>
            <a:endParaRPr lang="en-AU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AU" sz="2400" dirty="0" smtClean="0"/>
              <a:t>Create your </a:t>
            </a:r>
            <a:r>
              <a:rPr lang="en-AU" sz="2400" dirty="0" err="1" smtClean="0"/>
              <a:t>Makefile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1800" i="1" dirty="0" smtClean="0"/>
              <a:t>Remember the tabs!</a:t>
            </a:r>
            <a:endParaRPr lang="en-AU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42231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Setting Up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420888"/>
            <a:ext cx="8352928" cy="20313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AU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"scripts": {</a:t>
            </a:r>
          </a:p>
          <a:p>
            <a:r>
              <a:rPr lang="en-AU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"test": "make test"</a:t>
            </a:r>
          </a:p>
          <a:p>
            <a:r>
              <a:rPr lang="en-AU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AU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AU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effectLst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AU" sz="2400" dirty="0" smtClean="0"/>
              <a:t>Configure </a:t>
            </a:r>
            <a:r>
              <a:rPr lang="en-AU" sz="2400" dirty="0" err="1" smtClean="0"/>
              <a:t>package.json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327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Code To Be Tested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772816"/>
            <a:ext cx="8424936" cy="116955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Adder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exports.Adder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Adder.prototype.add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function(a, b) {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+ b;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AU" sz="140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397448"/>
            <a:ext cx="14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sync_adder.js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3789040"/>
            <a:ext cx="8424936" cy="160043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Adder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exports.Adder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 {};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Adder.prototype.add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function(a, b,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b);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100);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AU" sz="140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413672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async_adder.js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920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Tests - Synchronous 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05448" y="1799424"/>
            <a:ext cx="8424937" cy="289310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= require('should');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require('../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sync_adder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').Adder;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('Synchronous Adder', function() {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describe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('add()', function() {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('should return 3 when adding 1 and 2',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adder = new Adder();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adder.add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2).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should.equal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}); 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AU" sz="140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141277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test/sync_adder.js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355" y="5157192"/>
            <a:ext cx="842503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 smtClean="0">
                <a:latin typeface="+mj-lt"/>
                <a:cs typeface="Courier New" panose="02070309020205020404" pitchFamily="49" charset="0"/>
              </a:rPr>
              <a:t>NB:  or use mocha option ‘--require’ to automatically require common </a:t>
            </a:r>
            <a:r>
              <a:rPr lang="en-AU" sz="1600" dirty="0" err="1" smtClean="0">
                <a:latin typeface="+mj-lt"/>
                <a:cs typeface="Courier New" panose="02070309020205020404" pitchFamily="49" charset="0"/>
              </a:rPr>
              <a:t>deps</a:t>
            </a:r>
            <a:r>
              <a:rPr lang="en-AU" sz="1600" dirty="0" smtClean="0">
                <a:latin typeface="+mj-lt"/>
                <a:cs typeface="Courier New" panose="02070309020205020404" pitchFamily="49" charset="0"/>
              </a:rPr>
              <a:t> (</a:t>
            </a:r>
            <a:r>
              <a:rPr lang="en-AU" sz="1600" dirty="0" err="1" smtClean="0">
                <a:latin typeface="+mj-lt"/>
                <a:cs typeface="Courier New" panose="02070309020205020404" pitchFamily="49" charset="0"/>
              </a:rPr>
              <a:t>ie</a:t>
            </a:r>
            <a:r>
              <a:rPr lang="en-AU" sz="1600" dirty="0" smtClean="0">
                <a:latin typeface="+mj-lt"/>
                <a:cs typeface="Courier New" panose="02070309020205020404" pitchFamily="49" charset="0"/>
              </a:rPr>
              <a:t>: Should)</a:t>
            </a:r>
            <a:endParaRPr lang="en-AU" sz="1600" dirty="0" smtClean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88224" y="3113701"/>
            <a:ext cx="441658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Tests - Asynchronous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09497" y="1412776"/>
            <a:ext cx="198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test/async_adder.js</a:t>
            </a:r>
            <a:endParaRPr lang="en-AU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55576" y="5733256"/>
            <a:ext cx="3492388" cy="936104"/>
          </a:xfrm>
        </p:spPr>
        <p:txBody>
          <a:bodyPr>
            <a:normAutofit/>
          </a:bodyPr>
          <a:lstStyle/>
          <a:p>
            <a:r>
              <a:rPr lang="en-AU" sz="1600" dirty="0" smtClean="0">
                <a:latin typeface="+mj-lt"/>
                <a:cs typeface="Courier New" panose="02070309020205020404" pitchFamily="49" charset="0"/>
              </a:rPr>
              <a:t>If done() not called, test fails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5936" y="3964140"/>
            <a:ext cx="785192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34754" y="5661248"/>
            <a:ext cx="34923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 smtClean="0">
                <a:latin typeface="+mj-lt"/>
                <a:cs typeface="Courier New" panose="02070309020205020404" pitchFamily="49" charset="0"/>
              </a:rPr>
              <a:t>Default timeout is 2,000 </a:t>
            </a:r>
            <a:r>
              <a:rPr lang="en-AU" sz="1600" dirty="0" err="1" smtClean="0">
                <a:latin typeface="+mj-lt"/>
                <a:cs typeface="Courier New" panose="02070309020205020404" pitchFamily="49" charset="0"/>
              </a:rPr>
              <a:t>ms</a:t>
            </a:r>
            <a:endParaRPr lang="en-AU" sz="1600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AU" sz="1600" dirty="0" smtClean="0">
                <a:latin typeface="+mj-lt"/>
                <a:cs typeface="Consolas" panose="020B0609020204030204" pitchFamily="49" charset="0"/>
              </a:rPr>
              <a:t>Adjust with </a:t>
            </a:r>
            <a:r>
              <a:rPr lang="en-AU" sz="1600" dirty="0" err="1" smtClean="0">
                <a:latin typeface="+mj-lt"/>
                <a:cs typeface="Consolas" panose="020B0609020204030204" pitchFamily="49" charset="0"/>
              </a:rPr>
              <a:t>this.timeout</a:t>
            </a:r>
            <a:r>
              <a:rPr lang="en-AU" sz="1600" dirty="0" smtClean="0">
                <a:latin typeface="+mj-lt"/>
                <a:cs typeface="Consolas" panose="020B0609020204030204" pitchFamily="49" charset="0"/>
              </a:rPr>
              <a:t>(x)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74" y="1782108"/>
            <a:ext cx="8424936" cy="3539430"/>
          </a:xfrm>
          <a:prstGeom prst="rect">
            <a:avLst/>
          </a:prstGeom>
          <a:noFill/>
          <a:effectLst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= require('should');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Adder 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require('../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async_adder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').Adder;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('Asynchronous Adder', function() {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describe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('add()', function() {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('should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3 when adding 1 and 2', function(done) {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adder = new Adder();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adder.add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function(result) {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result.should.equal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done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}); 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}); 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673</Words>
  <Application>Microsoft Office PowerPoint</Application>
  <PresentationFormat>On-screen Show (4:3)</PresentationFormat>
  <Paragraphs>213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Testing NodeJS (with Mocha, Should, Sinon, &amp; JSCoverage)</vt:lpstr>
      <vt:lpstr>Which Framework?</vt:lpstr>
      <vt:lpstr>Why Mocha?</vt:lpstr>
      <vt:lpstr>Setting Up</vt:lpstr>
      <vt:lpstr>Setting Up</vt:lpstr>
      <vt:lpstr>Setting Up</vt:lpstr>
      <vt:lpstr>Code To Be Tested</vt:lpstr>
      <vt:lpstr>Tests - Synchronous </vt:lpstr>
      <vt:lpstr>Tests - Asynchronous</vt:lpstr>
      <vt:lpstr>Hooks</vt:lpstr>
      <vt:lpstr>Should DSL</vt:lpstr>
      <vt:lpstr>Running Tests</vt:lpstr>
      <vt:lpstr>Mocha Configurability</vt:lpstr>
      <vt:lpstr>Sinon</vt:lpstr>
      <vt:lpstr>Test Coverage</vt:lpstr>
      <vt:lpstr>Test Coverage</vt:lpstr>
      <vt:lpstr>For more…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NodeJS</dc:title>
  <dc:creator>Mike</dc:creator>
  <cp:lastModifiedBy>Mike</cp:lastModifiedBy>
  <cp:revision>90</cp:revision>
  <dcterms:created xsi:type="dcterms:W3CDTF">2013-08-26T05:13:50Z</dcterms:created>
  <dcterms:modified xsi:type="dcterms:W3CDTF">2013-08-30T01:06:36Z</dcterms:modified>
</cp:coreProperties>
</file>