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handoutMasterIdLst>
    <p:handoutMasterId r:id="rId29"/>
  </p:handoutMasterIdLst>
  <p:sldIdLst>
    <p:sldId id="3825" r:id="rId5"/>
    <p:sldId id="3826" r:id="rId6"/>
    <p:sldId id="3827" r:id="rId7"/>
    <p:sldId id="3828" r:id="rId8"/>
    <p:sldId id="3835" r:id="rId9"/>
    <p:sldId id="3848" r:id="rId10"/>
    <p:sldId id="3846" r:id="rId11"/>
    <p:sldId id="3843" r:id="rId12"/>
    <p:sldId id="3858" r:id="rId13"/>
    <p:sldId id="3859" r:id="rId14"/>
    <p:sldId id="3836" r:id="rId15"/>
    <p:sldId id="3837" r:id="rId16"/>
    <p:sldId id="3838" r:id="rId17"/>
    <p:sldId id="3855" r:id="rId18"/>
    <p:sldId id="3856" r:id="rId19"/>
    <p:sldId id="3857" r:id="rId20"/>
    <p:sldId id="3840" r:id="rId21"/>
    <p:sldId id="3852" r:id="rId22"/>
    <p:sldId id="3853" r:id="rId23"/>
    <p:sldId id="3841" r:id="rId24"/>
    <p:sldId id="3854" r:id="rId25"/>
    <p:sldId id="3851" r:id="rId26"/>
    <p:sldId id="3834" r:id="rId2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19/05/2021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19/05/2021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23</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BBC044-C46D-48AD-B954-0344D2E6C3FA}"/>
              </a:ext>
            </a:extLst>
          </p:cNvPr>
          <p:cNvSpPr>
            <a:spLocks noGrp="1"/>
          </p:cNvSpPr>
          <p:nvPr>
            <p:ph type="title"/>
          </p:nvPr>
        </p:nvSpPr>
        <p:spPr>
          <a:xfrm>
            <a:off x="838200" y="365125"/>
            <a:ext cx="10515600" cy="1325563"/>
          </a:xfrm>
        </p:spPr>
        <p:txBody>
          <a:bodyPr anchor="ctr">
            <a:normAutofit/>
          </a:bodyPr>
          <a:lstStyle/>
          <a:p>
            <a:r>
              <a:rPr lang="en-US" dirty="0" err="1"/>
              <a:t>Reimplementación</a:t>
            </a:r>
            <a:r>
              <a:rPr lang="en-US" dirty="0"/>
              <a:t> </a:t>
            </a:r>
            <a:r>
              <a:rPr lang="en-US" dirty="0" err="1"/>
              <a:t>en</a:t>
            </a:r>
            <a:r>
              <a:rPr lang="en-US" dirty="0"/>
              <a:t> </a:t>
            </a:r>
            <a:r>
              <a:rPr lang="en-US" dirty="0" err="1"/>
              <a:t>Cython</a:t>
            </a:r>
            <a:endParaRPr lang="en-US" dirty="0"/>
          </a:p>
        </p:txBody>
      </p:sp>
      <p:sp>
        <p:nvSpPr>
          <p:cNvPr id="71" name="Content Placeholder 2">
            <a:extLst>
              <a:ext uri="{FF2B5EF4-FFF2-40B4-BE49-F238E27FC236}">
                <a16:creationId xmlns:a16="http://schemas.microsoft.com/office/drawing/2014/main" id="{A292AE45-1B5A-405A-B21A-98816FABC7D3}"/>
              </a:ext>
            </a:extLst>
          </p:cNvPr>
          <p:cNvSpPr>
            <a:spLocks noGrp="1"/>
          </p:cNvSpPr>
          <p:nvPr>
            <p:ph sz="half" idx="1"/>
          </p:nvPr>
        </p:nvSpPr>
        <p:spPr>
          <a:xfrm>
            <a:off x="838200" y="1825625"/>
            <a:ext cx="5181600" cy="4351338"/>
          </a:xfrm>
        </p:spPr>
        <p:txBody>
          <a:bodyPr>
            <a:normAutofit/>
          </a:bodyPr>
          <a:lstStyle/>
          <a:p>
            <a:r>
              <a:rPr lang="es-MX" sz="2000" dirty="0"/>
              <a:t>Con ayuda de las anotaciones amarillas dadas por </a:t>
            </a:r>
            <a:r>
              <a:rPr lang="es-MX" sz="2000" dirty="0" err="1"/>
              <a:t>Cython</a:t>
            </a:r>
            <a:r>
              <a:rPr lang="es-MX" sz="2000" dirty="0"/>
              <a:t> obtenidas a partir del archivo con extensión .</a:t>
            </a:r>
            <a:r>
              <a:rPr lang="es-MX" sz="2000" dirty="0" err="1"/>
              <a:t>pyx</a:t>
            </a:r>
            <a:r>
              <a:rPr lang="es-MX" sz="2000" dirty="0"/>
              <a:t> se identificaron las líneas que "más Python utilizaban". Recordemos que mientras más código que se pueda traducir a C se tenga, menor será el tiempo de ejecución. En particular, estas anotaciones se realizan sobre un archivo </a:t>
            </a:r>
            <a:r>
              <a:rPr lang="es-MX" sz="2000" dirty="0" err="1"/>
              <a:t>html</a:t>
            </a:r>
            <a:r>
              <a:rPr lang="es-MX" sz="2000" dirty="0"/>
              <a:t>, donde las líneas más amarillas representan que se está usando más Python y las blancas, más C.</a:t>
            </a:r>
          </a:p>
          <a:p>
            <a:endParaRPr lang="es-MX" dirty="0"/>
          </a:p>
        </p:txBody>
      </p:sp>
      <p:sp>
        <p:nvSpPr>
          <p:cNvPr id="8" name="Marcador de número de diapositiva 7">
            <a:extLst>
              <a:ext uri="{FF2B5EF4-FFF2-40B4-BE49-F238E27FC236}">
                <a16:creationId xmlns:a16="http://schemas.microsoft.com/office/drawing/2014/main" id="{8BC9F251-CBE9-4932-BC7E-5A2BEE77A22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pic>
        <p:nvPicPr>
          <p:cNvPr id="18" name="Picture 2" descr="cython">
            <a:extLst>
              <a:ext uri="{FF2B5EF4-FFF2-40B4-BE49-F238E27FC236}">
                <a16:creationId xmlns:a16="http://schemas.microsoft.com/office/drawing/2014/main" id="{DCD38DF0-6A8C-4339-9D80-D4C670A577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1043" y="1383057"/>
            <a:ext cx="5181600" cy="133426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9" name="Picture 2" descr="cython">
            <a:extLst>
              <a:ext uri="{FF2B5EF4-FFF2-40B4-BE49-F238E27FC236}">
                <a16:creationId xmlns:a16="http://schemas.microsoft.com/office/drawing/2014/main" id="{AEB80500-769A-43E5-BB7B-838908B9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3131086"/>
            <a:ext cx="5147555" cy="14631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ython">
            <a:extLst>
              <a:ext uri="{FF2B5EF4-FFF2-40B4-BE49-F238E27FC236}">
                <a16:creationId xmlns:a16="http://schemas.microsoft.com/office/drawing/2014/main" id="{92E8A12F-0CFD-4323-9435-58C5BF043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995" y="5008019"/>
            <a:ext cx="5383696" cy="12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4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Aplicaciones en la vida real con datos reales</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14</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16</a:t>
            </a:fld>
            <a:endParaRPr lang="es-ES" noProof="0">
              <a:solidFill>
                <a:prstClr val="black">
                  <a:tint val="75000"/>
                </a:prstClr>
              </a:solidFill>
            </a:endParaRPr>
          </a:p>
        </p:txBody>
      </p:sp>
      <p:graphicFrame>
        <p:nvGraphicFramePr>
          <p:cNvPr id="8" name="Tabla 9">
            <a:extLst>
              <a:ext uri="{FF2B5EF4-FFF2-40B4-BE49-F238E27FC236}">
                <a16:creationId xmlns:a16="http://schemas.microsoft.com/office/drawing/2014/main" id="{E03866CE-2D32-49F7-8DAE-C6B53D878132}"/>
              </a:ext>
            </a:extLst>
          </p:cNvPr>
          <p:cNvGraphicFramePr>
            <a:graphicFrameLocks noGrp="1"/>
          </p:cNvGraphicFramePr>
          <p:nvPr>
            <p:extLst>
              <p:ext uri="{D42A27DB-BD31-4B8C-83A1-F6EECF244321}">
                <p14:modId xmlns:p14="http://schemas.microsoft.com/office/powerpoint/2010/main" val="4190164854"/>
              </p:ext>
            </p:extLst>
          </p:nvPr>
        </p:nvGraphicFramePr>
        <p:xfrm>
          <a:off x="3386667" y="3773585"/>
          <a:ext cx="5418666"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137759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18</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19</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Reimplementación de </a:t>
            </a:r>
            <a:r>
              <a:rPr lang="es-ES" dirty="0" err="1"/>
              <a:t>ffmaxflow</a:t>
            </a:r>
            <a:endParaRPr lang="es-ES" dirty="0"/>
          </a:p>
          <a:p>
            <a:pPr marL="0" indent="0" rtl="0">
              <a:buNone/>
            </a:pPr>
            <a:r>
              <a:rPr lang="es-ES" dirty="0"/>
              <a:t>Aplicación a datos reales</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20</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graphicFrame>
        <p:nvGraphicFramePr>
          <p:cNvPr id="10" name="Tabla 9">
            <a:extLst>
              <a:ext uri="{FF2B5EF4-FFF2-40B4-BE49-F238E27FC236}">
                <a16:creationId xmlns:a16="http://schemas.microsoft.com/office/drawing/2014/main" id="{3B430DC6-CB10-4B5A-9E87-B4D6B8D29CE6}"/>
              </a:ext>
            </a:extLst>
          </p:cNvPr>
          <p:cNvGraphicFramePr>
            <a:graphicFrameLocks noGrp="1"/>
          </p:cNvGraphicFramePr>
          <p:nvPr>
            <p:extLst>
              <p:ext uri="{D42A27DB-BD31-4B8C-83A1-F6EECF244321}">
                <p14:modId xmlns:p14="http://schemas.microsoft.com/office/powerpoint/2010/main" val="1435988066"/>
              </p:ext>
            </p:extLst>
          </p:nvPr>
        </p:nvGraphicFramePr>
        <p:xfrm>
          <a:off x="1854201" y="3827583"/>
          <a:ext cx="8127999"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152541639"/>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284964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22</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dirty="0"/>
              <a:t>Kale es una herramienta sencilla de utilizar que nos permite familiarizarnos con el flujo de trabajo de </a:t>
            </a:r>
            <a:r>
              <a:rPr lang="es-MX" sz="1300" dirty="0" err="1"/>
              <a:t>kubeflow</a:t>
            </a:r>
            <a:r>
              <a:rPr lang="es-MX" sz="1300" dirty="0"/>
              <a:t> con </a:t>
            </a:r>
            <a:r>
              <a:rPr lang="es-MX" sz="1300" dirty="0" err="1"/>
              <a:t>kubernetes</a:t>
            </a:r>
            <a:r>
              <a:rPr lang="es-MX" sz="1300" dirty="0"/>
              <a:t>, además nos permite llevar a cabo experimentos de manera local sin tener que preocuparnos por el momento de levantar clústeres o interactuar con la línea de comandos, nos deja enforcarnos totalmente en nuestro código.</a:t>
            </a:r>
          </a:p>
          <a:p>
            <a:r>
              <a:rPr lang="es-MX" sz="1300" dirty="0"/>
              <a:t>La compilación a C con ayuda de </a:t>
            </a:r>
            <a:r>
              <a:rPr lang="es-MX" sz="1300" dirty="0" err="1"/>
              <a:t>Cython</a:t>
            </a:r>
            <a:r>
              <a:rPr lang="es-MX" sz="1300" dirty="0"/>
              <a:t> es una buena opción para optimizar y agilizar código en Python que no utiliza objetos vectorizados o que no pueden ser vectorizados, cuando se utiliza Python "pelón" y cuando las variables no cambian de tipo durante la ejecución del código.</a:t>
            </a:r>
          </a:p>
          <a:p>
            <a:r>
              <a:rPr lang="es-MX" sz="1300" dirty="0"/>
              <a:t>No todas las líneas de código tienen su equivalente en C, pues en C no existe el concepto de clase ni de objeto.</a:t>
            </a:r>
          </a:p>
          <a:p>
            <a:r>
              <a:rPr lang="es-MX" sz="1300" dirty="0" err="1"/>
              <a:t>Cython</a:t>
            </a:r>
            <a:r>
              <a:rPr lang="es-MX" sz="1300" dirty="0"/>
              <a:t>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23</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EF64A-5A7F-4E25-B723-6DA7FDC0B4A4}"/>
              </a:ext>
            </a:extLst>
          </p:cNvPr>
          <p:cNvSpPr>
            <a:spLocks noGrp="1"/>
          </p:cNvSpPr>
          <p:nvPr>
            <p:ph type="title"/>
          </p:nvPr>
        </p:nvSpPr>
        <p:spPr/>
        <p:txBody>
          <a:bodyPr/>
          <a:lstStyle/>
          <a:p>
            <a:r>
              <a:rPr lang="en-US" dirty="0" err="1"/>
              <a:t>Reimplementación</a:t>
            </a:r>
            <a:endParaRPr lang="en-US" dirty="0"/>
          </a:p>
        </p:txBody>
      </p:sp>
      <p:sp>
        <p:nvSpPr>
          <p:cNvPr id="3" name="Marcador de contenido 2">
            <a:extLst>
              <a:ext uri="{FF2B5EF4-FFF2-40B4-BE49-F238E27FC236}">
                <a16:creationId xmlns:a16="http://schemas.microsoft.com/office/drawing/2014/main" id="{A953B6D4-9143-4D74-838D-AD9F6E723317}"/>
              </a:ext>
            </a:extLst>
          </p:cNvPr>
          <p:cNvSpPr>
            <a:spLocks noGrp="1"/>
          </p:cNvSpPr>
          <p:nvPr>
            <p:ph idx="1"/>
          </p:nvPr>
        </p:nvSpPr>
        <p:spPr/>
        <p:txBody>
          <a:bodyPr>
            <a:normAutofit fontScale="62500" lnSpcReduction="20000"/>
          </a:bodyPr>
          <a:lstStyle/>
          <a:p>
            <a:r>
              <a:rPr lang="es-MX" dirty="0"/>
              <a:t>La implementación del paquete se realizó a través de Python haciendo uso de clases.</a:t>
            </a:r>
          </a:p>
          <a:p>
            <a:endParaRPr lang="es-MX" dirty="0"/>
          </a:p>
          <a:p>
            <a:r>
              <a:rPr lang="es-MX" dirty="0"/>
              <a:t>Una vez desarrollado el paquete de manera básica utilizamos las herramientas de kale y </a:t>
            </a:r>
            <a:r>
              <a:rPr lang="es-MX" dirty="0" err="1"/>
              <a:t>minikube</a:t>
            </a:r>
            <a:r>
              <a:rPr lang="es-MX" dirty="0"/>
              <a:t> para correr varios experimentos y así detectar valores con los cuales falla nuestro paquete o posibles mejoras a realizar.</a:t>
            </a:r>
          </a:p>
          <a:p>
            <a:endParaRPr lang="es-MX" dirty="0"/>
          </a:p>
          <a:p>
            <a:r>
              <a:rPr lang="es-MX" dirty="0"/>
              <a:t>Ante de iniciar con la reimplementación realizamos un perfilamiento de </a:t>
            </a:r>
            <a:r>
              <a:rPr lang="es-MX" dirty="0" err="1"/>
              <a:t>ffmaxflow</a:t>
            </a:r>
            <a:r>
              <a:rPr lang="es-MX" dirty="0"/>
              <a:t> para así tener una idea del desempeño de nuestro paquete. Durante el perfilamiento descubrimos que el método de </a:t>
            </a:r>
            <a:r>
              <a:rPr lang="es-MX" dirty="0" err="1"/>
              <a:t>get_path</a:t>
            </a:r>
            <a:r>
              <a:rPr lang="es-MX" dirty="0"/>
              <a:t> toma mucho tiempo en relación con los tiempos de las demás líneas, además de la creación de </a:t>
            </a:r>
            <a:r>
              <a:rPr lang="es-MX" dirty="0" err="1"/>
              <a:t>vertices</a:t>
            </a:r>
            <a:r>
              <a:rPr lang="es-MX" dirty="0"/>
              <a:t> y el cálculo mismo del flujo máximo.</a:t>
            </a:r>
          </a:p>
          <a:p>
            <a:endParaRPr lang="es-MX" dirty="0"/>
          </a:p>
          <a:p>
            <a:r>
              <a:rPr lang="es-MX" dirty="0"/>
              <a:t>En cuanto al perfilamiento de memoria, no encontramos que nuestro paquete estuviera usando memoria excesiva por lo que decidimos optimizar únicamente el tiempo de ejecución y la optimización se realizara con </a:t>
            </a:r>
            <a:r>
              <a:rPr lang="es-MX" dirty="0" err="1"/>
              <a:t>Cython</a:t>
            </a:r>
            <a:r>
              <a:rPr lang="es-MX" dirty="0"/>
              <a:t>.</a:t>
            </a:r>
            <a:endParaRPr lang="en-US" dirty="0"/>
          </a:p>
        </p:txBody>
      </p:sp>
      <p:sp>
        <p:nvSpPr>
          <p:cNvPr id="6" name="Marcador de número de diapositiva 5">
            <a:extLst>
              <a:ext uri="{FF2B5EF4-FFF2-40B4-BE49-F238E27FC236}">
                <a16:creationId xmlns:a16="http://schemas.microsoft.com/office/drawing/2014/main" id="{A9A5B82C-EDD8-4256-BC74-16150B694C81}"/>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spTree>
    <p:extLst>
      <p:ext uri="{BB962C8B-B14F-4D97-AF65-F5344CB8AC3E}">
        <p14:creationId xmlns:p14="http://schemas.microsoft.com/office/powerpoint/2010/main" val="57977319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purl.org/dc/terms/"/>
    <ds:schemaRef ds:uri="http://www.w3.org/XML/1998/namespace"/>
    <ds:schemaRef ds:uri="16c05727-aa75-4e4a-9b5f-8a80a1165891"/>
    <ds:schemaRef ds:uri="http://purl.org/dc/elements/1.1/"/>
    <ds:schemaRef ds:uri="http://schemas.microsoft.com/office/2006/documentManagement/types"/>
    <ds:schemaRef ds:uri="http://schemas.microsoft.com/office/2006/metadata/properties"/>
    <ds:schemaRef ds:uri="http://purl.org/dc/dcmitype/"/>
    <ds:schemaRef ds:uri="71af3243-3dd4-4a8d-8c0d-dd76da1f02a5"/>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303</TotalTime>
  <Words>1948</Words>
  <Application>Microsoft Office PowerPoint</Application>
  <PresentationFormat>Panorámica</PresentationFormat>
  <Paragraphs>146</Paragraphs>
  <Slides>23</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Reimplementación</vt:lpstr>
      <vt:lpstr>Reimplementación en Cython</vt:lpstr>
      <vt:lpstr>Aplicaciones en la vida real con datos reales</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22</cp:revision>
  <dcterms:created xsi:type="dcterms:W3CDTF">2021-05-19T22:59:42Z</dcterms:created>
  <dcterms:modified xsi:type="dcterms:W3CDTF">2021-05-20T04:05:52Z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