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handoutMasterIdLst>
    <p:handoutMasterId r:id="rId29"/>
  </p:handoutMasterIdLst>
  <p:sldIdLst>
    <p:sldId id="3825" r:id="rId5"/>
    <p:sldId id="3826" r:id="rId6"/>
    <p:sldId id="3827" r:id="rId7"/>
    <p:sldId id="3828" r:id="rId8"/>
    <p:sldId id="3835" r:id="rId9"/>
    <p:sldId id="3848" r:id="rId10"/>
    <p:sldId id="3846" r:id="rId11"/>
    <p:sldId id="3843" r:id="rId12"/>
    <p:sldId id="3858" r:id="rId13"/>
    <p:sldId id="3859" r:id="rId14"/>
    <p:sldId id="3836" r:id="rId15"/>
    <p:sldId id="3837" r:id="rId16"/>
    <p:sldId id="3838" r:id="rId17"/>
    <p:sldId id="3855" r:id="rId18"/>
    <p:sldId id="3856" r:id="rId19"/>
    <p:sldId id="3857" r:id="rId20"/>
    <p:sldId id="3840" r:id="rId21"/>
    <p:sldId id="3852" r:id="rId22"/>
    <p:sldId id="3853" r:id="rId23"/>
    <p:sldId id="3841" r:id="rId24"/>
    <p:sldId id="3854" r:id="rId25"/>
    <p:sldId id="3851" r:id="rId26"/>
    <p:sldId id="3834" r:id="rId2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19/05/2021</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19/05/2021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23</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2140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4623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22383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147218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17</a:t>
            </a:fld>
            <a:endParaRPr lang="es-ES"/>
          </a:p>
        </p:txBody>
      </p:sp>
    </p:spTree>
    <p:extLst>
      <p:ext uri="{BB962C8B-B14F-4D97-AF65-F5344CB8AC3E}">
        <p14:creationId xmlns:p14="http://schemas.microsoft.com/office/powerpoint/2010/main" val="15421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bg>
      <p:bgPr>
        <a:solidFill>
          <a:schemeClr val="tx1"/>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iramtz/ProyectoFinal_MaxFlo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a:xfrm>
            <a:off x="3824748" y="2890684"/>
            <a:ext cx="7861284" cy="2239100"/>
          </a:xfrm>
        </p:spPr>
        <p:txBody>
          <a:bodyPr rtlCol="0">
            <a:normAutofit/>
          </a:bodyPr>
          <a:lstStyle/>
          <a:p>
            <a:pPr rtl="0"/>
            <a:r>
              <a:rPr lang="es-MX" dirty="0">
                <a:solidFill>
                  <a:srgbClr val="FFFFFF"/>
                </a:solidFill>
              </a:rPr>
              <a:t>Algoritmo Ford - </a:t>
            </a:r>
            <a:r>
              <a:rPr lang="es-MX" dirty="0" err="1">
                <a:solidFill>
                  <a:srgbClr val="FFFFFF"/>
                </a:solidFill>
              </a:rPr>
              <a:t>Fulkerson</a:t>
            </a:r>
            <a:r>
              <a:rPr lang="es-MX" dirty="0">
                <a:solidFill>
                  <a:srgbClr val="FFFFFF"/>
                </a:solidFill>
              </a:rPr>
              <a:t>: Flujo Máximo</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Equipo 2: Ana, </a:t>
            </a:r>
            <a:r>
              <a:rPr lang="es-ES" dirty="0" err="1">
                <a:solidFill>
                  <a:srgbClr val="FFFFFF"/>
                </a:solidFill>
              </a:rPr>
              <a:t>Dira</a:t>
            </a:r>
            <a:r>
              <a:rPr lang="es-ES" dirty="0">
                <a:solidFill>
                  <a:srgbClr val="FFFFFF"/>
                </a:solidFill>
              </a:rPr>
              <a:t>, Iván y León</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BBC044-C46D-48AD-B954-0344D2E6C3FA}"/>
              </a:ext>
            </a:extLst>
          </p:cNvPr>
          <p:cNvSpPr>
            <a:spLocks noGrp="1"/>
          </p:cNvSpPr>
          <p:nvPr>
            <p:ph type="title"/>
          </p:nvPr>
        </p:nvSpPr>
        <p:spPr>
          <a:xfrm>
            <a:off x="838200" y="365125"/>
            <a:ext cx="10515600" cy="1325563"/>
          </a:xfrm>
        </p:spPr>
        <p:txBody>
          <a:bodyPr anchor="ctr">
            <a:normAutofit/>
          </a:bodyPr>
          <a:lstStyle/>
          <a:p>
            <a:r>
              <a:rPr lang="en-US" dirty="0" err="1"/>
              <a:t>Reimplementación</a:t>
            </a:r>
            <a:r>
              <a:rPr lang="en-US" dirty="0"/>
              <a:t> </a:t>
            </a:r>
            <a:r>
              <a:rPr lang="en-US" dirty="0" err="1"/>
              <a:t>en</a:t>
            </a:r>
            <a:r>
              <a:rPr lang="en-US" dirty="0"/>
              <a:t> </a:t>
            </a:r>
            <a:r>
              <a:rPr lang="en-US" dirty="0" err="1"/>
              <a:t>Cython</a:t>
            </a:r>
            <a:endParaRPr lang="en-US" dirty="0"/>
          </a:p>
        </p:txBody>
      </p:sp>
      <p:sp>
        <p:nvSpPr>
          <p:cNvPr id="71" name="Content Placeholder 2">
            <a:extLst>
              <a:ext uri="{FF2B5EF4-FFF2-40B4-BE49-F238E27FC236}">
                <a16:creationId xmlns:a16="http://schemas.microsoft.com/office/drawing/2014/main" id="{A292AE45-1B5A-405A-B21A-98816FABC7D3}"/>
              </a:ext>
            </a:extLst>
          </p:cNvPr>
          <p:cNvSpPr>
            <a:spLocks noGrp="1"/>
          </p:cNvSpPr>
          <p:nvPr>
            <p:ph sz="half" idx="1"/>
          </p:nvPr>
        </p:nvSpPr>
        <p:spPr>
          <a:xfrm>
            <a:off x="838200" y="1825625"/>
            <a:ext cx="5181600" cy="4351338"/>
          </a:xfrm>
        </p:spPr>
        <p:txBody>
          <a:bodyPr>
            <a:normAutofit/>
          </a:bodyPr>
          <a:lstStyle/>
          <a:p>
            <a:r>
              <a:rPr lang="es-MX" sz="2000" dirty="0"/>
              <a:t>Con ayuda de las anotaciones amarillas dadas por </a:t>
            </a:r>
            <a:r>
              <a:rPr lang="es-MX" sz="2000" dirty="0" err="1"/>
              <a:t>Cython</a:t>
            </a:r>
            <a:r>
              <a:rPr lang="es-MX" sz="2000" dirty="0"/>
              <a:t> obtenidas a partir del archivo con extensión .</a:t>
            </a:r>
            <a:r>
              <a:rPr lang="es-MX" sz="2000" dirty="0" err="1"/>
              <a:t>pyx</a:t>
            </a:r>
            <a:r>
              <a:rPr lang="es-MX" sz="2000" dirty="0"/>
              <a:t> se identificaron las líneas que "más Python utilizaban". Recordemos que mientras más código que se pueda traducir a C se tenga, menor será el tiempo de ejecución. En particular, estas anotaciones se realizan sobre un archivo </a:t>
            </a:r>
            <a:r>
              <a:rPr lang="es-MX" sz="2000" dirty="0" err="1"/>
              <a:t>html</a:t>
            </a:r>
            <a:r>
              <a:rPr lang="es-MX" sz="2000" dirty="0"/>
              <a:t>, donde las líneas más amarillas representan que se está usando más Python y las blancas, más C.</a:t>
            </a:r>
          </a:p>
          <a:p>
            <a:endParaRPr lang="es-MX" dirty="0"/>
          </a:p>
        </p:txBody>
      </p:sp>
      <p:sp>
        <p:nvSpPr>
          <p:cNvPr id="8" name="Marcador de número de diapositiva 7">
            <a:extLst>
              <a:ext uri="{FF2B5EF4-FFF2-40B4-BE49-F238E27FC236}">
                <a16:creationId xmlns:a16="http://schemas.microsoft.com/office/drawing/2014/main" id="{8BC9F251-CBE9-4932-BC7E-5A2BEE77A221}"/>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10</a:t>
            </a:fld>
            <a:endParaRPr lang="es-ES" noProof="0">
              <a:solidFill>
                <a:prstClr val="black">
                  <a:tint val="75000"/>
                </a:prstClr>
              </a:solidFill>
            </a:endParaRPr>
          </a:p>
        </p:txBody>
      </p:sp>
      <p:pic>
        <p:nvPicPr>
          <p:cNvPr id="18" name="Picture 2" descr="cython">
            <a:extLst>
              <a:ext uri="{FF2B5EF4-FFF2-40B4-BE49-F238E27FC236}">
                <a16:creationId xmlns:a16="http://schemas.microsoft.com/office/drawing/2014/main" id="{DCD38DF0-6A8C-4339-9D80-D4C670A577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61043" y="1383057"/>
            <a:ext cx="5181600" cy="133426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9" name="Picture 2" descr="cython">
            <a:extLst>
              <a:ext uri="{FF2B5EF4-FFF2-40B4-BE49-F238E27FC236}">
                <a16:creationId xmlns:a16="http://schemas.microsoft.com/office/drawing/2014/main" id="{AEB80500-769A-43E5-BB7B-838908B9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3" y="3131086"/>
            <a:ext cx="5147555" cy="14631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ython">
            <a:extLst>
              <a:ext uri="{FF2B5EF4-FFF2-40B4-BE49-F238E27FC236}">
                <a16:creationId xmlns:a16="http://schemas.microsoft.com/office/drawing/2014/main" id="{92E8A12F-0CFD-4323-9435-58C5BF043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995" y="5008019"/>
            <a:ext cx="5383696" cy="124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4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a:bodyPr>
          <a:lstStyle/>
          <a:p>
            <a:pPr algn="l"/>
            <a:r>
              <a:rPr lang="es-MX" b="1" i="0" dirty="0">
                <a:solidFill>
                  <a:srgbClr val="000000"/>
                </a:solidFill>
                <a:effectLst/>
                <a:latin typeface="Helvetica Neue"/>
              </a:rPr>
              <a:t>Aplicaciones en la vida real</a:t>
            </a: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28739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Eliminación de béisbol</a:t>
            </a:r>
          </a:p>
        </p:txBody>
      </p:sp>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El béisbol en los EE.UU. Consta de dos ligas diferentes, cada una de las cuales se divide en tres divisiones de aproximadamente 5 equipos. Durante la temporada regular, cada equipo juega 162 partidos en total, la mayoría de los cuales son contra equipos de su división (76 contra la misma división, 66 contra la misma liga, 20 contra una liga diferente). El objetivo de esto es intentar clasificarse para los playoffs, lo que se puede hacer terminando primero en la división.</a:t>
            </a:r>
          </a:p>
          <a:p>
            <a:endParaRPr lang="es-MX" sz="2000" dirty="0">
              <a:solidFill>
                <a:srgbClr val="000000"/>
              </a:solidFill>
              <a:latin typeface="Helvetica Neue"/>
            </a:endParaRPr>
          </a:p>
          <a:p>
            <a:r>
              <a:rPr lang="es-MX" sz="2000" dirty="0">
                <a:solidFill>
                  <a:srgbClr val="000000"/>
                </a:solidFill>
                <a:latin typeface="Helvetica Neue"/>
              </a:rPr>
              <a:t>Todo esto se suma al deseo de poder determinar si es posible ver si un equipo en particular aún puede potencialmente ganar la división y llegar a los playoffs dada la clasificación actual de la liga. Resolver este problema significa que tenemos que mirar tablas que podrían parecerse a la siguiente:</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414518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8F962D7-4872-46A2-B8D8-D7CD787AD732}"/>
                  </a:ext>
                </a:extLst>
              </p:cNvPr>
              <p:cNvSpPr>
                <a:spLocks noGrp="1"/>
              </p:cNvSpPr>
              <p:nvPr>
                <p:ph type="title"/>
              </p:nvPr>
            </p:nvSpPr>
            <p:spPr>
              <a:xfrm>
                <a:off x="539496" y="365125"/>
                <a:ext cx="10515600" cy="1325563"/>
              </a:xfrm>
            </p:spPr>
            <p:txBody>
              <a:bodyPr anchor="ctr">
                <a:normAutofit/>
              </a:bodyPr>
              <a:lstStyle/>
              <a:p>
                <a:r>
                  <a:rPr lang="es-MX" sz="2400"/>
                  <a:t>Schwartz, B. L propuso un método que reduce este problema a como un problema de flujo máximo en una red.</a:t>
                </a:r>
              </a:p>
              <a:p>
                <a:r>
                  <a:rPr lang="es-MX" sz="2400"/>
                  <a:t>En este método se crea una red para determinar si se elimina el equipo </a:t>
                </a:r>
                <a14:m>
                  <m:oMath xmlns:m="http://schemas.openxmlformats.org/officeDocument/2006/math">
                    <m:r>
                      <a:rPr lang="es-MX" sz="2400" b="0" i="1" smtClean="0">
                        <a:latin typeface="Cambria Math" panose="02040503050406030204" pitchFamily="18" charset="0"/>
                      </a:rPr>
                      <m:t>𝑘</m:t>
                    </m:r>
                  </m:oMath>
                </a14:m>
                <a:r>
                  <a:rPr lang="es-MX" sz="2400" b="0" i="0">
                    <a:effectLst/>
                  </a:rPr>
                  <a:t>. </a:t>
                </a:r>
                <a:endParaRPr lang="es-MX" sz="2400"/>
              </a:p>
            </p:txBody>
          </p:sp>
        </mc:Choice>
        <mc:Fallback xmlns="">
          <p:sp>
            <p:nvSpPr>
              <p:cNvPr id="3" name="Marcador de contenido 2">
                <a:extLst>
                  <a:ext uri="{FF2B5EF4-FFF2-40B4-BE49-F238E27FC236}">
                    <a16:creationId xmlns:a16="http://schemas.microsoft.com/office/drawing/2014/main" id="{48F962D7-4872-46A2-B8D8-D7CD787AD732}"/>
                  </a:ext>
                </a:extLst>
              </p:cNvPr>
              <p:cNvSpPr>
                <a:spLocks noGrp="1" noRot="1" noChangeAspect="1" noMove="1" noResize="1" noEditPoints="1" noAdjustHandles="1" noChangeArrowheads="1" noChangeShapeType="1" noTextEdit="1"/>
              </p:cNvSpPr>
              <p:nvPr>
                <p:ph type="title"/>
              </p:nvPr>
            </p:nvSpPr>
            <p:spPr>
              <a:xfrm>
                <a:off x="539496" y="365125"/>
                <a:ext cx="10515600" cy="1325563"/>
              </a:xfrm>
              <a:blipFill>
                <a:blip r:embed="rId2"/>
                <a:stretch>
                  <a:fillRect l="-928" r="-1565" b="-1382"/>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99D482FA-DCF6-4FB4-B1EE-D277913D73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79576" y="2034742"/>
            <a:ext cx="9829800" cy="3612450"/>
          </a:xfrm>
          <a:prstGeom prst="rect">
            <a:avLst/>
          </a:prstGeom>
          <a:solidFill>
            <a:srgbClr val="FFFFFF"/>
          </a:solidFill>
        </p:spPr>
      </p:pic>
      <p:sp>
        <p:nvSpPr>
          <p:cNvPr id="7" name="Marcador de número de diapositiva 6">
            <a:extLst>
              <a:ext uri="{FF2B5EF4-FFF2-40B4-BE49-F238E27FC236}">
                <a16:creationId xmlns:a16="http://schemas.microsoft.com/office/drawing/2014/main" id="{92B8EB57-94D2-4484-8EE3-F3CAA8271F1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13</a:t>
            </a:fld>
            <a:endParaRPr lang="es-ES" noProof="0" dirty="0">
              <a:solidFill>
                <a:prstClr val="black">
                  <a:tint val="75000"/>
                </a:prstClr>
              </a:solidFill>
            </a:endParaRPr>
          </a:p>
        </p:txBody>
      </p:sp>
    </p:spTree>
    <p:extLst>
      <p:ext uri="{BB962C8B-B14F-4D97-AF65-F5344CB8AC3E}">
        <p14:creationId xmlns:p14="http://schemas.microsoft.com/office/powerpoint/2010/main" val="74356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85000" lnSpcReduction="20000"/>
              </a:bodyPr>
              <a:lstStyle/>
              <a:p>
                <a:r>
                  <a:rPr lang="es-MX" sz="1800" dirty="0"/>
                  <a:t>En este ejemplo se ve claramente que Houston ya está eliminado, la cantidad máxima de victorias que pueden obtener es </a:t>
                </a:r>
                <a14:m>
                  <m:oMath xmlns:m="http://schemas.openxmlformats.org/officeDocument/2006/math">
                    <m:r>
                      <a:rPr lang="es-MX" sz="1800" b="0" i="1" smtClean="0">
                        <a:latin typeface="Cambria Math" panose="02040503050406030204" pitchFamily="18" charset="0"/>
                      </a:rPr>
                      <m:t>77+4=82</m:t>
                    </m:r>
                  </m:oMath>
                </a14:m>
                <a:r>
                  <a:rPr lang="es-MX" sz="1800" dirty="0"/>
                  <a:t> que es menos de las </a:t>
                </a:r>
                <a14:m>
                  <m:oMath xmlns:m="http://schemas.openxmlformats.org/officeDocument/2006/math">
                    <m:r>
                      <a:rPr lang="es-MX" sz="1800" i="1">
                        <a:latin typeface="Cambria Math" panose="02040503050406030204" pitchFamily="18" charset="0"/>
                      </a:rPr>
                      <m:t>82</m:t>
                    </m:r>
                  </m:oMath>
                </a14:m>
                <a:r>
                  <a:rPr lang="es-MX" sz="1800" dirty="0"/>
                  <a:t> victorias que ya tiene LA. Sin embargo, los casos de los tres equipos restantes están todos entrelazados. Tomemos a Texas, por ejemplo, si ganan tres juegos pueden llegar a </a:t>
                </a:r>
                <a14:m>
                  <m:oMath xmlns:m="http://schemas.openxmlformats.org/officeDocument/2006/math">
                    <m:r>
                      <a:rPr lang="es-MX" sz="1800" i="1">
                        <a:latin typeface="Cambria Math" panose="02040503050406030204" pitchFamily="18" charset="0"/>
                      </a:rPr>
                      <m:t>8</m:t>
                    </m:r>
                    <m:r>
                      <a:rPr lang="es-MX" sz="1800" b="0" i="1" smtClean="0">
                        <a:latin typeface="Cambria Math" panose="02040503050406030204" pitchFamily="18" charset="0"/>
                      </a:rPr>
                      <m:t>3</m:t>
                    </m:r>
                  </m:oMath>
                </a14:m>
                <a:r>
                  <a:rPr lang="es-MX" sz="1800" dirty="0"/>
                  <a:t> victorias y superar a Los Ángeles. Sin embargo, para ganar que Texas gane la liga, Los Ángeles debería perder 8 de sus 9 juegos restantes. Entonces se tiene el siguiente escenario para LA:</a:t>
                </a:r>
              </a:p>
              <a:p>
                <a:endParaRPr lang="es-MX" sz="1800" dirty="0"/>
              </a:p>
              <a:p>
                <a:r>
                  <a:rPr lang="es-MX" sz="1800" dirty="0"/>
                  <a:t>1 derrota contra Texas</a:t>
                </a:r>
              </a:p>
              <a:p>
                <a:r>
                  <a:rPr lang="es-MX" sz="1800" dirty="0"/>
                  <a:t>2 derrotas contra Houston</a:t>
                </a:r>
              </a:p>
              <a:p>
                <a:r>
                  <a:rPr lang="es-MX" sz="1800" dirty="0"/>
                  <a:t>Y todavía tendría 5 derrotas necesarias de 6 juegos contra Oakland.</a:t>
                </a:r>
              </a:p>
              <a:p>
                <a:r>
                  <a:rPr lang="es-MX" sz="1800" dirty="0"/>
                  <a:t>Sin embargo, si esto sucede, Oakland alcanzará 83 victorias y sería el equipo ganador. Claramente, no es suficiente mirar las victorias de un equipo y los juegos que quedan por jugar. Necesitamos considerar contra quién se juegan esos juegos.</a:t>
                </a:r>
                <a:endParaRPr lang="en-US" sz="1800" dirty="0"/>
              </a:p>
            </p:txBody>
          </p:sp>
        </mc:Choice>
        <mc:Fallback>
          <p:sp>
            <p:nvSpPr>
              <p:cNvPr id="3" name="Marcador de contenido 2">
                <a:extLst>
                  <a:ext uri="{FF2B5EF4-FFF2-40B4-BE49-F238E27FC236}">
                    <a16:creationId xmlns:a16="http://schemas.microsoft.com/office/drawing/2014/main" id="{66F34B46-F768-4F16-8147-A29B79597829}"/>
                  </a:ext>
                </a:extLst>
              </p:cNvPr>
              <p:cNvSpPr>
                <a:spLocks noGrp="1" noRot="1" noChangeAspect="1" noMove="1" noResize="1" noEditPoints="1" noAdjustHandles="1" noChangeArrowheads="1" noChangeShapeType="1" noTextEdit="1"/>
              </p:cNvSpPr>
              <p:nvPr>
                <p:ph sz="half" idx="1"/>
              </p:nvPr>
            </p:nvSpPr>
            <p:spPr>
              <a:blipFill>
                <a:blip r:embed="rId2"/>
                <a:stretch>
                  <a:fillRect l="-353" t="-1541" r="-588"/>
                </a:stretch>
              </a:blipFill>
            </p:spPr>
            <p:txBody>
              <a:bodyPr/>
              <a:lstStyle/>
              <a:p>
                <a:r>
                  <a:rPr lang="en-US">
                    <a:noFill/>
                  </a:rPr>
                  <a:t> </a:t>
                </a:r>
              </a:p>
            </p:txBody>
          </p:sp>
        </mc:Fallback>
      </mc:AlternateContent>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14</a:t>
            </a:fld>
            <a:endParaRPr lang="es-ES" noProof="0">
              <a:solidFill>
                <a:prstClr val="black">
                  <a:tint val="75000"/>
                </a:prstClr>
              </a:solidFill>
            </a:endParaRPr>
          </a:p>
        </p:txBody>
      </p:sp>
      <p:pic>
        <p:nvPicPr>
          <p:cNvPr id="8" name="Imagen 7">
            <a:extLst>
              <a:ext uri="{FF2B5EF4-FFF2-40B4-BE49-F238E27FC236}">
                <a16:creationId xmlns:a16="http://schemas.microsoft.com/office/drawing/2014/main" id="{11A814C3-D56A-4E5B-950F-5CC88C1822F9}"/>
              </a:ext>
            </a:extLst>
          </p:cNvPr>
          <p:cNvPicPr>
            <a:picLocks noChangeAspect="1"/>
          </p:cNvPicPr>
          <p:nvPr/>
        </p:nvPicPr>
        <p:blipFill>
          <a:blip r:embed="rId3"/>
          <a:stretch>
            <a:fillRect/>
          </a:stretch>
        </p:blipFill>
        <p:spPr>
          <a:xfrm>
            <a:off x="6470374" y="1938975"/>
            <a:ext cx="4582164" cy="1743318"/>
          </a:xfrm>
          <a:prstGeom prst="rect">
            <a:avLst/>
          </a:prstGeom>
        </p:spPr>
      </p:pic>
    </p:spTree>
    <p:extLst>
      <p:ext uri="{BB962C8B-B14F-4D97-AF65-F5344CB8AC3E}">
        <p14:creationId xmlns:p14="http://schemas.microsoft.com/office/powerpoint/2010/main" val="87404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1170432" y="1399032"/>
            <a:ext cx="3236976" cy="4069080"/>
          </a:xfrm>
        </p:spPr>
        <p:txBody>
          <a:bodyPr anchor="ctr">
            <a:normAutofit/>
          </a:bodyPr>
          <a:lstStyle/>
          <a:p>
            <a:r>
              <a:rPr lang="en-US" dirty="0" err="1"/>
              <a:t>Gráfica</a:t>
            </a:r>
            <a:r>
              <a:rPr lang="en-US" dirty="0"/>
              <a:t> de las </a:t>
            </a:r>
            <a:r>
              <a:rPr lang="en-US" dirty="0" err="1"/>
              <a:t>rutas</a:t>
            </a:r>
            <a:endParaRPr lang="en-US" dirty="0"/>
          </a:p>
        </p:txBody>
      </p:sp>
      <p:pic>
        <p:nvPicPr>
          <p:cNvPr id="3" name="Imagen 2">
            <a:extLst>
              <a:ext uri="{FF2B5EF4-FFF2-40B4-BE49-F238E27FC236}">
                <a16:creationId xmlns:a16="http://schemas.microsoft.com/office/drawing/2014/main" id="{A2EF8514-C818-490F-AFE3-275267227734}"/>
              </a:ext>
            </a:extLst>
          </p:cNvPr>
          <p:cNvPicPr>
            <a:picLocks noChangeAspect="1"/>
          </p:cNvPicPr>
          <p:nvPr/>
        </p:nvPicPr>
        <p:blipFill>
          <a:blip r:embed="rId2"/>
          <a:stretch>
            <a:fillRect/>
          </a:stretch>
        </p:blipFill>
        <p:spPr>
          <a:xfrm>
            <a:off x="4949687" y="1261313"/>
            <a:ext cx="6788426" cy="4463390"/>
          </a:xfrm>
          <a:prstGeom prst="rect">
            <a:avLst/>
          </a:prstGeom>
          <a:noFill/>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15</a:t>
            </a:fld>
            <a:endParaRPr lang="es-ES" noProof="0">
              <a:solidFill>
                <a:prstClr val="black">
                  <a:tint val="75000"/>
                </a:prstClr>
              </a:solidFill>
            </a:endParaRPr>
          </a:p>
        </p:txBody>
      </p:sp>
    </p:spTree>
    <p:extLst>
      <p:ext uri="{BB962C8B-B14F-4D97-AF65-F5344CB8AC3E}">
        <p14:creationId xmlns:p14="http://schemas.microsoft.com/office/powerpoint/2010/main" val="42748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16</a:t>
            </a:fld>
            <a:endParaRPr lang="es-ES" noProof="0">
              <a:solidFill>
                <a:prstClr val="black">
                  <a:tint val="75000"/>
                </a:prstClr>
              </a:solidFill>
            </a:endParaRPr>
          </a:p>
        </p:txBody>
      </p:sp>
      <p:graphicFrame>
        <p:nvGraphicFramePr>
          <p:cNvPr id="8" name="Tabla 9">
            <a:extLst>
              <a:ext uri="{FF2B5EF4-FFF2-40B4-BE49-F238E27FC236}">
                <a16:creationId xmlns:a16="http://schemas.microsoft.com/office/drawing/2014/main" id="{E03866CE-2D32-49F7-8DAE-C6B53D878132}"/>
              </a:ext>
            </a:extLst>
          </p:cNvPr>
          <p:cNvGraphicFramePr>
            <a:graphicFrameLocks noGrp="1"/>
          </p:cNvGraphicFramePr>
          <p:nvPr>
            <p:extLst>
              <p:ext uri="{D42A27DB-BD31-4B8C-83A1-F6EECF244321}">
                <p14:modId xmlns:p14="http://schemas.microsoft.com/office/powerpoint/2010/main" val="126380465"/>
              </p:ext>
            </p:extLst>
          </p:nvPr>
        </p:nvGraphicFramePr>
        <p:xfrm>
          <a:off x="3386667" y="3773585"/>
          <a:ext cx="4061248" cy="1483360"/>
        </p:xfrm>
        <a:graphic>
          <a:graphicData uri="http://schemas.openxmlformats.org/drawingml/2006/table">
            <a:tbl>
              <a:tblPr firstRow="1" bandRow="1">
                <a:tableStyleId>{21E4AEA4-8DFA-4A89-87EB-49C32662AFE0}</a:tableStyleId>
              </a:tblPr>
              <a:tblGrid>
                <a:gridCol w="1351915">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s-MX" sz="1800" b="0" i="0" kern="1200" dirty="0">
                          <a:solidFill>
                            <a:schemeClr val="dk1"/>
                          </a:solidFill>
                          <a:effectLst/>
                          <a:latin typeface="+mn-lt"/>
                          <a:ea typeface="+mn-ea"/>
                          <a:cs typeface="+mn-cs"/>
                        </a:rPr>
                        <a:t>0.002524 s</a:t>
                      </a:r>
                      <a:endParaRPr lang="en-US" dirty="0"/>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ffmaxc</a:t>
                      </a:r>
                      <a:endParaRPr lang="en-US" dirty="0"/>
                    </a:p>
                  </a:txBody>
                  <a:tcPr/>
                </a:tc>
                <a:tc>
                  <a:txBody>
                    <a:bodyPr/>
                    <a:lstStyle/>
                    <a:p>
                      <a:r>
                        <a:rPr lang="es-MX" dirty="0"/>
                        <a:t>0.001595 s </a:t>
                      </a:r>
                      <a:endParaRPr lang="en-US" dirty="0"/>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s-MX" dirty="0"/>
                        <a:t>0.006794 s</a:t>
                      </a:r>
                      <a:endParaRPr lang="en-US" dirty="0"/>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137759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Planificación de aerolíneas</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En la industria de las aerolíneas, un problema importante es la programación de las tripulaciones de vuelo. El problema de programación de la aerolínea puede considerarse como una aplicación del flujo de red máximo extendido. La entrada de este problema es un conjunto de vuelos F que contiene la información sobre dónde y cuándo sale y llega cada vuelo. En una versión de la programación de las aerolíneas, el objetivo es producir un programa factible con un máximo de </a:t>
                </a:r>
                <a14:m>
                  <m:oMath xmlns:m="http://schemas.openxmlformats.org/officeDocument/2006/math">
                    <m:r>
                      <a:rPr lang="es-MX" sz="2000" b="0" i="1" smtClean="0">
                        <a:solidFill>
                          <a:srgbClr val="000000"/>
                        </a:solidFill>
                        <a:latin typeface="Cambria Math" panose="02040503050406030204" pitchFamily="18" charset="0"/>
                      </a:rPr>
                      <m:t>𝑘</m:t>
                    </m:r>
                  </m:oMath>
                </a14:m>
                <a:r>
                  <a:rPr lang="es-MX" sz="2000" dirty="0">
                    <a:solidFill>
                      <a:srgbClr val="000000"/>
                    </a:solidFill>
                    <a:latin typeface="Helvetica Neue"/>
                  </a:rPr>
                  <a:t> escalas.</a:t>
                </a:r>
              </a:p>
              <a:p>
                <a:r>
                  <a:rPr lang="es-MX" sz="2000" dirty="0">
                    <a:solidFill>
                      <a:srgbClr val="000000"/>
                    </a:solidFill>
                    <a:latin typeface="Helvetica Neue"/>
                  </a:rPr>
                  <a:t>Para resolver este problema, se utiliza una variación del problema de circulación llamado circulación limitada, que es la generalización de los problemas de flujo de la red, con la restricción adicional de un límite inferior en los flujos de los arcos.</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522"/>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17</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223200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70000" lnSpcReduction="20000"/>
          </a:bodyPr>
          <a:lstStyle/>
          <a:p>
            <a:r>
              <a:rPr lang="es-MX" sz="2600" dirty="0"/>
              <a:t>El </a:t>
            </a:r>
            <a:r>
              <a:rPr lang="es-MX" sz="2600" dirty="0" err="1"/>
              <a:t>dataset</a:t>
            </a:r>
            <a:r>
              <a:rPr lang="es-MX" sz="2600" dirty="0"/>
              <a:t> a utilizar viene de un repositorio en </a:t>
            </a:r>
            <a:r>
              <a:rPr lang="es-MX" sz="2600" dirty="0" err="1"/>
              <a:t>github</a:t>
            </a:r>
            <a:r>
              <a:rPr lang="es-MX" sz="2600" dirty="0"/>
              <a:t>.</a:t>
            </a:r>
          </a:p>
          <a:p>
            <a:r>
              <a:rPr lang="es-MX" sz="2600" dirty="0"/>
              <a:t>El </a:t>
            </a:r>
            <a:r>
              <a:rPr lang="es-MX" sz="2600" dirty="0" err="1"/>
              <a:t>dataset</a:t>
            </a:r>
            <a:r>
              <a:rPr lang="es-MX" sz="2600" dirty="0"/>
              <a:t> contiene información de los vuelos del 6 enero de 2019 de una cierta aerolínea en Estados Unidos y muestra los registros de sus 565 vuelos de ese día para únicamente 10 aeropuertos. </a:t>
            </a:r>
          </a:p>
          <a:p>
            <a:endParaRPr lang="en-US" sz="1800" dirty="0"/>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18</a:t>
            </a:fld>
            <a:endParaRPr lang="es-ES" noProof="0">
              <a:solidFill>
                <a:prstClr val="black">
                  <a:tint val="75000"/>
                </a:prstClr>
              </a:solidFill>
            </a:endParaRPr>
          </a:p>
        </p:txBody>
      </p:sp>
      <p:sp>
        <p:nvSpPr>
          <p:cNvPr id="13" name="Marcador de contenido 12">
            <a:extLst>
              <a:ext uri="{FF2B5EF4-FFF2-40B4-BE49-F238E27FC236}">
                <a16:creationId xmlns:a16="http://schemas.microsoft.com/office/drawing/2014/main" id="{4E39429C-E896-497F-9888-2956C0B20243}"/>
              </a:ext>
            </a:extLst>
          </p:cNvPr>
          <p:cNvSpPr>
            <a:spLocks noGrp="1"/>
          </p:cNvSpPr>
          <p:nvPr>
            <p:ph sz="half" idx="2"/>
          </p:nvPr>
        </p:nvSpPr>
        <p:spPr/>
        <p:txBody>
          <a:bodyPr>
            <a:normAutofit fontScale="70000" lnSpcReduction="20000"/>
          </a:bodyPr>
          <a:lstStyle/>
          <a:p>
            <a:pPr marL="0" indent="0">
              <a:buNone/>
            </a:pPr>
            <a:r>
              <a:rPr lang="es-MX" dirty="0"/>
              <a:t>El </a:t>
            </a:r>
            <a:r>
              <a:rPr lang="es-MX" dirty="0" err="1"/>
              <a:t>dataset</a:t>
            </a:r>
            <a:r>
              <a:rPr lang="es-MX" dirty="0"/>
              <a:t> cuenta con cinco columnas:</a:t>
            </a:r>
          </a:p>
          <a:p>
            <a:endParaRPr lang="es-MX" dirty="0"/>
          </a:p>
          <a:p>
            <a:r>
              <a:rPr lang="es-MX" dirty="0" err="1"/>
              <a:t>Source</a:t>
            </a:r>
            <a:r>
              <a:rPr lang="es-MX" dirty="0"/>
              <a:t>: identificador del aeropuerto origen del que sale el vuelo</a:t>
            </a:r>
          </a:p>
          <a:p>
            <a:r>
              <a:rPr lang="es-MX" dirty="0" err="1"/>
              <a:t>Destination</a:t>
            </a:r>
            <a:r>
              <a:rPr lang="es-MX" dirty="0"/>
              <a:t>: identificador del aeropuerto destino al que llega el vuelo</a:t>
            </a:r>
          </a:p>
          <a:p>
            <a:r>
              <a:rPr lang="es-MX" dirty="0" err="1"/>
              <a:t>Departure</a:t>
            </a:r>
            <a:r>
              <a:rPr lang="es-MX" dirty="0"/>
              <a:t>: hora de despegue del vuelo en el aeropuerto origen en horas militares</a:t>
            </a:r>
          </a:p>
          <a:p>
            <a:r>
              <a:rPr lang="es-MX" dirty="0" err="1"/>
              <a:t>Arrival</a:t>
            </a:r>
            <a:r>
              <a:rPr lang="es-MX" dirty="0"/>
              <a:t>: hora de aterrizaje del vuelo en el aeropuerto destino en horas militares</a:t>
            </a:r>
          </a:p>
          <a:p>
            <a:r>
              <a:rPr lang="es-MX" dirty="0" err="1"/>
              <a:t>capacity</a:t>
            </a:r>
            <a:r>
              <a:rPr lang="es-MX" dirty="0"/>
              <a:t>: cantidad máxima de pasajeros que puede transportar el vuelo (sin contar al </a:t>
            </a:r>
            <a:r>
              <a:rPr lang="es-MX" dirty="0" err="1"/>
              <a:t>crew</a:t>
            </a:r>
            <a:r>
              <a:rPr lang="es-MX" dirty="0"/>
              <a:t>)</a:t>
            </a:r>
            <a:endParaRPr lang="en-US" dirty="0"/>
          </a:p>
        </p:txBody>
      </p:sp>
      <p:pic>
        <p:nvPicPr>
          <p:cNvPr id="17" name="Imagen 16">
            <a:extLst>
              <a:ext uri="{FF2B5EF4-FFF2-40B4-BE49-F238E27FC236}">
                <a16:creationId xmlns:a16="http://schemas.microsoft.com/office/drawing/2014/main" id="{9B571B55-1069-430C-BAFA-F1C5AD23FEF4}"/>
              </a:ext>
            </a:extLst>
          </p:cNvPr>
          <p:cNvPicPr>
            <a:picLocks noChangeAspect="1"/>
          </p:cNvPicPr>
          <p:nvPr/>
        </p:nvPicPr>
        <p:blipFill>
          <a:blip r:embed="rId2"/>
          <a:stretch>
            <a:fillRect/>
          </a:stretch>
        </p:blipFill>
        <p:spPr>
          <a:xfrm>
            <a:off x="1204602" y="3630260"/>
            <a:ext cx="4448796" cy="2172003"/>
          </a:xfrm>
          <a:prstGeom prst="rect">
            <a:avLst/>
          </a:prstGeom>
        </p:spPr>
      </p:pic>
    </p:spTree>
    <p:extLst>
      <p:ext uri="{BB962C8B-B14F-4D97-AF65-F5344CB8AC3E}">
        <p14:creationId xmlns:p14="http://schemas.microsoft.com/office/powerpoint/2010/main" val="24056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838200" y="365125"/>
            <a:ext cx="10515600" cy="1325563"/>
          </a:xfrm>
        </p:spPr>
        <p:txBody>
          <a:bodyPr anchor="ctr">
            <a:normAutofit/>
          </a:bodyPr>
          <a:lstStyle/>
          <a:p>
            <a:r>
              <a:rPr lang="en-US" dirty="0" err="1"/>
              <a:t>Gráfica</a:t>
            </a:r>
            <a:r>
              <a:rPr lang="en-US" dirty="0"/>
              <a:t> de las </a:t>
            </a:r>
            <a:r>
              <a:rPr lang="en-US" dirty="0" err="1"/>
              <a:t>rutas</a:t>
            </a:r>
            <a:endParaRPr lang="en-US" dirty="0"/>
          </a:p>
        </p:txBody>
      </p:sp>
      <p:pic>
        <p:nvPicPr>
          <p:cNvPr id="9" name="Imagen 8">
            <a:extLst>
              <a:ext uri="{FF2B5EF4-FFF2-40B4-BE49-F238E27FC236}">
                <a16:creationId xmlns:a16="http://schemas.microsoft.com/office/drawing/2014/main" id="{AFE2707D-5AFA-442B-AC20-9279C839A16E}"/>
              </a:ext>
            </a:extLst>
          </p:cNvPr>
          <p:cNvPicPr>
            <a:picLocks noChangeAspect="1"/>
          </p:cNvPicPr>
          <p:nvPr/>
        </p:nvPicPr>
        <p:blipFill rotWithShape="1">
          <a:blip r:embed="rId2"/>
          <a:srcRect l="2132" r="3" b="3"/>
          <a:stretch/>
        </p:blipFill>
        <p:spPr>
          <a:xfrm>
            <a:off x="912812" y="1690688"/>
            <a:ext cx="5157787" cy="3684588"/>
          </a:xfrm>
          <a:prstGeom prst="rect">
            <a:avLst/>
          </a:prstGeom>
          <a:noFill/>
        </p:spPr>
      </p:pic>
      <p:pic>
        <p:nvPicPr>
          <p:cNvPr id="1026" name="Picture 2">
            <a:extLst>
              <a:ext uri="{FF2B5EF4-FFF2-40B4-BE49-F238E27FC236}">
                <a16:creationId xmlns:a16="http://schemas.microsoft.com/office/drawing/2014/main" id="{1E0CF21C-D45E-49CB-850F-7BD01EBE1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58" b="-2"/>
          <a:stretch/>
        </p:blipFill>
        <p:spPr bwMode="auto">
          <a:xfrm>
            <a:off x="6096000" y="1690688"/>
            <a:ext cx="5183188" cy="368458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19</a:t>
            </a:fld>
            <a:endParaRPr lang="es-ES" noProof="0">
              <a:solidFill>
                <a:prstClr val="black">
                  <a:tint val="75000"/>
                </a:prstClr>
              </a:solidFill>
            </a:endParaRPr>
          </a:p>
        </p:txBody>
      </p:sp>
    </p:spTree>
    <p:extLst>
      <p:ext uri="{BB962C8B-B14F-4D97-AF65-F5344CB8AC3E}">
        <p14:creationId xmlns:p14="http://schemas.microsoft.com/office/powerpoint/2010/main" val="409165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a:solidFill>
                  <a:srgbClr val="FFFFFF"/>
                </a:solidFill>
              </a:rPr>
              <a:t>Agenda</a:t>
            </a:r>
            <a:endParaRPr lang="es-ES"/>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rtlCol="0"/>
          <a:lstStyle/>
          <a:p>
            <a:pPr marL="0" indent="0" rtl="0">
              <a:buNone/>
            </a:pPr>
            <a:r>
              <a:rPr lang="es-ES" dirty="0"/>
              <a:t>Algoritmo Ford – </a:t>
            </a:r>
            <a:r>
              <a:rPr lang="es-ES" dirty="0" err="1"/>
              <a:t>Fulkerson</a:t>
            </a:r>
            <a:endParaRPr lang="es-ES" dirty="0"/>
          </a:p>
          <a:p>
            <a:pPr marL="0" indent="0" rtl="0">
              <a:buNone/>
            </a:pPr>
            <a:r>
              <a:rPr lang="es-ES" dirty="0"/>
              <a:t>Reimplementación de </a:t>
            </a:r>
            <a:r>
              <a:rPr lang="es-ES" dirty="0" err="1"/>
              <a:t>ffmaxflow</a:t>
            </a:r>
            <a:endParaRPr lang="es-ES" dirty="0"/>
          </a:p>
          <a:p>
            <a:pPr marL="0" indent="0" rtl="0">
              <a:buNone/>
            </a:pPr>
            <a:r>
              <a:rPr lang="es-ES" dirty="0" err="1"/>
              <a:t>Aplicaciónes</a:t>
            </a:r>
            <a:r>
              <a:rPr lang="es-ES" dirty="0"/>
              <a:t> en la vida real</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200" y="1209040"/>
                <a:ext cx="5181600" cy="4967923"/>
              </a:xfrm>
            </p:spPr>
            <p:txBody>
              <a:bodyPr>
                <a:normAutofit lnSpcReduction="10000"/>
              </a:bodyPr>
              <a:lstStyle/>
              <a:p>
                <a:r>
                  <a:rPr lang="es-MX" sz="1400" dirty="0"/>
                  <a:t>Para cada vuelo creamos los nodos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𝑣</m:t>
                        </m:r>
                      </m:e>
                      <m:sub>
                        <m:r>
                          <a:rPr lang="es-MX" sz="1400" b="0" i="1" smtClean="0">
                            <a:latin typeface="Cambria Math" panose="02040503050406030204" pitchFamily="18" charset="0"/>
                          </a:rPr>
                          <m:t>𝑖</m:t>
                        </m:r>
                      </m:sub>
                    </m:sSub>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𝑉</m:t>
                    </m:r>
                  </m:oMath>
                </a14:m>
                <a:r>
                  <a:rPr lang="es-MX" sz="1400" dirty="0"/>
                  <a:t> que hacen referencia a los aeropuertos de salida y destino respectivamente. También se deben agregar los nodos origen y destino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rPr>
                      <m:t>𝑡</m:t>
                    </m:r>
                  </m:oMath>
                </a14:m>
                <a:r>
                  <a:rPr lang="es-MX" sz="1400" dirty="0"/>
                  <a:t> respectivamente y se añade un arco de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𝑡</m:t>
                    </m:r>
                  </m:oMath>
                </a14:m>
                <a:r>
                  <a:rPr lang="es-MX" sz="1400" dirty="0"/>
                  <a:t> con capacidad ∞ (demanda de t) unidades de flujo.</a:t>
                </a:r>
              </a:p>
              <a:p>
                <a:endParaRPr lang="es-MX" sz="1400" dirty="0"/>
              </a:p>
              <a:p>
                <a:r>
                  <a:rPr lang="es-MX" sz="1400" dirty="0"/>
                  <a:t>El vuelo que va del aeropuerto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al aeropuerto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se representa con el arco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con capacidad 1.</a:t>
                </a:r>
              </a:p>
              <a:p>
                <a:endParaRPr lang="es-MX" sz="1400" dirty="0"/>
              </a:p>
              <a:p>
                <a:r>
                  <a:rPr lang="es-MX" sz="1400" dirty="0"/>
                  <a:t>Si el mismo avión que realizó el vuelo </a:t>
                </a:r>
                <a14:m>
                  <m:oMath xmlns:m="http://schemas.openxmlformats.org/officeDocument/2006/math">
                    <m:sSub>
                      <m:sSubPr>
                        <m:ctrlPr>
                          <a:rPr lang="es-MX" sz="1400" i="1" smtClean="0">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puede realizar el vuelo </a:t>
                </a:r>
                <a14:m>
                  <m:oMath xmlns:m="http://schemas.openxmlformats.org/officeDocument/2006/math">
                    <m:sSub>
                      <m:sSubPr>
                        <m:ctrlPr>
                          <a:rPr lang="es-MX" sz="1400" i="1">
                            <a:latin typeface="Cambria Math" panose="02040503050406030204" pitchFamily="18" charset="0"/>
                          </a:rPr>
                        </m:ctrlPr>
                      </m:sSubPr>
                      <m:e>
                        <m:r>
                          <a:rPr lang="es-MX" sz="1400" b="0" i="1" smtClean="0">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b="0" i="1" smtClean="0">
                            <a:latin typeface="Cambria Math" panose="02040503050406030204" pitchFamily="18" charset="0"/>
                          </a:rPr>
                          <m:t>𝑤</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entonces se agrega este nuevo arco con capacidad 1.</a:t>
                </a:r>
              </a:p>
              <a:p>
                <a:endParaRPr lang="es-MX" sz="1400" dirty="0"/>
              </a:p>
              <a:p>
                <a:r>
                  <a:rPr lang="es-MX" sz="1400" dirty="0"/>
                  <a:t>Ya que cada avión puede comenzar el día con el vuelo</a:t>
                </a:r>
                <a:r>
                  <a:rPr lang="es-MX" sz="1400" dirty="0">
                    <a:ea typeface="Cambria Math" panose="02040503050406030204" pitchFamily="18" charset="0"/>
                  </a:rPr>
                  <a:t>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del nodo origen a los nodos pertenecientes a las salidas de los vuelos.</a:t>
                </a:r>
              </a:p>
              <a:p>
                <a:endParaRPr lang="es-MX" sz="1400" dirty="0"/>
              </a:p>
              <a:p>
                <a:r>
                  <a:rPr lang="es-MX" sz="1400" dirty="0"/>
                  <a:t>Ya que cada avión puede terminar el día con el vuelo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 los nodos pertenecientes a los arribos de los vuelos.</a:t>
                </a:r>
                <a:endParaRPr lang="en-US" sz="1400" dirty="0"/>
              </a:p>
            </p:txBody>
          </p:sp>
        </mc:Choice>
        <mc:Fallback xmlns="">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200" y="1209040"/>
                <a:ext cx="5181600" cy="4967923"/>
              </a:xfrm>
              <a:blipFill>
                <a:blip r:embed="rId2"/>
                <a:stretch>
                  <a:fillRect l="-235" t="-982" r="-235"/>
                </a:stretch>
              </a:blipFill>
            </p:spPr>
            <p:txBody>
              <a:bodyPr/>
              <a:lstStyle/>
              <a:p>
                <a:r>
                  <a:rPr lang="en-US">
                    <a:noFill/>
                  </a:rPr>
                  <a:t> </a:t>
                </a:r>
              </a:p>
            </p:txBody>
          </p:sp>
        </mc:Fallback>
      </mc:AlternateContent>
      <p:pic>
        <p:nvPicPr>
          <p:cNvPr id="5122" name="Picture 2" descr="Diagrama&#10;&#10;Descripción generada automáticamente">
            <a:extLst>
              <a:ext uri="{FF2B5EF4-FFF2-40B4-BE49-F238E27FC236}">
                <a16:creationId xmlns:a16="http://schemas.microsoft.com/office/drawing/2014/main" id="{516F2F2C-5043-4940-A0EE-69F0B1E68D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1209040"/>
            <a:ext cx="5647216" cy="4243388"/>
          </a:xfrm>
          <a:prstGeom prst="rect">
            <a:avLst/>
          </a:prstGeom>
          <a:solidFill>
            <a:srgbClr val="FFFFFF"/>
          </a:solidFill>
        </p:spPr>
      </p:pic>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20</a:t>
            </a:fld>
            <a:endParaRPr lang="es-ES" noProof="0">
              <a:solidFill>
                <a:prstClr val="black">
                  <a:tint val="75000"/>
                </a:prstClr>
              </a:solidFill>
            </a:endParaRPr>
          </a:p>
        </p:txBody>
      </p:sp>
    </p:spTree>
    <p:extLst>
      <p:ext uri="{BB962C8B-B14F-4D97-AF65-F5344CB8AC3E}">
        <p14:creationId xmlns:p14="http://schemas.microsoft.com/office/powerpoint/2010/main" val="390589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21</a:t>
            </a:fld>
            <a:endParaRPr lang="es-ES" noProof="0">
              <a:solidFill>
                <a:prstClr val="black">
                  <a:tint val="75000"/>
                </a:prstClr>
              </a:solidFill>
            </a:endParaRPr>
          </a:p>
        </p:txBody>
      </p:sp>
      <p:graphicFrame>
        <p:nvGraphicFramePr>
          <p:cNvPr id="10" name="Tabla 9">
            <a:extLst>
              <a:ext uri="{FF2B5EF4-FFF2-40B4-BE49-F238E27FC236}">
                <a16:creationId xmlns:a16="http://schemas.microsoft.com/office/drawing/2014/main" id="{3B430DC6-CB10-4B5A-9E87-B4D6B8D29CE6}"/>
              </a:ext>
            </a:extLst>
          </p:cNvPr>
          <p:cNvGraphicFramePr>
            <a:graphicFrameLocks noGrp="1"/>
          </p:cNvGraphicFramePr>
          <p:nvPr>
            <p:extLst>
              <p:ext uri="{D42A27DB-BD31-4B8C-83A1-F6EECF244321}">
                <p14:modId xmlns:p14="http://schemas.microsoft.com/office/powerpoint/2010/main" val="360290957"/>
              </p:ext>
            </p:extLst>
          </p:nvPr>
        </p:nvGraphicFramePr>
        <p:xfrm>
          <a:off x="1854201" y="3827583"/>
          <a:ext cx="8127999"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152541639"/>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10,179</a:t>
                      </a:r>
                    </a:p>
                  </a:txBody>
                  <a:tcPr/>
                </a:tc>
                <a:tc>
                  <a:txBody>
                    <a:bodyPr/>
                    <a:lstStyle/>
                    <a:p>
                      <a:r>
                        <a:rPr lang="en-US" dirty="0"/>
                        <a:t>64 s</a:t>
                      </a:r>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ffmaxc</a:t>
                      </a:r>
                      <a:endParaRPr lang="en-US" dirty="0"/>
                    </a:p>
                  </a:txBody>
                  <a:tcPr/>
                </a:tc>
                <a:tc>
                  <a:txBody>
                    <a:bodyPr/>
                    <a:lstStyle/>
                    <a:p>
                      <a:r>
                        <a:rPr lang="en-US" dirty="0"/>
                        <a:t>10,179</a:t>
                      </a:r>
                    </a:p>
                  </a:txBody>
                  <a:tcPr/>
                </a:tc>
                <a:tc>
                  <a:txBody>
                    <a:bodyPr/>
                    <a:lstStyle/>
                    <a:p>
                      <a:r>
                        <a:rPr lang="en-US" dirty="0"/>
                        <a:t>56 s</a:t>
                      </a:r>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n-US" dirty="0"/>
                        <a:t>10,179</a:t>
                      </a:r>
                    </a:p>
                  </a:txBody>
                  <a:tcPr/>
                </a:tc>
                <a:tc>
                  <a:txBody>
                    <a:bodyPr/>
                    <a:lstStyle/>
                    <a:p>
                      <a:r>
                        <a:rPr lang="en-US" dirty="0"/>
                        <a:t>0.002 s</a:t>
                      </a:r>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284964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5BFE720-516E-44D5-90AC-64994C09A837}"/>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22</a:t>
            </a:fld>
            <a:endParaRPr lang="es-ES" noProof="0">
              <a:solidFill>
                <a:prstClr val="black">
                  <a:tint val="75000"/>
                </a:prstClr>
              </a:solidFill>
            </a:endParaRPr>
          </a:p>
        </p:txBody>
      </p:sp>
      <p:sp>
        <p:nvSpPr>
          <p:cNvPr id="10" name="Título 3">
            <a:extLst>
              <a:ext uri="{FF2B5EF4-FFF2-40B4-BE49-F238E27FC236}">
                <a16:creationId xmlns:a16="http://schemas.microsoft.com/office/drawing/2014/main" id="{F7D1F35E-184F-44D0-8CF6-2EA8841C57A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Conclusiones</a:t>
            </a:r>
            <a:endParaRPr lang="en-US" dirty="0"/>
          </a:p>
        </p:txBody>
      </p:sp>
      <p:sp>
        <p:nvSpPr>
          <p:cNvPr id="11" name="Marcador de contenido 10">
            <a:extLst>
              <a:ext uri="{FF2B5EF4-FFF2-40B4-BE49-F238E27FC236}">
                <a16:creationId xmlns:a16="http://schemas.microsoft.com/office/drawing/2014/main" id="{B3BEB94B-7165-4911-82C3-BD28E64F098E}"/>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300" dirty="0"/>
              <a:t>Kale es una herramienta sencilla de utilizar que nos permite familiarizarnos con el flujo de trabajo de </a:t>
            </a:r>
            <a:r>
              <a:rPr lang="es-MX" sz="1300" dirty="0" err="1"/>
              <a:t>kubeflow</a:t>
            </a:r>
            <a:r>
              <a:rPr lang="es-MX" sz="1300" dirty="0"/>
              <a:t> con </a:t>
            </a:r>
            <a:r>
              <a:rPr lang="es-MX" sz="1300" dirty="0" err="1"/>
              <a:t>kubernetes</a:t>
            </a:r>
            <a:r>
              <a:rPr lang="es-MX" sz="1300" dirty="0"/>
              <a:t>, además nos permite llevar a cabo experimentos de manera local sin tener que preocuparnos por el momento de levantar clústeres o interactuar con la línea de comandos, nos deja enforcarnos totalmente en nuestro código.</a:t>
            </a:r>
          </a:p>
          <a:p>
            <a:r>
              <a:rPr lang="es-MX" sz="1300" dirty="0"/>
              <a:t>La compilación a C con ayuda de </a:t>
            </a:r>
            <a:r>
              <a:rPr lang="es-MX" sz="1300" dirty="0" err="1"/>
              <a:t>Cython</a:t>
            </a:r>
            <a:r>
              <a:rPr lang="es-MX" sz="1300" dirty="0"/>
              <a:t> es una buena opción para optimizar y agilizar código en Python que no utiliza objetos vectorizados o que no pueden ser vectorizados, cuando se utiliza Python "pelón" y cuando las variables no cambian de tipo durante la ejecución del código.</a:t>
            </a:r>
          </a:p>
          <a:p>
            <a:r>
              <a:rPr lang="es-MX" sz="1300" dirty="0"/>
              <a:t>No todas las líneas de código tienen su equivalente en C, pues en C no existe el concepto de clase ni de objeto.</a:t>
            </a:r>
          </a:p>
          <a:p>
            <a:r>
              <a:rPr lang="es-MX" sz="1300" dirty="0" err="1"/>
              <a:t>Cython</a:t>
            </a:r>
            <a:r>
              <a:rPr lang="es-MX" sz="1300" dirty="0"/>
              <a:t> nos permite tener la comodidad de programar en Python y la velocidad de un módulo compilado anticipadamente. El costo es que se requiere de conocimiento del lenguaje de C.</a:t>
            </a:r>
          </a:p>
          <a:p>
            <a:endParaRPr lang="en-US" sz="1300" dirty="0"/>
          </a:p>
        </p:txBody>
      </p:sp>
      <p:pic>
        <p:nvPicPr>
          <p:cNvPr id="12" name="Picture 2" descr="Kale Logo">
            <a:extLst>
              <a:ext uri="{FF2B5EF4-FFF2-40B4-BE49-F238E27FC236}">
                <a16:creationId xmlns:a16="http://schemas.microsoft.com/office/drawing/2014/main" id="{B3046284-CE3B-483C-8920-9C803D3F8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1106" y="2085801"/>
            <a:ext cx="2568606" cy="886168"/>
          </a:xfrm>
          <a:prstGeom prst="rect">
            <a:avLst/>
          </a:prstGeom>
          <a:solidFill>
            <a:srgbClr val="FFFFFF"/>
          </a:solidFill>
        </p:spPr>
      </p:pic>
      <p:pic>
        <p:nvPicPr>
          <p:cNvPr id="13" name="Picture 4">
            <a:extLst>
              <a:ext uri="{FF2B5EF4-FFF2-40B4-BE49-F238E27FC236}">
                <a16:creationId xmlns:a16="http://schemas.microsoft.com/office/drawing/2014/main" id="{D2FA563F-D107-4F59-B8EF-DA70543D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453" y="4253251"/>
            <a:ext cx="2095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E282AB9-E7B6-42E8-B9A6-517D9D61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703" y="1822112"/>
            <a:ext cx="20955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39F8C9-6E05-446C-89CD-D2FBEE11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253251"/>
            <a:ext cx="800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s-ES" smtClean="0"/>
              <a:pPr lvl="0" rtl="0"/>
              <a:t>23</a:t>
            </a:fld>
            <a:endParaRPr lang="es-ES"/>
          </a:p>
        </p:txBody>
      </p:sp>
      <p:sp>
        <p:nvSpPr>
          <p:cNvPr id="3" name="Marcador de contenido 2">
            <a:extLst>
              <a:ext uri="{FF2B5EF4-FFF2-40B4-BE49-F238E27FC236}">
                <a16:creationId xmlns:a16="http://schemas.microsoft.com/office/drawing/2014/main" id="{21F0B6E0-1F7C-4E6A-87B1-554ADE739CD1}"/>
              </a:ext>
            </a:extLst>
          </p:cNvPr>
          <p:cNvSpPr>
            <a:spLocks noGrp="1"/>
          </p:cNvSpPr>
          <p:nvPr>
            <p:ph idx="1"/>
          </p:nvPr>
        </p:nvSpPr>
        <p:spPr/>
        <p:txBody>
          <a:bodyPr rtlCol="0">
            <a:normAutofit/>
          </a:bodyPr>
          <a:lstStyle/>
          <a:p>
            <a:pPr rtl="0"/>
            <a:r>
              <a:rPr lang="es-ES" dirty="0"/>
              <a:t>Equipo 2</a:t>
            </a:r>
            <a:endParaRPr lang="es-ES" sz="1800" dirty="0"/>
          </a:p>
          <a:p>
            <a:pPr rtl="0">
              <a:spcBef>
                <a:spcPts val="3000"/>
              </a:spcBef>
            </a:pPr>
            <a:r>
              <a:rPr lang="es-ES" sz="1800" dirty="0">
                <a:hlinkClick r:id="rId3"/>
              </a:rPr>
              <a:t>https://github.com/diramtz/ProyectoFinal_MaxFlow</a:t>
            </a:r>
            <a:endParaRPr lang="es-ES" sz="1800" dirty="0"/>
          </a:p>
          <a:p>
            <a:pPr rtl="0">
              <a:spcBef>
                <a:spcPts val="3000"/>
              </a:spcBef>
            </a:pPr>
            <a:endParaRPr lang="es-E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Flujo máximo</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200" y="1825625"/>
                <a:ext cx="5181600" cy="4351338"/>
              </a:xfrm>
            </p:spPr>
            <p:txBody>
              <a:bodyPr rtlCol="0">
                <a:normAutofit/>
              </a:bodyPr>
              <a:lstStyle/>
              <a:p>
                <a:pPr rtl="0"/>
                <a:r>
                  <a:rPr lang="es-MX" sz="2000" b="0" i="0" dirty="0">
                    <a:solidFill>
                      <a:srgbClr val="000000"/>
                    </a:solidFill>
                    <a:effectLst/>
                    <a:latin typeface="Helvetica Neue"/>
                  </a:rPr>
                  <a:t>Los problemas de flujo máximo implican encontrar un flujo factible a través de una red con una sola fuente y un solo sumidero que sea máximo.</a:t>
                </a:r>
              </a:p>
              <a:p>
                <a:pPr rtl="0"/>
                <a:endParaRPr lang="es-MX" sz="2000" dirty="0">
                  <a:solidFill>
                    <a:srgbClr val="000000"/>
                  </a:solidFill>
                  <a:latin typeface="Helvetica Neue"/>
                </a:endParaRPr>
              </a:p>
              <a:p>
                <a:r>
                  <a:rPr lang="es-MX" sz="2000" dirty="0">
                    <a:solidFill>
                      <a:srgbClr val="000000"/>
                    </a:solidFill>
                    <a:latin typeface="Helvetica Neue"/>
                  </a:rPr>
                  <a:t>Cada arco está etiquetado por una capacidad la cual representa el flujo máximo que puede pasar del nodo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al nodo </a:t>
                </a:r>
                <a14:m>
                  <m:oMath xmlns:m="http://schemas.openxmlformats.org/officeDocument/2006/math">
                    <m:r>
                      <a:rPr lang="es-MX" sz="2000" i="1">
                        <a:solidFill>
                          <a:srgbClr val="000000"/>
                        </a:solidFill>
                        <a:latin typeface="Cambria Math" panose="02040503050406030204" pitchFamily="18" charset="0"/>
                      </a:rPr>
                      <m:t>𝑗</m:t>
                    </m:r>
                  </m:oMath>
                </a14:m>
                <a:r>
                  <a:rPr lang="es-MX" sz="2000" dirty="0">
                    <a:solidFill>
                      <a:srgbClr val="000000"/>
                    </a:solidFill>
                    <a:latin typeface="Helvetica Neue"/>
                  </a:rPr>
                  <a:t>. El objetivo es encontrar la capacidad máxima de flujo que pasa del nodo origen (fuente) al nodo destino (sumidero). El flujo máximo en esta red es 23.</a:t>
                </a:r>
                <a:endParaRPr lang="es-ES" sz="2000" dirty="0">
                  <a:solidFill>
                    <a:srgbClr val="000000"/>
                  </a:solidFill>
                  <a:latin typeface="Helvetica Neue"/>
                </a:endParaRP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059" t="-1261" r="-2235"/>
                </a:stretch>
              </a:blipFill>
            </p:spPr>
            <p:txBody>
              <a:bodyPr/>
              <a:lstStyle/>
              <a:p>
                <a:r>
                  <a:rPr lang="en-US">
                    <a:noFill/>
                  </a:rPr>
                  <a:t> </a:t>
                </a:r>
              </a:p>
            </p:txBody>
          </p:sp>
        </mc:Fallback>
      </mc:AlternateContent>
      <p:pic>
        <p:nvPicPr>
          <p:cNvPr id="1026" name="Picture 2" descr="red1">
            <a:extLst>
              <a:ext uri="{FF2B5EF4-FFF2-40B4-BE49-F238E27FC236}">
                <a16:creationId xmlns:a16="http://schemas.microsoft.com/office/drawing/2014/main" id="{C8B4205B-A883-4B08-A3A3-8EDA67B67B1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172202" y="622284"/>
            <a:ext cx="5181600" cy="2406682"/>
          </a:xfrm>
          <a:prstGeom prst="rect">
            <a:avLst/>
          </a:prstGeom>
          <a:solidFill>
            <a:srgbClr val="FFFFFF"/>
          </a:solidFill>
        </p:spPr>
      </p:pic>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s-ES" b="0" i="0" u="none" strike="noStrike" kern="1200" cap="none" spc="0" normalizeH="0" baseline="0">
              <a:ln>
                <a:noFill/>
              </a:ln>
              <a:solidFill>
                <a:prstClr val="black">
                  <a:tint val="75000"/>
                </a:prstClr>
              </a:solidFill>
              <a:effectLst/>
              <a:uLnTx/>
              <a:uFillTx/>
            </a:endParaRPr>
          </a:p>
        </p:txBody>
      </p:sp>
      <p:pic>
        <p:nvPicPr>
          <p:cNvPr id="1032" name="Picture 8" descr="ford_fulkerson2">
            <a:extLst>
              <a:ext uri="{FF2B5EF4-FFF2-40B4-BE49-F238E27FC236}">
                <a16:creationId xmlns:a16="http://schemas.microsoft.com/office/drawing/2014/main" id="{F92D0A7D-F9F0-4346-A15C-5FAA239C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3422124"/>
            <a:ext cx="5499100" cy="223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Algoritmo </a:t>
            </a:r>
            <a:br>
              <a:rPr lang="es-MX" b="1" i="0" dirty="0">
                <a:solidFill>
                  <a:srgbClr val="000000"/>
                </a:solidFill>
                <a:effectLst/>
                <a:latin typeface="Helvetica Neue"/>
              </a:rPr>
            </a:br>
            <a:r>
              <a:rPr lang="es-MX" b="1" i="0" dirty="0">
                <a:solidFill>
                  <a:srgbClr val="000000"/>
                </a:solidFill>
                <a:effectLst/>
                <a:latin typeface="Helvetica Neue"/>
              </a:rPr>
              <a:t>Ford-</a:t>
            </a:r>
            <a:r>
              <a:rPr lang="es-MX" b="1" i="0" dirty="0" err="1">
                <a:solidFill>
                  <a:srgbClr val="000000"/>
                </a:solidFill>
                <a:effectLst/>
                <a:latin typeface="Helvetica Neue"/>
              </a:rPr>
              <a:t>Fulkerson</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¿Qué propone el Algoritmo Ford-</a:t>
            </a:r>
            <a:r>
              <a:rPr lang="es-ES" dirty="0" err="1"/>
              <a:t>Fulkerson</a:t>
            </a:r>
            <a:r>
              <a:rPr lang="es-ES" dirty="0"/>
              <a:t>?</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lnSpcReduction="10000"/>
              </a:bodyPr>
              <a:lstStyle/>
              <a:p>
                <a:pPr rtl="0"/>
                <a:r>
                  <a:rPr lang="es-MX" sz="2000" b="0" i="0" dirty="0">
                    <a:solidFill>
                      <a:srgbClr val="000000"/>
                    </a:solidFill>
                    <a:effectLst/>
                    <a:latin typeface="Helvetica Neue"/>
                  </a:rPr>
                  <a:t>El algoritmo de Ford-</a:t>
                </a:r>
                <a:r>
                  <a:rPr lang="es-MX" sz="2000" b="0" i="0" dirty="0" err="1">
                    <a:solidFill>
                      <a:srgbClr val="000000"/>
                    </a:solidFill>
                    <a:effectLst/>
                    <a:latin typeface="Helvetica Neue"/>
                  </a:rPr>
                  <a:t>Fulkerson</a:t>
                </a:r>
                <a:r>
                  <a:rPr lang="es-MX" sz="2000" b="0" i="0" dirty="0">
                    <a:solidFill>
                      <a:srgbClr val="000000"/>
                    </a:solidFill>
                    <a:effectLst/>
                    <a:latin typeface="Helvetica Neue"/>
                  </a:rPr>
                  <a:t> propone buscar caminos en los que se pueda aumentar el flujo, hasta que se alcance el flujo máximo. Su nombre viene dado por sus creadores, L. R. Ford, Jr. y D. R. </a:t>
                </a:r>
                <a:r>
                  <a:rPr lang="es-MX" sz="2000" b="0" i="0" dirty="0" err="1">
                    <a:solidFill>
                      <a:srgbClr val="000000"/>
                    </a:solidFill>
                    <a:effectLst/>
                    <a:latin typeface="Helvetica Neue"/>
                  </a:rPr>
                  <a:t>Fulkerson</a:t>
                </a:r>
                <a:r>
                  <a:rPr lang="es-MX" sz="2000" b="0" i="0" dirty="0">
                    <a:solidFill>
                      <a:srgbClr val="000000"/>
                    </a:solidFill>
                    <a:effectLst/>
                    <a:latin typeface="Helvetica Neue"/>
                  </a:rPr>
                  <a:t>.</a:t>
                </a:r>
              </a:p>
              <a:p>
                <a:pPr rtl="0"/>
                <a:endParaRPr lang="es-MX" sz="2000" b="0" i="0" dirty="0">
                  <a:solidFill>
                    <a:srgbClr val="000000"/>
                  </a:solidFill>
                  <a:effectLst/>
                  <a:latin typeface="Helvetica Neue"/>
                </a:endParaRPr>
              </a:p>
              <a:p>
                <a:r>
                  <a:rPr lang="es-MX" sz="2000" dirty="0">
                    <a:solidFill>
                      <a:srgbClr val="000000"/>
                    </a:solidFill>
                    <a:latin typeface="Helvetica Neue"/>
                  </a:rPr>
                  <a:t>Sea </a:t>
                </a:r>
                <a14:m>
                  <m:oMath xmlns:m="http://schemas.openxmlformats.org/officeDocument/2006/math">
                    <m:r>
                      <a:rPr lang="es-MX" sz="2000" b="0" i="1" smtClean="0">
                        <a:solidFill>
                          <a:srgbClr val="000000"/>
                        </a:solidFill>
                        <a:latin typeface="Cambria Math" panose="02040503050406030204" pitchFamily="18" charset="0"/>
                      </a:rPr>
                      <m:t>𝐺</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𝑉</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𝐸</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un grafo, con </a:t>
                </a:r>
                <a14:m>
                  <m:oMath xmlns:m="http://schemas.openxmlformats.org/officeDocument/2006/math">
                    <m:r>
                      <a:rPr lang="es-MX" sz="2000" i="1">
                        <a:solidFill>
                          <a:srgbClr val="000000"/>
                        </a:solidFill>
                        <a:latin typeface="Cambria Math" panose="02040503050406030204" pitchFamily="18" charset="0"/>
                      </a:rPr>
                      <m:t>𝑉</m:t>
                    </m:r>
                  </m:oMath>
                </a14:m>
                <a:r>
                  <a:rPr lang="es-MX" sz="2000" dirty="0">
                    <a:solidFill>
                      <a:srgbClr val="000000"/>
                    </a:solidFill>
                    <a:latin typeface="Helvetica Neue"/>
                  </a:rPr>
                  <a:t> vértices, </a:t>
                </a:r>
                <a14:m>
                  <m:oMath xmlns:m="http://schemas.openxmlformats.org/officeDocument/2006/math">
                    <m:r>
                      <a:rPr lang="es-MX" sz="2000" b="0" i="1" smtClean="0">
                        <a:solidFill>
                          <a:srgbClr val="000000"/>
                        </a:solidFill>
                        <a:latin typeface="Cambria Math" panose="02040503050406030204" pitchFamily="18" charset="0"/>
                      </a:rPr>
                      <m:t>𝐸</m:t>
                    </m:r>
                  </m:oMath>
                </a14:m>
                <a:r>
                  <a:rPr lang="es-MX" sz="2000" dirty="0">
                    <a:solidFill>
                      <a:srgbClr val="000000"/>
                    </a:solidFill>
                    <a:latin typeface="Helvetica Neue"/>
                  </a:rPr>
                  <a:t> aristas y donde por cada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tenemos una capacidad </a:t>
                </a:r>
                <a14:m>
                  <m:oMath xmlns:m="http://schemas.openxmlformats.org/officeDocument/2006/math">
                    <m:r>
                      <a:rPr lang="es-MX" sz="2000" b="0" i="1" smtClean="0">
                        <a:solidFill>
                          <a:srgbClr val="000000"/>
                        </a:solidFill>
                        <a:latin typeface="Cambria Math" panose="02040503050406030204" pitchFamily="18" charset="0"/>
                      </a:rPr>
                      <m:t>𝑐</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y un flujo </a:t>
                </a:r>
                <a14:m>
                  <m:oMath xmlns:m="http://schemas.openxmlformats.org/officeDocument/2006/math">
                    <m:r>
                      <m:rPr>
                        <m:sty m:val="p"/>
                      </m:rPr>
                      <a:rPr lang="es-MX" sz="2000" b="0" i="0" smtClean="0">
                        <a:solidFill>
                          <a:srgbClr val="000000"/>
                        </a:solidFill>
                        <a:latin typeface="Cambria Math" panose="02040503050406030204" pitchFamily="18" charset="0"/>
                      </a:rPr>
                      <m:t>f</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r>
                      <a:rPr lang="es-MX" sz="2000" i="1">
                        <a:solidFill>
                          <a:srgbClr val="000000"/>
                        </a:solidFill>
                        <a:latin typeface="Cambria Math" panose="02040503050406030204" pitchFamily="18" charset="0"/>
                      </a:rPr>
                      <m:t>)</m:t>
                    </m:r>
                  </m:oMath>
                </a14:m>
                <a:r>
                  <a:rPr lang="es-MX" sz="2000" dirty="0">
                    <a:solidFill>
                      <a:srgbClr val="000000"/>
                    </a:solidFill>
                    <a:latin typeface="Helvetica Neue"/>
                  </a:rPr>
                  <a:t>. Se busca maximizar el valor del flujo desde una fuente </a:t>
                </a:r>
                <a14:m>
                  <m:oMath xmlns:m="http://schemas.openxmlformats.org/officeDocument/2006/math">
                    <m:r>
                      <a:rPr lang="es-MX" sz="2000" b="0" i="1" smtClean="0">
                        <a:solidFill>
                          <a:srgbClr val="000000"/>
                        </a:solidFill>
                        <a:latin typeface="Cambria Math" panose="02040503050406030204" pitchFamily="18" charset="0"/>
                      </a:rPr>
                      <m:t>𝑠</m:t>
                    </m:r>
                  </m:oMath>
                </a14:m>
                <a:r>
                  <a:rPr lang="es-MX" sz="2000" dirty="0">
                    <a:solidFill>
                      <a:srgbClr val="000000"/>
                    </a:solidFill>
                    <a:latin typeface="Helvetica Neue"/>
                  </a:rPr>
                  <a:t> hasta un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a:p>
                <a:pPr rtl="0"/>
                <a:endParaRPr lang="es-MX" sz="2000" dirty="0">
                  <a:solidFill>
                    <a:srgbClr val="000000"/>
                  </a:solidFill>
                  <a:latin typeface="Helvetica Neue"/>
                </a:endParaRPr>
              </a:p>
              <a:p>
                <a:r>
                  <a:rPr lang="es-MX" sz="2000" dirty="0">
                    <a:solidFill>
                      <a:srgbClr val="000000"/>
                    </a:solidFill>
                    <a:latin typeface="Helvetica Neue"/>
                  </a:rPr>
                  <a:t>El método inicia con </a:t>
                </a:r>
                <a14:m>
                  <m:oMath xmlns:m="http://schemas.openxmlformats.org/officeDocument/2006/math">
                    <m:r>
                      <m:rPr>
                        <m:sty m:val="p"/>
                      </m:rPr>
                      <a:rPr lang="es-MX" sz="2000" b="0" i="0" smtClean="0">
                        <a:solidFill>
                          <a:srgbClr val="000000"/>
                        </a:solidFill>
                        <a:latin typeface="Cambria Math" panose="02040503050406030204" pitchFamily="18" charset="0"/>
                      </a:rPr>
                      <m:t>f</m:t>
                    </m:r>
                    <m:d>
                      <m:dPr>
                        <m:ctrlPr>
                          <a:rPr lang="es-MX" sz="2000" b="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b="0" i="1" smtClean="0">
                        <a:solidFill>
                          <a:srgbClr val="000000"/>
                        </a:solidFill>
                        <a:latin typeface="Cambria Math" panose="02040503050406030204" pitchFamily="18" charset="0"/>
                      </a:rPr>
                      <m:t>=0</m:t>
                    </m:r>
                  </m:oMath>
                </a14:m>
                <a:r>
                  <a:rPr lang="es-MX" sz="2000" dirty="0">
                    <a:solidFill>
                      <a:srgbClr val="000000"/>
                    </a:solidFill>
                    <a:latin typeface="Helvetica Neue"/>
                  </a:rPr>
                  <a:t> para toda </a:t>
                </a:r>
                <a14:m>
                  <m:oMath xmlns:m="http://schemas.openxmlformats.org/officeDocument/2006/math">
                    <m:d>
                      <m:dPr>
                        <m:ctrlPr>
                          <a:rPr lang="es-MX" sz="200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i="1">
                        <a:latin typeface="Cambria Math" panose="02040503050406030204" pitchFamily="18" charset="0"/>
                        <a:ea typeface="Cambria Math" panose="02040503050406030204" pitchFamily="18" charset="0"/>
                      </a:rPr>
                      <m:t>∈</m:t>
                    </m:r>
                    <m:r>
                      <a:rPr lang="es-MX" sz="2000" b="0" i="1" smtClean="0">
                        <a:solidFill>
                          <a:srgbClr val="000000"/>
                        </a:solidFill>
                        <a:latin typeface="Cambria Math" panose="02040503050406030204" pitchFamily="18" charset="0"/>
                      </a:rPr>
                      <m:t>𝑉</m:t>
                    </m:r>
                  </m:oMath>
                </a14:m>
                <a:r>
                  <a:rPr lang="es-MX" sz="2000" dirty="0">
                    <a:solidFill>
                      <a:srgbClr val="000000"/>
                    </a:solidFill>
                    <a:latin typeface="Helvetica Neue"/>
                  </a:rPr>
                  <a:t>. En cada iteración, se incrementa el flujo en </a:t>
                </a:r>
                <a14:m>
                  <m:oMath xmlns:m="http://schemas.openxmlformats.org/officeDocument/2006/math">
                    <m:r>
                      <a:rPr lang="es-MX" sz="2000" b="0" i="1" smtClean="0">
                        <a:solidFill>
                          <a:srgbClr val="000000"/>
                        </a:solidFill>
                        <a:latin typeface="Cambria Math" panose="02040503050406030204" pitchFamily="18" charset="0"/>
                      </a:rPr>
                      <m:t>𝐺</m:t>
                    </m:r>
                  </m:oMath>
                </a14:m>
                <a:r>
                  <a:rPr lang="es-MX" sz="2000" dirty="0">
                    <a:solidFill>
                      <a:srgbClr val="000000"/>
                    </a:solidFill>
                    <a:latin typeface="Helvetica Neue"/>
                  </a:rPr>
                  <a:t> mediante el resultado de una búsqueda de un camino de aumento en una red.</a:t>
                </a:r>
              </a:p>
              <a:p>
                <a:pPr rtl="0"/>
                <a:endParaRPr lang="es-MX" sz="2000" dirty="0">
                  <a:solidFill>
                    <a:srgbClr val="000000"/>
                  </a:solidFill>
                  <a:latin typeface="Helvetica Neue"/>
                </a:endParaRPr>
              </a:p>
              <a:p>
                <a:r>
                  <a:rPr lang="es-MX" sz="2000" dirty="0">
                    <a:solidFill>
                      <a:srgbClr val="000000"/>
                    </a:solidFill>
                    <a:latin typeface="Helvetica Neue"/>
                  </a:rPr>
                  <a:t>El flujo a aumentar se debe considerar factible, es decir:</a:t>
                </a:r>
                <a:br>
                  <a:rPr lang="es-MX" sz="2000" dirty="0">
                    <a:solidFill>
                      <a:srgbClr val="000000"/>
                    </a:solidFill>
                    <a:latin typeface="Helvetica Neue"/>
                  </a:rPr>
                </a:br>
                <a:r>
                  <a:rPr lang="es-MX" sz="2000" dirty="0">
                    <a:solidFill>
                      <a:srgbClr val="000000"/>
                    </a:solidFill>
                    <a:latin typeface="Helvetica Neue"/>
                  </a:rPr>
                  <a:t>El flujo de para toda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no debe ser mayor que la capacidad de dicha arista. El flujo que sale de la fuente </a:t>
                </a:r>
                <a14:m>
                  <m:oMath xmlns:m="http://schemas.openxmlformats.org/officeDocument/2006/math">
                    <m:r>
                      <a:rPr lang="es-MX" sz="2000" i="1">
                        <a:solidFill>
                          <a:srgbClr val="000000"/>
                        </a:solidFill>
                        <a:latin typeface="Cambria Math" panose="02040503050406030204" pitchFamily="18" charset="0"/>
                      </a:rPr>
                      <m:t>𝑠</m:t>
                    </m:r>
                    <m:r>
                      <a:rPr lang="es-MX" sz="2000" i="1">
                        <a:solidFill>
                          <a:srgbClr val="000000"/>
                        </a:solidFill>
                        <a:latin typeface="Cambria Math" panose="02040503050406030204" pitchFamily="18" charset="0"/>
                      </a:rPr>
                      <m:t> </m:t>
                    </m:r>
                  </m:oMath>
                </a14:m>
                <a:r>
                  <a:rPr lang="es-MX" sz="2000" dirty="0">
                    <a:solidFill>
                      <a:srgbClr val="000000"/>
                    </a:solidFill>
                    <a:latin typeface="Helvetica Neue"/>
                  </a:rPr>
                  <a:t>debe ser igual al que llega al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961" r="-1275" b="-700"/>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3559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6612-20CA-4E9B-B0DC-1F136C7A7CBA}"/>
              </a:ext>
            </a:extLst>
          </p:cNvPr>
          <p:cNvSpPr>
            <a:spLocks noGrp="1"/>
          </p:cNvSpPr>
          <p:nvPr>
            <p:ph type="title"/>
          </p:nvPr>
        </p:nvSpPr>
        <p:spPr/>
        <p:txBody>
          <a:bodyPr/>
          <a:lstStyle/>
          <a:p>
            <a:endParaRPr lang="en-US" dirty="0"/>
          </a:p>
        </p:txBody>
      </p:sp>
      <p:sp>
        <p:nvSpPr>
          <p:cNvPr id="3" name="Marcador de texto 2">
            <a:extLst>
              <a:ext uri="{FF2B5EF4-FFF2-40B4-BE49-F238E27FC236}">
                <a16:creationId xmlns:a16="http://schemas.microsoft.com/office/drawing/2014/main" id="{D621C4CD-7ACB-40AB-8C5B-AAABAC2036B2}"/>
              </a:ext>
            </a:extLst>
          </p:cNvPr>
          <p:cNvSpPr>
            <a:spLocks noGrp="1"/>
          </p:cNvSpPr>
          <p:nvPr>
            <p:ph type="body" idx="1"/>
          </p:nvPr>
        </p:nvSpPr>
        <p:spPr/>
        <p:txBody>
          <a:bodyPr/>
          <a:lstStyle/>
          <a:p>
            <a:r>
              <a:rPr lang="en-US" dirty="0"/>
              <a:t>Red residual</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7EA0BFF8-B8CA-447D-ABDA-DC0EF2111F70}"/>
                  </a:ext>
                </a:extLst>
              </p:cNvPr>
              <p:cNvSpPr>
                <a:spLocks noGrp="1"/>
              </p:cNvSpPr>
              <p:nvPr>
                <p:ph sz="half" idx="2"/>
              </p:nvPr>
            </p:nvSpPr>
            <p:spPr/>
            <p:txBody>
              <a:bodyPr/>
              <a:lstStyle/>
              <a:p>
                <a:r>
                  <a:rPr lang="es-MX" dirty="0"/>
                  <a:t>la red residual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𝑓</m:t>
                        </m:r>
                      </m:sub>
                    </m:sSub>
                  </m:oMath>
                </a14:m>
                <a:r>
                  <a:rPr lang="es-MX" dirty="0"/>
                  <a:t> consiste en el grafo que representa el como cambia la capacidad de cada una de las aristas con respecto al flujo del camino de aumento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𝑐</m:t>
                        </m:r>
                      </m:e>
                      <m:sub>
                        <m:r>
                          <a:rPr lang="es-MX" i="1">
                            <a:latin typeface="Cambria Math" panose="02040503050406030204" pitchFamily="18" charset="0"/>
                          </a:rPr>
                          <m:t>𝑓</m:t>
                        </m:r>
                      </m:sub>
                    </m:sSub>
                    <m:r>
                      <a:rPr lang="es-MX" i="1">
                        <a:latin typeface="Cambria Math" panose="02040503050406030204" pitchFamily="18" charset="0"/>
                      </a:rPr>
                      <m:t> </m:t>
                    </m:r>
                  </m:oMath>
                </a14:m>
                <a:r>
                  <a:rPr lang="es-MX" dirty="0"/>
                  <a:t>en el grafo </a:t>
                </a:r>
                <a14:m>
                  <m:oMath xmlns:m="http://schemas.openxmlformats.org/officeDocument/2006/math">
                    <m:r>
                      <a:rPr lang="es-MX" i="1">
                        <a:latin typeface="Cambria Math" panose="02040503050406030204" pitchFamily="18" charset="0"/>
                      </a:rPr>
                      <m:t>𝐺</m:t>
                    </m:r>
                  </m:oMath>
                </a14:m>
                <a:r>
                  <a:rPr lang="en-US" dirty="0"/>
                  <a:t>.</a:t>
                </a:r>
              </a:p>
            </p:txBody>
          </p:sp>
        </mc:Choice>
        <mc:Fallback xmlns="">
          <p:sp>
            <p:nvSpPr>
              <p:cNvPr id="4" name="Marcador de contenido 3">
                <a:extLst>
                  <a:ext uri="{FF2B5EF4-FFF2-40B4-BE49-F238E27FC236}">
                    <a16:creationId xmlns:a16="http://schemas.microsoft.com/office/drawing/2014/main" id="{7EA0BFF8-B8CA-447D-ABDA-DC0EF2111F70}"/>
                  </a:ext>
                </a:extLst>
              </p:cNvPr>
              <p:cNvSpPr>
                <a:spLocks noGrp="1" noRot="1" noChangeAspect="1" noMove="1" noResize="1" noEditPoints="1" noAdjustHandles="1" noChangeArrowheads="1" noChangeShapeType="1" noTextEdit="1"/>
              </p:cNvSpPr>
              <p:nvPr>
                <p:ph sz="half" idx="2"/>
              </p:nvPr>
            </p:nvSpPr>
            <p:spPr>
              <a:blipFill>
                <a:blip r:embed="rId2"/>
                <a:stretch>
                  <a:fillRect l="-1667" t="-1490" r="-556"/>
                </a:stretch>
              </a:blipFill>
            </p:spPr>
            <p:txBody>
              <a:bodyPr/>
              <a:lstStyle/>
              <a:p>
                <a:r>
                  <a:rPr lang="en-US">
                    <a:noFill/>
                  </a:rPr>
                  <a:t> </a:t>
                </a:r>
              </a:p>
            </p:txBody>
          </p:sp>
        </mc:Fallback>
      </mc:AlternateContent>
      <p:sp>
        <p:nvSpPr>
          <p:cNvPr id="5" name="Marcador de texto 4">
            <a:extLst>
              <a:ext uri="{FF2B5EF4-FFF2-40B4-BE49-F238E27FC236}">
                <a16:creationId xmlns:a16="http://schemas.microsoft.com/office/drawing/2014/main" id="{9F9639D3-374F-4E45-AB7E-F0DBFF01E9CF}"/>
              </a:ext>
            </a:extLst>
          </p:cNvPr>
          <p:cNvSpPr>
            <a:spLocks noGrp="1"/>
          </p:cNvSpPr>
          <p:nvPr>
            <p:ph type="body" sz="quarter" idx="3"/>
          </p:nvPr>
        </p:nvSpPr>
        <p:spPr/>
        <p:txBody>
          <a:bodyPr/>
          <a:lstStyle/>
          <a:p>
            <a:r>
              <a:rPr lang="en-US" dirty="0"/>
              <a:t>Caminos de </a:t>
            </a:r>
            <a:r>
              <a:rPr lang="en-US" dirty="0" err="1"/>
              <a:t>aumento</a:t>
            </a:r>
            <a:endParaRPr lang="en-US" dirty="0"/>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43026803-3768-49D3-9D1B-83B43CCE0C24}"/>
                  </a:ext>
                </a:extLst>
              </p:cNvPr>
              <p:cNvSpPr>
                <a:spLocks noGrp="1"/>
              </p:cNvSpPr>
              <p:nvPr>
                <p:ph sz="quarter" idx="4"/>
              </p:nvPr>
            </p:nvSpPr>
            <p:spPr/>
            <p:txBody>
              <a:bodyPr/>
              <a:lstStyle/>
              <a:p>
                <a:r>
                  <a:rPr lang="es-MX" dirty="0"/>
                  <a:t>Un camino de aumento es un camino dirigido de la fuente </a:t>
                </a:r>
                <a14:m>
                  <m:oMath xmlns:m="http://schemas.openxmlformats.org/officeDocument/2006/math">
                    <m:r>
                      <a:rPr lang="es-MX" b="0" i="1" smtClean="0">
                        <a:latin typeface="Cambria Math" panose="02040503050406030204" pitchFamily="18" charset="0"/>
                      </a:rPr>
                      <m:t>𝑠</m:t>
                    </m:r>
                  </m:oMath>
                </a14:m>
                <a:r>
                  <a:rPr lang="es-MX" dirty="0"/>
                  <a:t> al sumidero </a:t>
                </a:r>
                <a14:m>
                  <m:oMath xmlns:m="http://schemas.openxmlformats.org/officeDocument/2006/math">
                    <m:r>
                      <a:rPr lang="es-MX" b="0" i="1" smtClean="0">
                        <a:latin typeface="Cambria Math" panose="02040503050406030204" pitchFamily="18" charset="0"/>
                      </a:rPr>
                      <m:t>𝑡</m:t>
                    </m:r>
                  </m:oMath>
                </a14:m>
                <a:r>
                  <a:rPr lang="es-MX" dirty="0"/>
                  <a:t> en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𝐺</m:t>
                        </m:r>
                      </m:e>
                      <m:sub>
                        <m:r>
                          <a:rPr lang="es-MX" i="1">
                            <a:latin typeface="Cambria Math" panose="02040503050406030204" pitchFamily="18" charset="0"/>
                          </a:rPr>
                          <m:t>𝑓</m:t>
                        </m:r>
                      </m:sub>
                    </m:sSub>
                  </m:oMath>
                </a14:m>
                <a:r>
                  <a:rPr lang="es-MX" dirty="0"/>
                  <a:t>, donde la capacidad del camino de aumento es el mínimo de las capacidades de sus aristas.</a:t>
                </a:r>
                <a:endParaRPr lang="en-US" dirty="0"/>
              </a:p>
            </p:txBody>
          </p:sp>
        </mc:Choice>
        <mc:Fallback xmlns="">
          <p:sp>
            <p:nvSpPr>
              <p:cNvPr id="6" name="Marcador de contenido 5">
                <a:extLst>
                  <a:ext uri="{FF2B5EF4-FFF2-40B4-BE49-F238E27FC236}">
                    <a16:creationId xmlns:a16="http://schemas.microsoft.com/office/drawing/2014/main" id="{43026803-3768-49D3-9D1B-83B43CCE0C24}"/>
                  </a:ext>
                </a:extLst>
              </p:cNvPr>
              <p:cNvSpPr>
                <a:spLocks noGrp="1" noRot="1" noChangeAspect="1" noMove="1" noResize="1" noEditPoints="1" noAdjustHandles="1" noChangeArrowheads="1" noChangeShapeType="1" noTextEdit="1"/>
              </p:cNvSpPr>
              <p:nvPr>
                <p:ph sz="quarter" idx="4"/>
              </p:nvPr>
            </p:nvSpPr>
            <p:spPr>
              <a:blipFill>
                <a:blip r:embed="rId3"/>
                <a:stretch>
                  <a:fillRect l="-1667" t="-1656" r="-2593"/>
                </a:stretch>
              </a:blipFill>
            </p:spPr>
            <p:txBody>
              <a:bodyPr/>
              <a:lstStyle/>
              <a:p>
                <a:r>
                  <a:rPr lang="en-US">
                    <a:noFill/>
                  </a:rPr>
                  <a:t> </a:t>
                </a:r>
              </a:p>
            </p:txBody>
          </p:sp>
        </mc:Fallback>
      </mc:AlternateContent>
      <p:sp>
        <p:nvSpPr>
          <p:cNvPr id="9" name="Marcador de número de diapositiva 8">
            <a:extLst>
              <a:ext uri="{FF2B5EF4-FFF2-40B4-BE49-F238E27FC236}">
                <a16:creationId xmlns:a16="http://schemas.microsoft.com/office/drawing/2014/main" id="{C0299095-5D9C-467C-B962-58D2CDE48036}"/>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6</a:t>
            </a:fld>
            <a:endParaRPr lang="es-ES" noProof="0">
              <a:solidFill>
                <a:prstClr val="black">
                  <a:tint val="75000"/>
                </a:prstClr>
              </a:solidFill>
            </a:endParaRPr>
          </a:p>
        </p:txBody>
      </p:sp>
      <p:sp>
        <p:nvSpPr>
          <p:cNvPr id="10" name="Marcador de texto 9">
            <a:extLst>
              <a:ext uri="{FF2B5EF4-FFF2-40B4-BE49-F238E27FC236}">
                <a16:creationId xmlns:a16="http://schemas.microsoft.com/office/drawing/2014/main" id="{4A53DE76-9C30-4B2D-8DE4-F0566ED54508}"/>
              </a:ext>
            </a:extLst>
          </p:cNvPr>
          <p:cNvSpPr>
            <a:spLocks noGrp="1"/>
          </p:cNvSpPr>
          <p:nvPr>
            <p:ph type="body" sz="quarter" idx="13"/>
          </p:nvPr>
        </p:nvSpPr>
        <p:spPr/>
        <p:txBody>
          <a:bodyPr/>
          <a:lstStyle/>
          <a:p>
            <a:r>
              <a:rPr lang="en-US" dirty="0" err="1"/>
              <a:t>Complejidad</a:t>
            </a:r>
            <a:endParaRPr lang="en-US" dirty="0"/>
          </a:p>
        </p:txBody>
      </p:sp>
      <mc:AlternateContent xmlns:mc="http://schemas.openxmlformats.org/markup-compatibility/2006" xmlns:a14="http://schemas.microsoft.com/office/drawing/2010/main">
        <mc:Choice Requires="a14">
          <p:sp>
            <p:nvSpPr>
              <p:cNvPr id="11" name="Marcador de contenido 10">
                <a:extLst>
                  <a:ext uri="{FF2B5EF4-FFF2-40B4-BE49-F238E27FC236}">
                    <a16:creationId xmlns:a16="http://schemas.microsoft.com/office/drawing/2014/main" id="{45ACEA1F-9CAD-43E1-A432-60F3F3D85D33}"/>
                  </a:ext>
                </a:extLst>
              </p:cNvPr>
              <p:cNvSpPr>
                <a:spLocks noGrp="1"/>
              </p:cNvSpPr>
              <p:nvPr>
                <p:ph sz="quarter" idx="14"/>
              </p:nvPr>
            </p:nvSpPr>
            <p:spPr/>
            <p:txBody>
              <a:bodyPr>
                <a:normAutofit/>
              </a:bodyPr>
              <a:lstStyle/>
              <a:p>
                <a:r>
                  <a:rPr lang="es-MX" dirty="0"/>
                  <a:t>Cuando las capacidades son números enteros, el tiempo de ejecución de Ford-</a:t>
                </a:r>
                <a:r>
                  <a:rPr lang="es-MX" dirty="0" err="1"/>
                  <a:t>Fulkerson</a:t>
                </a:r>
                <a:r>
                  <a:rPr lang="es-MX" dirty="0"/>
                  <a:t> está limitado por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𝐸</m:t>
                        </m:r>
                      </m:e>
                      <m:sub>
                        <m:r>
                          <a:rPr lang="es-MX" i="1">
                            <a:latin typeface="Cambria Math" panose="02040503050406030204" pitchFamily="18" charset="0"/>
                          </a:rPr>
                          <m:t>𝑓</m:t>
                        </m:r>
                      </m:sub>
                    </m:sSub>
                    <m:r>
                      <a:rPr lang="es-MX" b="0" i="1" smtClean="0">
                        <a:latin typeface="Cambria Math" panose="02040503050406030204" pitchFamily="18" charset="0"/>
                      </a:rPr>
                      <m:t>)</m:t>
                    </m:r>
                    <m:r>
                      <a:rPr lang="es-MX" i="1">
                        <a:latin typeface="Cambria Math" panose="02040503050406030204" pitchFamily="18" charset="0"/>
                      </a:rPr>
                      <m:t> </m:t>
                    </m:r>
                  </m:oMath>
                </a14:m>
                <a:r>
                  <a:rPr lang="es-MX" dirty="0"/>
                  <a:t>donde </a:t>
                </a:r>
                <a14:m>
                  <m:oMath xmlns:m="http://schemas.openxmlformats.org/officeDocument/2006/math">
                    <m:r>
                      <a:rPr lang="es-MX" i="1">
                        <a:latin typeface="Cambria Math" panose="02040503050406030204" pitchFamily="18" charset="0"/>
                      </a:rPr>
                      <m:t>𝐸</m:t>
                    </m:r>
                  </m:oMath>
                </a14:m>
                <a:r>
                  <a:rPr lang="es-MX" dirty="0"/>
                  <a:t> es el número de aristas en el grafo y </a:t>
                </a:r>
                <a14:m>
                  <m:oMath xmlns:m="http://schemas.openxmlformats.org/officeDocument/2006/math">
                    <m:r>
                      <a:rPr lang="es-MX" b="0" i="1" smtClean="0">
                        <a:latin typeface="Cambria Math" panose="02040503050406030204" pitchFamily="18" charset="0"/>
                      </a:rPr>
                      <m:t>𝑓</m:t>
                    </m:r>
                  </m:oMath>
                </a14:m>
                <a:r>
                  <a:rPr lang="es-MX" dirty="0"/>
                  <a:t> es el flujo máximo en el grafo. </a:t>
                </a:r>
                <a:endParaRPr lang="en-US" dirty="0"/>
              </a:p>
            </p:txBody>
          </p:sp>
        </mc:Choice>
        <mc:Fallback xmlns="">
          <p:sp>
            <p:nvSpPr>
              <p:cNvPr id="11" name="Marcador de contenido 10">
                <a:extLst>
                  <a:ext uri="{FF2B5EF4-FFF2-40B4-BE49-F238E27FC236}">
                    <a16:creationId xmlns:a16="http://schemas.microsoft.com/office/drawing/2014/main" id="{45ACEA1F-9CAD-43E1-A432-60F3F3D85D33}"/>
                  </a:ext>
                </a:extLst>
              </p:cNvPr>
              <p:cNvSpPr>
                <a:spLocks noGrp="1" noRot="1" noChangeAspect="1" noMove="1" noResize="1" noEditPoints="1" noAdjustHandles="1" noChangeArrowheads="1" noChangeShapeType="1" noTextEdit="1"/>
              </p:cNvSpPr>
              <p:nvPr>
                <p:ph sz="quarter" idx="14"/>
              </p:nvPr>
            </p:nvSpPr>
            <p:spPr>
              <a:blipFill>
                <a:blip r:embed="rId4"/>
                <a:stretch>
                  <a:fillRect l="-1667" t="-1656" r="-2407"/>
                </a:stretch>
              </a:blipFill>
            </p:spPr>
            <p:txBody>
              <a:bodyPr/>
              <a:lstStyle/>
              <a:p>
                <a:r>
                  <a:rPr lang="en-US">
                    <a:noFill/>
                  </a:rPr>
                  <a:t> </a:t>
                </a:r>
              </a:p>
            </p:txBody>
          </p:sp>
        </mc:Fallback>
      </mc:AlternateContent>
    </p:spTree>
    <p:extLst>
      <p:ext uri="{BB962C8B-B14F-4D97-AF65-F5344CB8AC3E}">
        <p14:creationId xmlns:p14="http://schemas.microsoft.com/office/powerpoint/2010/main" val="40875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48477-97E4-4AC8-A5A7-1F48E04763B7}"/>
              </a:ext>
            </a:extLst>
          </p:cNvPr>
          <p:cNvSpPr>
            <a:spLocks noGrp="1"/>
          </p:cNvSpPr>
          <p:nvPr>
            <p:ph type="title"/>
          </p:nvPr>
        </p:nvSpPr>
        <p:spPr>
          <a:xfrm>
            <a:off x="838200" y="365125"/>
            <a:ext cx="10515600" cy="1325563"/>
          </a:xfrm>
        </p:spPr>
        <p:txBody>
          <a:bodyPr anchor="ctr">
            <a:normAutofit/>
          </a:bodyPr>
          <a:lstStyle/>
          <a:p>
            <a:r>
              <a:rPr lang="en-US" dirty="0" err="1"/>
              <a:t>Teorema</a:t>
            </a:r>
            <a:r>
              <a:rPr lang="en-US" dirty="0"/>
              <a:t>: </a:t>
            </a:r>
            <a:r>
              <a:rPr lang="en-US" dirty="0" err="1"/>
              <a:t>cortadura</a:t>
            </a:r>
            <a:r>
              <a:rPr lang="en-US" dirty="0"/>
              <a:t> </a:t>
            </a:r>
            <a:r>
              <a:rPr lang="en-US" dirty="0" err="1"/>
              <a:t>mínima</a:t>
            </a:r>
            <a:endParaRPr lang="en-US" dirty="0"/>
          </a:p>
        </p:txBody>
      </p: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C262FFC2-4918-4D0F-A11B-03CECE791258}"/>
                  </a:ext>
                </a:extLst>
              </p:cNvPr>
              <p:cNvSpPr>
                <a:spLocks noGrp="1"/>
              </p:cNvSpPr>
              <p:nvPr>
                <p:ph sz="half" idx="1"/>
              </p:nvPr>
            </p:nvSpPr>
            <p:spPr>
              <a:xfrm>
                <a:off x="838200" y="1825625"/>
                <a:ext cx="5181600" cy="4351338"/>
              </a:xfrm>
            </p:spPr>
            <p:txBody>
              <a:bodyPr>
                <a:normAutofit fontScale="55000" lnSpcReduction="20000"/>
              </a:bodyPr>
              <a:lstStyle/>
              <a:p>
                <a:r>
                  <a:rPr lang="es-MX" dirty="0"/>
                  <a:t>Consiste en generar una partición de los vértices de una red de flujo en dos conjuntos, de modo que un conjunto incluye la fuente </a:t>
                </a:r>
                <a14:m>
                  <m:oMath xmlns:m="http://schemas.openxmlformats.org/officeDocument/2006/math">
                    <m:r>
                      <a:rPr lang="es-MX" b="0" i="1" smtClean="0">
                        <a:latin typeface="Cambria Math" panose="02040503050406030204" pitchFamily="18" charset="0"/>
                      </a:rPr>
                      <m:t>𝑠</m:t>
                    </m:r>
                    <m:r>
                      <a:rPr lang="es-MX" b="0" i="1" smtClean="0">
                        <a:latin typeface="Cambria Math" panose="02040503050406030204" pitchFamily="18" charset="0"/>
                      </a:rPr>
                      <m:t> </m:t>
                    </m:r>
                  </m:oMath>
                </a14:m>
                <a:r>
                  <a:rPr lang="es-MX" dirty="0"/>
                  <a:t>y el otro incluye el sumidero </a:t>
                </a:r>
                <a14:m>
                  <m:oMath xmlns:m="http://schemas.openxmlformats.org/officeDocument/2006/math">
                    <m:r>
                      <m:rPr>
                        <m:sty m:val="p"/>
                      </m:rPr>
                      <a:rPr lang="es-MX" b="0" i="0" smtClean="0">
                        <a:latin typeface="Cambria Math" panose="02040503050406030204" pitchFamily="18" charset="0"/>
                      </a:rPr>
                      <m:t>t</m:t>
                    </m:r>
                  </m:oMath>
                </a14:m>
                <a:r>
                  <a:rPr lang="es-MX" dirty="0"/>
                  <a:t>. Por lo tanto, el flujo máximo está limitado por la capacidad mínima de corte.</a:t>
                </a:r>
              </a:p>
              <a:p>
                <a:endParaRPr lang="es-MX" dirty="0"/>
              </a:p>
              <a:p>
                <a:r>
                  <a:rPr lang="es-MX" dirty="0"/>
                  <a:t>El corte se define como la suma de las capacidades de los arcos desde el lado de la fuente hasta el lado del sumidero. El flujo máximo tiene que ser igual a la capacidad del corte mínimo.</a:t>
                </a:r>
              </a:p>
              <a:p>
                <a:endParaRPr lang="es-MX" dirty="0"/>
              </a:p>
              <a:p>
                <a:r>
                  <a:rPr lang="es-MX" dirty="0"/>
                  <a:t>Se puede encontrar un corte mínimo después de realizar un cálculo de flujo máximo utilizando el método Ford </a:t>
                </a:r>
                <a:r>
                  <a:rPr lang="es-MX" dirty="0" err="1"/>
                  <a:t>Fulkerson</a:t>
                </a:r>
                <a:r>
                  <a:rPr lang="es-MX" dirty="0"/>
                  <a:t>. Un posible corte mínimo es el siguiente: el conjunto de todos los vértices que se pueden alcanzar desde s en el grafo residual (utilizando aristas con capacidad residual positiva), y el conjunto de todos los demás vértices.</a:t>
                </a:r>
              </a:p>
              <a:p>
                <a:endParaRPr lang="es-MX" dirty="0"/>
              </a:p>
              <a:p>
                <a:r>
                  <a:rPr lang="es-MX" dirty="0"/>
                  <a:t>La cortadura mínima de este grafo contiene el siguiente conjunto de aristas: </a:t>
                </a:r>
                <a14:m>
                  <m:oMath xmlns:m="http://schemas.openxmlformats.org/officeDocument/2006/math">
                    <m:r>
                      <a:rPr lang="es-MX" b="0" i="1" smtClean="0">
                        <a:latin typeface="Cambria Math" panose="02040503050406030204" pitchFamily="18" charset="0"/>
                      </a:rPr>
                      <m:t>𝐴</m:t>
                    </m:r>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𝐵</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𝐴</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m:t>
                    </m:r>
                  </m:oMath>
                </a14:m>
                <a:endParaRPr lang="es-MX" dirty="0"/>
              </a:p>
              <a:p>
                <a:endParaRPr lang="en-US" dirty="0"/>
              </a:p>
            </p:txBody>
          </p:sp>
        </mc:Choice>
        <mc:Fallback xmlns="">
          <p:sp>
            <p:nvSpPr>
              <p:cNvPr id="71" name="Content Placeholder 2">
                <a:extLst>
                  <a:ext uri="{FF2B5EF4-FFF2-40B4-BE49-F238E27FC236}">
                    <a16:creationId xmlns:a16="http://schemas.microsoft.com/office/drawing/2014/main" id="{C262FFC2-4918-4D0F-A11B-03CECE791258}"/>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353" t="-1541" r="-588"/>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F9C6946C-1961-4C1C-9E1D-A9C8E891B9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514175"/>
            <a:ext cx="5181600" cy="2974238"/>
          </a:xfrm>
          <a:prstGeom prst="rect">
            <a:avLst/>
          </a:prstGeom>
          <a:solidFill>
            <a:srgbClr val="FFFFFF"/>
          </a:solidFill>
        </p:spPr>
      </p:pic>
      <p:sp>
        <p:nvSpPr>
          <p:cNvPr id="7" name="Marcador de número de diapositiva 6">
            <a:extLst>
              <a:ext uri="{FF2B5EF4-FFF2-40B4-BE49-F238E27FC236}">
                <a16:creationId xmlns:a16="http://schemas.microsoft.com/office/drawing/2014/main" id="{A0D0CA1E-55D4-42A3-B969-7DB1CFE964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7</a:t>
            </a:fld>
            <a:endParaRPr lang="es-ES" noProof="0">
              <a:solidFill>
                <a:prstClr val="black">
                  <a:tint val="75000"/>
                </a:prstClr>
              </a:solidFill>
            </a:endParaRPr>
          </a:p>
        </p:txBody>
      </p:sp>
    </p:spTree>
    <p:extLst>
      <p:ext uri="{BB962C8B-B14F-4D97-AF65-F5344CB8AC3E}">
        <p14:creationId xmlns:p14="http://schemas.microsoft.com/office/powerpoint/2010/main" val="201999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637945" y="1882189"/>
            <a:ext cx="7115655" cy="2514600"/>
          </a:xfrm>
        </p:spPr>
        <p:txBody>
          <a:bodyPr rtlCol="0">
            <a:normAutofit/>
          </a:bodyPr>
          <a:lstStyle/>
          <a:p>
            <a:pPr algn="l"/>
            <a:r>
              <a:rPr lang="es-MX" b="1" i="0" dirty="0">
                <a:solidFill>
                  <a:srgbClr val="000000"/>
                </a:solidFill>
                <a:effectLst/>
                <a:latin typeface="Helvetica Neue"/>
              </a:rPr>
              <a:t>Reimplementación de </a:t>
            </a:r>
            <a:r>
              <a:rPr lang="es-MX" b="1" i="0" dirty="0" err="1">
                <a:solidFill>
                  <a:srgbClr val="000000"/>
                </a:solidFill>
                <a:effectLst/>
                <a:latin typeface="Helvetica Neue"/>
              </a:rPr>
              <a:t>ffmaxflow</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r>
              <a:rPr lang="es-ES" dirty="0"/>
              <a:t>Robustecimiento</a:t>
            </a:r>
          </a:p>
        </p:txBody>
      </p:sp>
    </p:spTree>
    <p:extLst>
      <p:ext uri="{BB962C8B-B14F-4D97-AF65-F5344CB8AC3E}">
        <p14:creationId xmlns:p14="http://schemas.microsoft.com/office/powerpoint/2010/main" val="1428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EF64A-5A7F-4E25-B723-6DA7FDC0B4A4}"/>
              </a:ext>
            </a:extLst>
          </p:cNvPr>
          <p:cNvSpPr>
            <a:spLocks noGrp="1"/>
          </p:cNvSpPr>
          <p:nvPr>
            <p:ph type="title"/>
          </p:nvPr>
        </p:nvSpPr>
        <p:spPr/>
        <p:txBody>
          <a:bodyPr/>
          <a:lstStyle/>
          <a:p>
            <a:r>
              <a:rPr lang="en-US" dirty="0" err="1"/>
              <a:t>Reimplementación</a:t>
            </a:r>
            <a:endParaRPr lang="en-US" dirty="0"/>
          </a:p>
        </p:txBody>
      </p:sp>
      <p:sp>
        <p:nvSpPr>
          <p:cNvPr id="3" name="Marcador de contenido 2">
            <a:extLst>
              <a:ext uri="{FF2B5EF4-FFF2-40B4-BE49-F238E27FC236}">
                <a16:creationId xmlns:a16="http://schemas.microsoft.com/office/drawing/2014/main" id="{A953B6D4-9143-4D74-838D-AD9F6E723317}"/>
              </a:ext>
            </a:extLst>
          </p:cNvPr>
          <p:cNvSpPr>
            <a:spLocks noGrp="1"/>
          </p:cNvSpPr>
          <p:nvPr>
            <p:ph idx="1"/>
          </p:nvPr>
        </p:nvSpPr>
        <p:spPr/>
        <p:txBody>
          <a:bodyPr>
            <a:normAutofit fontScale="62500" lnSpcReduction="20000"/>
          </a:bodyPr>
          <a:lstStyle/>
          <a:p>
            <a:r>
              <a:rPr lang="es-MX" dirty="0"/>
              <a:t>La implementación del paquete se realizó a través de Python haciendo uso de clases.</a:t>
            </a:r>
          </a:p>
          <a:p>
            <a:endParaRPr lang="es-MX" dirty="0"/>
          </a:p>
          <a:p>
            <a:r>
              <a:rPr lang="es-MX" dirty="0"/>
              <a:t>Una vez desarrollado el paquete de manera básica utilizamos las herramientas de kale y </a:t>
            </a:r>
            <a:r>
              <a:rPr lang="es-MX" dirty="0" err="1"/>
              <a:t>minikube</a:t>
            </a:r>
            <a:r>
              <a:rPr lang="es-MX" dirty="0"/>
              <a:t> para correr varios experimentos y así detectar valores con los cuales falla nuestro paquete o posibles mejoras a realizar.</a:t>
            </a:r>
          </a:p>
          <a:p>
            <a:endParaRPr lang="es-MX" dirty="0"/>
          </a:p>
          <a:p>
            <a:r>
              <a:rPr lang="es-MX" dirty="0"/>
              <a:t>Ante de iniciar con la reimplementación realizamos un perfilamiento de </a:t>
            </a:r>
            <a:r>
              <a:rPr lang="es-MX" dirty="0" err="1"/>
              <a:t>ffmaxflow</a:t>
            </a:r>
            <a:r>
              <a:rPr lang="es-MX" dirty="0"/>
              <a:t> para así tener una idea del desempeño de nuestro paquete. Durante el perfilamiento descubrimos que el método de </a:t>
            </a:r>
            <a:r>
              <a:rPr lang="es-MX" dirty="0" err="1"/>
              <a:t>get_path</a:t>
            </a:r>
            <a:r>
              <a:rPr lang="es-MX" dirty="0"/>
              <a:t> toma mucho tiempo en relación con los tiempos de las demás líneas, además de la creación de </a:t>
            </a:r>
            <a:r>
              <a:rPr lang="es-MX" dirty="0" err="1"/>
              <a:t>vertices</a:t>
            </a:r>
            <a:r>
              <a:rPr lang="es-MX" dirty="0"/>
              <a:t> y el cálculo mismo del flujo máximo.</a:t>
            </a:r>
          </a:p>
          <a:p>
            <a:endParaRPr lang="es-MX" dirty="0"/>
          </a:p>
          <a:p>
            <a:r>
              <a:rPr lang="es-MX" dirty="0"/>
              <a:t>En cuanto al perfilamiento de memoria, no encontramos que nuestro paquete estuviera usando memoria excesiva por lo que decidimos optimizar únicamente el tiempo de ejecución y la optimización se realizara con </a:t>
            </a:r>
            <a:r>
              <a:rPr lang="es-MX" dirty="0" err="1"/>
              <a:t>Cython</a:t>
            </a:r>
            <a:r>
              <a:rPr lang="es-MX" dirty="0"/>
              <a:t>.</a:t>
            </a:r>
            <a:endParaRPr lang="en-US" dirty="0"/>
          </a:p>
        </p:txBody>
      </p:sp>
      <p:sp>
        <p:nvSpPr>
          <p:cNvPr id="6" name="Marcador de número de diapositiva 5">
            <a:extLst>
              <a:ext uri="{FF2B5EF4-FFF2-40B4-BE49-F238E27FC236}">
                <a16:creationId xmlns:a16="http://schemas.microsoft.com/office/drawing/2014/main" id="{A9A5B82C-EDD8-4256-BC74-16150B694C81}"/>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9</a:t>
            </a:fld>
            <a:endParaRPr lang="es-ES" noProof="0">
              <a:solidFill>
                <a:prstClr val="black">
                  <a:tint val="75000"/>
                </a:prstClr>
              </a:solidFill>
            </a:endParaRPr>
          </a:p>
        </p:txBody>
      </p:sp>
    </p:spTree>
    <p:extLst>
      <p:ext uri="{BB962C8B-B14F-4D97-AF65-F5344CB8AC3E}">
        <p14:creationId xmlns:p14="http://schemas.microsoft.com/office/powerpoint/2010/main" val="57977319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purl.org/dc/terms/"/>
    <ds:schemaRef ds:uri="http://www.w3.org/XML/1998/namespace"/>
    <ds:schemaRef ds:uri="16c05727-aa75-4e4a-9b5f-8a80a1165891"/>
    <ds:schemaRef ds:uri="http://purl.org/dc/elements/1.1/"/>
    <ds:schemaRef ds:uri="http://schemas.microsoft.com/office/2006/documentManagement/types"/>
    <ds:schemaRef ds:uri="http://schemas.microsoft.com/office/2006/metadata/properties"/>
    <ds:schemaRef ds:uri="http://purl.org/dc/dcmitype/"/>
    <ds:schemaRef ds:uri="71af3243-3dd4-4a8d-8c0d-dd76da1f02a5"/>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formas</Template>
  <TotalTime>395</TotalTime>
  <Words>1946</Words>
  <Application>Microsoft Office PowerPoint</Application>
  <PresentationFormat>Panorámica</PresentationFormat>
  <Paragraphs>146</Paragraphs>
  <Slides>23</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Avenir Next LT Pro</vt:lpstr>
      <vt:lpstr>Calibri</vt:lpstr>
      <vt:lpstr>Cambria Math</vt:lpstr>
      <vt:lpstr>Helvetica Neue</vt:lpstr>
      <vt:lpstr>Tw Cen MT</vt:lpstr>
      <vt:lpstr>ShapesVTI</vt:lpstr>
      <vt:lpstr>Algoritmo Ford - Fulkerson: Flujo Máximo</vt:lpstr>
      <vt:lpstr>Agenda</vt:lpstr>
      <vt:lpstr>Flujo máximo</vt:lpstr>
      <vt:lpstr>Algoritmo  Ford-Fulkerson</vt:lpstr>
      <vt:lpstr>¿Qué propone el Algoritmo Ford-Fulkerson?</vt:lpstr>
      <vt:lpstr>Presentación de PowerPoint</vt:lpstr>
      <vt:lpstr>Teorema: cortadura mínima</vt:lpstr>
      <vt:lpstr>Reimplementación de ffmaxflow</vt:lpstr>
      <vt:lpstr>Reimplementación</vt:lpstr>
      <vt:lpstr>Reimplementación en Cython</vt:lpstr>
      <vt:lpstr>Aplicaciones en la vida real</vt:lpstr>
      <vt:lpstr>Eliminación de béisbol</vt:lpstr>
      <vt:lpstr>Schwartz, B. L propuso un método que reduce este problema a como un problema de flujo máximo en una red. En este método se crea una red para determinar si se elimina el equipo k. </vt:lpstr>
      <vt:lpstr>Descripción del dataset</vt:lpstr>
      <vt:lpstr>Gráfica de las rutas</vt:lpstr>
      <vt:lpstr>Resultados</vt:lpstr>
      <vt:lpstr>Planificación de aerolíneas</vt:lpstr>
      <vt:lpstr>Descripción del dataset</vt:lpstr>
      <vt:lpstr>Gráfica de las rutas</vt:lpstr>
      <vt:lpstr>Solución</vt:lpstr>
      <vt:lpstr>Resultados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Ford - Fulkerson: Flujo Máximo</dc:title>
  <dc:creator>León Garay</dc:creator>
  <cp:lastModifiedBy>León Garay</cp:lastModifiedBy>
  <cp:revision>23</cp:revision>
  <dcterms:created xsi:type="dcterms:W3CDTF">2021-05-19T22:59:42Z</dcterms:created>
  <dcterms:modified xsi:type="dcterms:W3CDTF">2021-05-20T05:37:51Z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