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44" r:id="rId13"/>
    <p:sldId id="3845"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ypi.org/project/ffmaxflow/" TargetMode="External"/><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62000"/>
          </a:xfrm>
        </p:spPr>
        <p:txBody>
          <a:bodyPr anchor="b">
            <a:normAutofit/>
          </a:bodyPr>
          <a:lstStyle/>
          <a:p>
            <a:r>
              <a:rPr lang="en-US" dirty="0"/>
              <a:t>Kale</a:t>
            </a:r>
          </a:p>
        </p:txBody>
      </p:sp>
      <p:pic>
        <p:nvPicPr>
          <p:cNvPr id="8194" name="Picture 2" descr="kale">
            <a:extLst>
              <a:ext uri="{FF2B5EF4-FFF2-40B4-BE49-F238E27FC236}">
                <a16:creationId xmlns:a16="http://schemas.microsoft.com/office/drawing/2014/main" id="{471BFB35-C83F-4460-8E1C-E470B2825F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2977" y="1843395"/>
            <a:ext cx="7166582" cy="3171210"/>
          </a:xfrm>
          <a:prstGeom prst="rect">
            <a:avLst/>
          </a:prstGeom>
          <a:solidFill>
            <a:srgbClr val="FFFFFF"/>
          </a:solidFill>
        </p:spPr>
      </p:pic>
      <p:sp>
        <p:nvSpPr>
          <p:cNvPr id="8196" name="Text Placeholder 3">
            <a:extLst>
              <a:ext uri="{FF2B5EF4-FFF2-40B4-BE49-F238E27FC236}">
                <a16:creationId xmlns:a16="http://schemas.microsoft.com/office/drawing/2014/main" id="{9EA78002-EE7E-49EE-9946-113EC2184352}"/>
              </a:ext>
            </a:extLst>
          </p:cNvPr>
          <p:cNvSpPr>
            <a:spLocks noGrp="1"/>
          </p:cNvSpPr>
          <p:nvPr>
            <p:ph type="body" sz="half" idx="2"/>
          </p:nvPr>
        </p:nvSpPr>
        <p:spPr>
          <a:xfrm>
            <a:off x="839788" y="1524000"/>
            <a:ext cx="3932237" cy="4344988"/>
          </a:xfrm>
        </p:spPr>
        <p:txBody>
          <a:bodyPr/>
          <a:lstStyle/>
          <a:p>
            <a:r>
              <a:rPr lang="es-MX" b="0" i="0" dirty="0">
                <a:solidFill>
                  <a:srgbClr val="000000"/>
                </a:solidFill>
                <a:effectLst/>
                <a:latin typeface="Helvetica Neue"/>
              </a:rPr>
              <a:t>Kale, acrónimo de </a:t>
            </a:r>
            <a:r>
              <a:rPr lang="es-MX" b="0" i="0" dirty="0" err="1">
                <a:solidFill>
                  <a:srgbClr val="000000"/>
                </a:solidFill>
                <a:effectLst/>
                <a:latin typeface="Helvetica Neue"/>
              </a:rPr>
              <a:t>Kubeflow</a:t>
            </a:r>
            <a:r>
              <a:rPr lang="es-MX" b="0" i="0" dirty="0">
                <a:solidFill>
                  <a:srgbClr val="000000"/>
                </a:solidFill>
                <a:effectLst/>
                <a:latin typeface="Helvetica Neue"/>
              </a:rPr>
              <a:t> </a:t>
            </a:r>
            <a:r>
              <a:rPr lang="es-MX" b="0" i="0" dirty="0" err="1">
                <a:solidFill>
                  <a:srgbClr val="000000"/>
                </a:solidFill>
                <a:effectLst/>
                <a:latin typeface="Helvetica Neue"/>
              </a:rPr>
              <a:t>Automated</a:t>
            </a:r>
            <a:r>
              <a:rPr lang="es-MX" b="0" i="0" dirty="0">
                <a:solidFill>
                  <a:srgbClr val="000000"/>
                </a:solidFill>
                <a:effectLst/>
                <a:latin typeface="Helvetica Neue"/>
              </a:rPr>
              <a:t> </a:t>
            </a:r>
            <a:r>
              <a:rPr lang="es-MX" b="0" i="0" dirty="0" err="1">
                <a:solidFill>
                  <a:srgbClr val="000000"/>
                </a:solidFill>
                <a:effectLst/>
                <a:latin typeface="Helvetica Neue"/>
              </a:rPr>
              <a:t>pipeLines</a:t>
            </a:r>
            <a:r>
              <a:rPr lang="es-MX" b="0" i="0" dirty="0">
                <a:solidFill>
                  <a:srgbClr val="000000"/>
                </a:solidFill>
                <a:effectLst/>
                <a:latin typeface="Helvetica Neue"/>
              </a:rPr>
              <a:t> </a:t>
            </a:r>
            <a:r>
              <a:rPr lang="es-MX" b="0" i="0" dirty="0" err="1">
                <a:solidFill>
                  <a:srgbClr val="000000"/>
                </a:solidFill>
                <a:effectLst/>
                <a:latin typeface="Helvetica Neue"/>
              </a:rPr>
              <a:t>Engine</a:t>
            </a:r>
            <a:r>
              <a:rPr lang="es-MX" b="0" i="0" dirty="0">
                <a:solidFill>
                  <a:srgbClr val="000000"/>
                </a:solidFill>
                <a:effectLst/>
                <a:latin typeface="Helvetica Neue"/>
              </a:rPr>
              <a:t>, simplifica el uso de </a:t>
            </a:r>
            <a:r>
              <a:rPr lang="es-MX" b="0" i="0" dirty="0" err="1">
                <a:solidFill>
                  <a:srgbClr val="000000"/>
                </a:solidFill>
                <a:effectLst/>
                <a:latin typeface="Helvetica Neue"/>
              </a:rPr>
              <a:t>kubeflow</a:t>
            </a:r>
            <a:r>
              <a:rPr lang="es-MX" b="0" i="0" dirty="0">
                <a:solidFill>
                  <a:srgbClr val="000000"/>
                </a:solidFill>
                <a:effectLst/>
                <a:latin typeface="Helvetica Neue"/>
              </a:rPr>
              <a:t> permitiéndole a los usuarios enfocarse completamente en su código en lugar </a:t>
            </a:r>
            <a:r>
              <a:rPr lang="es-MX" b="0" i="0" dirty="0" err="1">
                <a:solidFill>
                  <a:srgbClr val="000000"/>
                </a:solidFill>
                <a:effectLst/>
                <a:latin typeface="Helvetica Neue"/>
              </a:rPr>
              <a:t>sel</a:t>
            </a:r>
            <a:r>
              <a:rPr lang="es-MX" b="0" i="0" dirty="0">
                <a:solidFill>
                  <a:srgbClr val="000000"/>
                </a:solidFill>
                <a:effectLst/>
                <a:latin typeface="Helvetica Neue"/>
              </a:rPr>
              <a:t> </a:t>
            </a:r>
            <a:r>
              <a:rPr lang="es-MX" b="0" i="0" dirty="0" err="1">
                <a:solidFill>
                  <a:srgbClr val="000000"/>
                </a:solidFill>
                <a:effectLst/>
                <a:latin typeface="Helvetica Neue"/>
              </a:rPr>
              <a:t>setup</a:t>
            </a:r>
            <a:r>
              <a:rPr lang="es-MX" b="0" i="0" dirty="0">
                <a:solidFill>
                  <a:srgbClr val="000000"/>
                </a:solidFill>
                <a:effectLst/>
                <a:latin typeface="Helvetica Neue"/>
              </a:rPr>
              <a:t> de las pipelines. Kale permite desplegar un notebook de </a:t>
            </a:r>
            <a:r>
              <a:rPr lang="es-MX" b="0" i="0" dirty="0" err="1">
                <a:solidFill>
                  <a:srgbClr val="000000"/>
                </a:solidFill>
                <a:effectLst/>
                <a:latin typeface="Helvetica Neue"/>
              </a:rPr>
              <a:t>Jupyter</a:t>
            </a:r>
            <a:r>
              <a:rPr lang="es-MX" b="0" i="0" dirty="0">
                <a:solidFill>
                  <a:srgbClr val="000000"/>
                </a:solidFill>
                <a:effectLst/>
                <a:latin typeface="Helvetica Neue"/>
              </a:rPr>
              <a:t> a </a:t>
            </a:r>
            <a:r>
              <a:rPr lang="es-MX" b="0" i="0" dirty="0" err="1">
                <a:solidFill>
                  <a:srgbClr val="000000"/>
                </a:solidFill>
                <a:effectLst/>
                <a:latin typeface="Helvetica Neue"/>
              </a:rPr>
              <a:t>Kubeflow</a:t>
            </a:r>
            <a:r>
              <a:rPr lang="es-MX" b="0" i="0" dirty="0">
                <a:solidFill>
                  <a:srgbClr val="000000"/>
                </a:solidFill>
                <a:effectLst/>
                <a:latin typeface="Helvetica Neue"/>
              </a:rPr>
              <a:t> Pipelines de manera fácil e intuitiva.</a:t>
            </a:r>
          </a:p>
          <a:p>
            <a:endParaRPr lang="es-MX" dirty="0">
              <a:solidFill>
                <a:srgbClr val="000000"/>
              </a:solidFill>
              <a:latin typeface="Helvetica Neue"/>
            </a:endParaRPr>
          </a:p>
          <a:p>
            <a:r>
              <a:rPr lang="es-MX" b="0" i="0" dirty="0">
                <a:solidFill>
                  <a:srgbClr val="000000"/>
                </a:solidFill>
                <a:effectLst/>
                <a:latin typeface="Helvetica Neue"/>
              </a:rPr>
              <a:t>Kale busca explotar la estructura JSON de los notebooks de </a:t>
            </a:r>
            <a:r>
              <a:rPr lang="es-MX" b="0" i="0" dirty="0" err="1">
                <a:solidFill>
                  <a:srgbClr val="000000"/>
                </a:solidFill>
                <a:effectLst/>
                <a:latin typeface="Helvetica Neue"/>
              </a:rPr>
              <a:t>Jupyter</a:t>
            </a:r>
            <a:r>
              <a:rPr lang="es-MX" b="0" i="0" dirty="0">
                <a:solidFill>
                  <a:srgbClr val="000000"/>
                </a:solidFill>
                <a:effectLst/>
                <a:latin typeface="Helvetica Neue"/>
              </a:rPr>
              <a:t> para hacer anotaciones tanto en la </a:t>
            </a:r>
            <a:r>
              <a:rPr lang="es-MX" b="0" i="0" dirty="0" err="1">
                <a:solidFill>
                  <a:srgbClr val="000000"/>
                </a:solidFill>
                <a:effectLst/>
                <a:latin typeface="Helvetica Neue"/>
              </a:rPr>
              <a:t>metadata</a:t>
            </a:r>
            <a:r>
              <a:rPr lang="es-MX" b="0" i="0" dirty="0">
                <a:solidFill>
                  <a:srgbClr val="000000"/>
                </a:solidFill>
                <a:effectLst/>
                <a:latin typeface="Helvetica Neue"/>
              </a:rPr>
              <a:t> del notebook como de las celdas.</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sp>
        <p:nvSpPr>
          <p:cNvPr id="12" name="Marcador de fecha 3">
            <a:extLst>
              <a:ext uri="{FF2B5EF4-FFF2-40B4-BE49-F238E27FC236}">
                <a16:creationId xmlns:a16="http://schemas.microsoft.com/office/drawing/2014/main" id="{BE2967DB-E5FD-4307-918C-A8B784D9B3DA}"/>
              </a:ext>
            </a:extLst>
          </p:cNvPr>
          <p:cNvSpPr>
            <a:spLocks noGrp="1"/>
          </p:cNvSpPr>
          <p:nvPr>
            <p:ph type="dt" sz="half" idx="10"/>
          </p:nvPr>
        </p:nvSpPr>
        <p:spPr>
          <a:xfrm>
            <a:off x="838200" y="6356350"/>
            <a:ext cx="2743200"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prstClr val="black">
                    <a:tint val="75000"/>
                  </a:prstClr>
                </a:solidFill>
                <a:latin typeface="Calibri" panose="020F0502020204030204"/>
              </a:rPr>
              <a:t>20</a:t>
            </a:r>
            <a:r>
              <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rPr>
              <a:t>/05/2021</a:t>
            </a:r>
          </a:p>
        </p:txBody>
      </p:sp>
    </p:spTree>
    <p:extLst>
      <p:ext uri="{BB962C8B-B14F-4D97-AF65-F5344CB8AC3E}">
        <p14:creationId xmlns:p14="http://schemas.microsoft.com/office/powerpoint/2010/main" val="180547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5" name="Marcador de fecha 4">
            <a:extLst>
              <a:ext uri="{FF2B5EF4-FFF2-40B4-BE49-F238E27FC236}">
                <a16:creationId xmlns:a16="http://schemas.microsoft.com/office/drawing/2014/main" id="{318C4090-B6A2-41B6-9F24-39B6ECBF22D1}"/>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24EB3927-1177-47DD-AFE2-B0E9730CF6DB}"/>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5" name="Marcador de fecha 4">
            <a:extLst>
              <a:ext uri="{FF2B5EF4-FFF2-40B4-BE49-F238E27FC236}">
                <a16:creationId xmlns:a16="http://schemas.microsoft.com/office/drawing/2014/main" id="{50B79849-55F4-48E3-8978-BAEA91C0E8F8}"/>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dirty="0">
                <a:solidFill>
                  <a:prstClr val="black">
                    <a:tint val="75000"/>
                  </a:prstClr>
                </a:solidFill>
              </a:rPr>
              <a:t>3/9/20XX</a:t>
            </a:r>
          </a:p>
        </p:txBody>
      </p:sp>
      <p:sp>
        <p:nvSpPr>
          <p:cNvPr id="6" name="Marcador de pie de página 5">
            <a:extLst>
              <a:ext uri="{FF2B5EF4-FFF2-40B4-BE49-F238E27FC236}">
                <a16:creationId xmlns:a16="http://schemas.microsoft.com/office/drawing/2014/main" id="{F9AA2089-BC95-4199-BFB0-03FBB959FB2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5" name="Marcador de fecha 4">
            <a:extLst>
              <a:ext uri="{FF2B5EF4-FFF2-40B4-BE49-F238E27FC236}">
                <a16:creationId xmlns:a16="http://schemas.microsoft.com/office/drawing/2014/main" id="{8BB584FD-6084-4492-BA1A-FBC794F21754}"/>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E1BE0B4-D3F5-402F-B747-BB1D72EFD2B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4190164854"/>
              </p:ext>
            </p:extLst>
          </p:nvPr>
        </p:nvGraphicFramePr>
        <p:xfrm>
          <a:off x="3386667" y="3773585"/>
          <a:ext cx="5418666"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5" name="Marcador de fecha 4">
            <a:extLst>
              <a:ext uri="{FF2B5EF4-FFF2-40B4-BE49-F238E27FC236}">
                <a16:creationId xmlns:a16="http://schemas.microsoft.com/office/drawing/2014/main" id="{318C4090-B6A2-41B6-9F24-39B6ECBF22D1}"/>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24EB3927-1177-47DD-AFE2-B0E9730CF6DB}"/>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fecha 4">
            <a:extLst>
              <a:ext uri="{FF2B5EF4-FFF2-40B4-BE49-F238E27FC236}">
                <a16:creationId xmlns:a16="http://schemas.microsoft.com/office/drawing/2014/main" id="{50B79849-55F4-48E3-8978-BAEA91C0E8F8}"/>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F9AA2089-BC95-4199-BFB0-03FBB959FB2D}"/>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Desarrollo de </a:t>
            </a:r>
            <a:r>
              <a:rPr lang="es-ES" dirty="0" err="1"/>
              <a:t>ffmaxflow</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5" name="Marcador de fecha 4">
            <a:extLst>
              <a:ext uri="{FF2B5EF4-FFF2-40B4-BE49-F238E27FC236}">
                <a16:creationId xmlns:a16="http://schemas.microsoft.com/office/drawing/2014/main" id="{8BB584FD-6084-4492-BA1A-FBC794F21754}"/>
              </a:ext>
            </a:extLst>
          </p:cNvPr>
          <p:cNvSpPr>
            <a:spLocks noGrp="1"/>
          </p:cNvSpPr>
          <p:nvPr>
            <p:ph type="dt" sz="half" idx="10"/>
          </p:nvPr>
        </p:nvSpPr>
        <p:spPr>
          <a:xfrm>
            <a:off x="838200" y="6356350"/>
            <a:ext cx="2743200" cy="365125"/>
          </a:xfrm>
        </p:spPr>
        <p:txBody>
          <a:bodyPr anchor="ctr">
            <a:normAutofit/>
          </a:bodyPr>
          <a:lstStyle/>
          <a:p>
            <a:pPr rtl="0">
              <a:spcAft>
                <a:spcPts val="600"/>
              </a:spcAft>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E1BE0B4-D3F5-402F-B747-BB1D72EFD2BE}"/>
              </a:ext>
            </a:extLst>
          </p:cNvPr>
          <p:cNvSpPr>
            <a:spLocks noGrp="1"/>
          </p:cNvSpPr>
          <p:nvPr>
            <p:ph type="ftr" sz="quarter" idx="11"/>
          </p:nvPr>
        </p:nvSpPr>
        <p:spPr>
          <a:xfrm>
            <a:off x="4038600" y="6356350"/>
            <a:ext cx="4114800" cy="365125"/>
          </a:xfrm>
        </p:spPr>
        <p:txBody>
          <a:bodyPr anchor="ctr">
            <a:normAutofit/>
          </a:bodyPr>
          <a:lstStyle/>
          <a:p>
            <a:pPr rtl="0">
              <a:spcAft>
                <a:spcPts val="600"/>
              </a:spcAft>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1435988066"/>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a:t>Kale es una herramienta sencilla de utilizar que nos permite familiarizarnos con el flujo de trabajo de kubeflow con kubernetes, además nos permite llevar a cabo experimentos de manera local sin tener que preocuparnos por el momento de levantar clústeres o interactuar con la línea de comandos, nos deja enforcarnos totalmente en nuestro código.</a:t>
            </a:r>
          </a:p>
          <a:p>
            <a:r>
              <a:rPr lang="es-MX" sz="1300"/>
              <a:t>La compilación a C con ayuda de Cython es una buena opción para optimizar y agilizar código en Python que no utiliza objetos vectorizados o que no pueden ser vectorizados, cuando se utiliza Python "pelón" y cuando las variables no cambian de tipo durante la ejecución del código.</a:t>
            </a:r>
          </a:p>
          <a:p>
            <a:r>
              <a:rPr lang="es-MX" sz="1300"/>
              <a:t>No todas las líneas de código tienen su equivalente en C, pues en C no existe el concepto de clase ni de objeto.</a:t>
            </a:r>
          </a:p>
          <a:p>
            <a:r>
              <a:rPr lang="es-MX" sz="1300"/>
              <a:t>Cython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7" name="Marcador de fecha 6">
            <a:extLst>
              <a:ext uri="{FF2B5EF4-FFF2-40B4-BE49-F238E27FC236}">
                <a16:creationId xmlns:a16="http://schemas.microsoft.com/office/drawing/2014/main" id="{4A8C702F-9BE6-4C19-A983-CE8E9F27947A}"/>
              </a:ext>
            </a:extLst>
          </p:cNvPr>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ED94A60F-A2A5-4CA4-BEAB-B0CB6C3BF708}"/>
              </a:ext>
            </a:extLst>
          </p:cNvPr>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D4CB1-C256-4377-99FC-26A6E933CED2}"/>
              </a:ext>
            </a:extLst>
          </p:cNvPr>
          <p:cNvSpPr>
            <a:spLocks noGrp="1"/>
          </p:cNvSpPr>
          <p:nvPr>
            <p:ph type="title"/>
          </p:nvPr>
        </p:nvSpPr>
        <p:spPr>
          <a:xfrm>
            <a:off x="839788" y="457200"/>
            <a:ext cx="3932237" cy="785952"/>
          </a:xfrm>
        </p:spPr>
        <p:txBody>
          <a:bodyPr/>
          <a:lstStyle/>
          <a:p>
            <a:r>
              <a:rPr lang="en-US" dirty="0"/>
              <a:t>Kubeflow</a:t>
            </a:r>
          </a:p>
        </p:txBody>
      </p:sp>
      <p:sp>
        <p:nvSpPr>
          <p:cNvPr id="4" name="Marcador de texto 3">
            <a:extLst>
              <a:ext uri="{FF2B5EF4-FFF2-40B4-BE49-F238E27FC236}">
                <a16:creationId xmlns:a16="http://schemas.microsoft.com/office/drawing/2014/main" id="{F64C6A99-A660-4DB2-98AC-DDEAD462F771}"/>
              </a:ext>
            </a:extLst>
          </p:cNvPr>
          <p:cNvSpPr>
            <a:spLocks noGrp="1"/>
          </p:cNvSpPr>
          <p:nvPr>
            <p:ph type="body" sz="half" idx="2"/>
          </p:nvPr>
        </p:nvSpPr>
        <p:spPr>
          <a:xfrm>
            <a:off x="839788" y="1506818"/>
            <a:ext cx="3932237" cy="4362170"/>
          </a:xfrm>
        </p:spPr>
        <p:txBody>
          <a:bodyPr/>
          <a:lstStyle/>
          <a:p>
            <a:r>
              <a:rPr lang="es-MX" b="0" i="0" dirty="0" err="1">
                <a:solidFill>
                  <a:srgbClr val="000000"/>
                </a:solidFill>
                <a:effectLst/>
                <a:latin typeface="Helvetica Neue"/>
              </a:rPr>
              <a:t>Kubeflow</a:t>
            </a:r>
            <a:r>
              <a:rPr lang="es-MX" b="0" i="0" dirty="0">
                <a:solidFill>
                  <a:srgbClr val="000000"/>
                </a:solidFill>
                <a:effectLst/>
                <a:latin typeface="Helvetica Neue"/>
              </a:rPr>
              <a:t> es un proyecto construido encima de </a:t>
            </a:r>
            <a:r>
              <a:rPr lang="es-MX" b="0" i="0" dirty="0" err="1">
                <a:solidFill>
                  <a:srgbClr val="000000"/>
                </a:solidFill>
                <a:effectLst/>
                <a:latin typeface="Helvetica Neue"/>
              </a:rPr>
              <a:t>kubernetes</a:t>
            </a:r>
            <a:r>
              <a:rPr lang="es-MX" b="0" i="0" dirty="0">
                <a:solidFill>
                  <a:srgbClr val="000000"/>
                </a:solidFill>
                <a:effectLst/>
                <a:latin typeface="Helvetica Neue"/>
              </a:rPr>
              <a:t> compuesto por varias herramientas y </a:t>
            </a:r>
            <a:r>
              <a:rPr lang="es-MX" b="0" i="1" dirty="0" err="1">
                <a:solidFill>
                  <a:srgbClr val="000000"/>
                </a:solidFill>
                <a:effectLst/>
                <a:latin typeface="Helvetica Neue"/>
              </a:rPr>
              <a:t>frameworks</a:t>
            </a:r>
            <a:r>
              <a:rPr lang="es-MX" b="0" i="0" dirty="0">
                <a:solidFill>
                  <a:srgbClr val="000000"/>
                </a:solidFill>
                <a:effectLst/>
                <a:latin typeface="Helvetica Neue"/>
              </a:rPr>
              <a:t> para realizar el desarrollo, despliegue y administración de modelos de aprendizaje de máquina de forma sencilla y escalable. El objetivo de </a:t>
            </a:r>
            <a:r>
              <a:rPr lang="es-MX" b="0" i="0" dirty="0" err="1">
                <a:solidFill>
                  <a:srgbClr val="000000"/>
                </a:solidFill>
                <a:effectLst/>
                <a:latin typeface="Helvetica Neue"/>
              </a:rPr>
              <a:t>kubeflow</a:t>
            </a:r>
            <a:r>
              <a:rPr lang="es-MX" b="0" i="0" dirty="0">
                <a:solidFill>
                  <a:srgbClr val="000000"/>
                </a:solidFill>
                <a:effectLst/>
                <a:latin typeface="Helvetica Neue"/>
              </a:rPr>
              <a:t> es servir como un administrador de inicio a fin para infraestructura de aprendizaje de máquina de manera simple, portable y escalable.</a:t>
            </a:r>
          </a:p>
          <a:p>
            <a:r>
              <a:rPr lang="es-MX" b="0" i="0" dirty="0" err="1">
                <a:solidFill>
                  <a:srgbClr val="000000"/>
                </a:solidFill>
                <a:effectLst/>
                <a:latin typeface="Helvetica Neue"/>
              </a:rPr>
              <a:t>Kubeflow</a:t>
            </a:r>
            <a:r>
              <a:rPr lang="es-MX" b="0" i="0" dirty="0">
                <a:solidFill>
                  <a:srgbClr val="000000"/>
                </a:solidFill>
                <a:effectLst/>
                <a:latin typeface="Helvetica Neue"/>
              </a:rPr>
              <a:t> facilita el escalamiento de proyectos tomando en cuenta el despliegue del proyecto desde sus fases iniciales de desarrollo hasta el propio despliegue a gran escala.</a:t>
            </a:r>
            <a:endParaRPr lang="en-US" dirty="0"/>
          </a:p>
        </p:txBody>
      </p:sp>
      <p:sp>
        <p:nvSpPr>
          <p:cNvPr id="7" name="Marcador de número de diapositiva 6">
            <a:extLst>
              <a:ext uri="{FF2B5EF4-FFF2-40B4-BE49-F238E27FC236}">
                <a16:creationId xmlns:a16="http://schemas.microsoft.com/office/drawing/2014/main" id="{D4FB3A2A-9E0E-43B9-9BA0-3C3020E64E3E}"/>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pic>
        <p:nvPicPr>
          <p:cNvPr id="7170" name="Picture 2" descr="kubeflow">
            <a:extLst>
              <a:ext uri="{FF2B5EF4-FFF2-40B4-BE49-F238E27FC236}">
                <a16:creationId xmlns:a16="http://schemas.microsoft.com/office/drawing/2014/main" id="{B2773EB4-4A12-4173-8FA8-386D71E66E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243152"/>
            <a:ext cx="6172200" cy="436217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ie de página 4">
            <a:extLst>
              <a:ext uri="{FF2B5EF4-FFF2-40B4-BE49-F238E27FC236}">
                <a16:creationId xmlns:a16="http://schemas.microsoft.com/office/drawing/2014/main" id="{89103879-10F1-4F05-B8CF-D3C9B47F242F}"/>
              </a:ext>
            </a:extLst>
          </p:cNvPr>
          <p:cNvSpPr>
            <a:spLocks noGrp="1"/>
          </p:cNvSpPr>
          <p:nvPr>
            <p:ph type="ftr" sz="quarter" idx="11"/>
          </p:nvPr>
        </p:nvSpPr>
        <p:spPr>
          <a:xfrm>
            <a:off x="4038600" y="6356350"/>
            <a:ext cx="4114800" cy="36512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0" i="0" u="none" strike="noStrike" dirty="0" err="1">
                <a:effectLst/>
                <a:latin typeface="-apple-system"/>
                <a:hlinkClick r:id="rId3"/>
              </a:rPr>
              <a:t>ffaxflow</a:t>
            </a:r>
            <a:endParaRPr lang="es-ES" sz="1200" b="0" i="0" u="none" strike="noStrike" kern="1200" cap="none" spc="0" normalizeH="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4529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242</TotalTime>
  <Words>1922</Words>
  <Application>Microsoft Office PowerPoint</Application>
  <PresentationFormat>Panorámica</PresentationFormat>
  <Paragraphs>160</Paragraphs>
  <Slides>23</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-apple-system</vt: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Kubeflow</vt:lpstr>
      <vt:lpstr>Kale</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16</cp:revision>
  <dcterms:created xsi:type="dcterms:W3CDTF">2021-05-19T22:59:42Z</dcterms:created>
  <dcterms:modified xsi:type="dcterms:W3CDTF">2021-05-20T03:04:43Z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