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7" r:id="rId2"/>
    <p:sldId id="258" r:id="rId3"/>
    <p:sldId id="308" r:id="rId4"/>
    <p:sldId id="260" r:id="rId5"/>
    <p:sldId id="261" r:id="rId6"/>
    <p:sldId id="263" r:id="rId7"/>
    <p:sldId id="262" r:id="rId8"/>
    <p:sldId id="291" r:id="rId9"/>
    <p:sldId id="292" r:id="rId10"/>
    <p:sldId id="293" r:id="rId11"/>
    <p:sldId id="265" r:id="rId12"/>
    <p:sldId id="290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8" r:id="rId35"/>
    <p:sldId id="294" r:id="rId36"/>
    <p:sldId id="289" r:id="rId37"/>
    <p:sldId id="287" r:id="rId38"/>
    <p:sldId id="295" r:id="rId39"/>
    <p:sldId id="296" r:id="rId40"/>
    <p:sldId id="306" r:id="rId41"/>
    <p:sldId id="297" r:id="rId42"/>
    <p:sldId id="298" r:id="rId43"/>
    <p:sldId id="310" r:id="rId44"/>
    <p:sldId id="299" r:id="rId45"/>
    <p:sldId id="300" r:id="rId46"/>
    <p:sldId id="309" r:id="rId47"/>
    <p:sldId id="302" r:id="rId48"/>
    <p:sldId id="312" r:id="rId49"/>
    <p:sldId id="311" r:id="rId50"/>
    <p:sldId id="305" r:id="rId51"/>
    <p:sldId id="303" r:id="rId52"/>
    <p:sldId id="304" r:id="rId53"/>
    <p:sldId id="307" r:id="rId54"/>
    <p:sldId id="259" r:id="rId5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EB2"/>
    <a:srgbClr val="EFFAFF"/>
    <a:srgbClr val="83C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14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63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633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67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84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00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01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0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32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98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90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19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49DE-D3EF-447B-AC53-466914632AC5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3F3F3F">
                  <a:alpha val="24706"/>
                </a:srgbClr>
              </a:clrFrom>
              <a:clrTo>
                <a:srgbClr val="3F3F3F">
                  <a:alpha val="0"/>
                </a:srgbClr>
              </a:clrTo>
            </a:clrChange>
            <a:alphaModFix/>
            <a:duotone>
              <a:prstClr val="black"/>
              <a:srgbClr val="EC8E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8690">
            <a:off x="676297" y="-2316068"/>
            <a:ext cx="14246241" cy="80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3F3F3F">
                  <a:alpha val="24706"/>
                </a:srgbClr>
              </a:clrFrom>
              <a:clrTo>
                <a:srgbClr val="3F3F3F">
                  <a:alpha val="0"/>
                </a:srgbClr>
              </a:clrTo>
            </a:clrChange>
            <a:alphaModFix/>
            <a:duotone>
              <a:prstClr val="black"/>
              <a:srgbClr val="83C3F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8690">
            <a:off x="-4808673" y="3302887"/>
            <a:ext cx="14246241" cy="80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3F3F3F">
                  <a:alpha val="24706"/>
                </a:srgbClr>
              </a:clrFrom>
              <a:clrTo>
                <a:srgbClr val="3F3F3F">
                  <a:alpha val="0"/>
                </a:srgbClr>
              </a:clrTo>
            </a:clrChange>
            <a:alphaModFix/>
            <a:duotone>
              <a:prstClr val="black"/>
              <a:srgbClr val="EFFA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8690">
            <a:off x="-1672931" y="1309973"/>
            <a:ext cx="14246241" cy="80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417" y="5672325"/>
            <a:ext cx="4303785" cy="1146050"/>
          </a:xfrm>
          <a:prstGeom prst="rect">
            <a:avLst/>
          </a:prstGeom>
        </p:spPr>
      </p:pic>
      <p:pic>
        <p:nvPicPr>
          <p:cNvPr id="11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3F3F3F">
                  <a:alpha val="24706"/>
                </a:srgbClr>
              </a:clrFrom>
              <a:clrTo>
                <a:srgbClr val="3F3F3F">
                  <a:alpha val="0"/>
                </a:srgbClr>
              </a:clrTo>
            </a:clrChange>
            <a:alphaModFix/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8690">
            <a:off x="828697" y="-2163668"/>
            <a:ext cx="14246241" cy="80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24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67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/>
              <a:t>Escrevendo queries rápidas no SQL Server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9979"/>
            <a:ext cx="9144000" cy="1130907"/>
          </a:xfrm>
        </p:spPr>
        <p:txBody>
          <a:bodyPr>
            <a:normAutofit fontScale="92500" lnSpcReduction="20000"/>
          </a:bodyPr>
          <a:lstStyle/>
          <a:p>
            <a:r>
              <a:rPr lang="pt-BR" sz="3600"/>
              <a:t>Dirceu Resende</a:t>
            </a:r>
          </a:p>
          <a:p>
            <a:r>
              <a:rPr lang="pt-BR" sz="2000"/>
              <a:t>MCSA Database Development | BI Development</a:t>
            </a:r>
          </a:p>
          <a:p>
            <a:r>
              <a:rPr lang="pt-BR" sz="2000"/>
              <a:t>https://www.dirceuresende.com/blog</a:t>
            </a:r>
            <a:endParaRPr lang="pt-BR" sz="20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E7F36B1-4BE4-48E7-A3F3-3E9D7FF575BD}"/>
              </a:ext>
            </a:extLst>
          </p:cNvPr>
          <p:cNvSpPr txBox="1"/>
          <p:nvPr/>
        </p:nvSpPr>
        <p:spPr>
          <a:xfrm>
            <a:off x="233823" y="334983"/>
            <a:ext cx="1187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2º Encontro do Grupo SQL Server ES</a:t>
            </a:r>
          </a:p>
        </p:txBody>
      </p:sp>
    </p:spTree>
    <p:extLst>
      <p:ext uri="{BB962C8B-B14F-4D97-AF65-F5344CB8AC3E}">
        <p14:creationId xmlns:p14="http://schemas.microsoft.com/office/powerpoint/2010/main" val="410483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Índices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Fillfactor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Fragmentação (</a:t>
            </a:r>
            <a:r>
              <a:rPr lang="pt-BR" sz="2400" dirty="0" err="1"/>
              <a:t>sys.dm_db_index_physical_stats</a:t>
            </a:r>
            <a:r>
              <a:rPr lang="pt-BR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REORGANIZE x REBUILD.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Verificar a utilização dos índices (</a:t>
            </a:r>
            <a:r>
              <a:rPr lang="pt-BR" sz="2400" dirty="0" err="1"/>
              <a:t>sys.dm_db_index_usage_stats</a:t>
            </a:r>
            <a:r>
              <a:rPr lang="pt-BR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Histograma (DBCC SHOW_STATISTICS(</a:t>
            </a:r>
            <a:r>
              <a:rPr lang="pt-BR" sz="2400" dirty="0" err="1"/>
              <a:t>Nome_da_Tabela</a:t>
            </a:r>
            <a:r>
              <a:rPr lang="pt-BR" sz="2400" dirty="0"/>
              <a:t>, </a:t>
            </a:r>
            <a:r>
              <a:rPr lang="pt-BR" sz="2400" dirty="0" err="1"/>
              <a:t>Nome_do_Indice</a:t>
            </a:r>
            <a:r>
              <a:rPr lang="pt-BR" sz="2400" dirty="0"/>
              <a:t>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3785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Índices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/>
              <a:t>Recomendações para criação de índice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 err="1"/>
              <a:t>Covering</a:t>
            </a:r>
            <a:r>
              <a:rPr lang="pt-BR" sz="2400" dirty="0"/>
              <a:t> Index</a:t>
            </a:r>
          </a:p>
          <a:p>
            <a:pPr lvl="1"/>
            <a:endParaRPr lang="pt-B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Colunas computadas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 err="1"/>
              <a:t>Foreign</a:t>
            </a:r>
            <a:r>
              <a:rPr lang="pt-BR" sz="2400" dirty="0"/>
              <a:t> Keys são bons candidatos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Tabelas com muitas escritas e poucas leituras não são boas opções (</a:t>
            </a:r>
            <a:r>
              <a:rPr lang="pt-BR" sz="2400" dirty="0" err="1"/>
              <a:t>Ex</a:t>
            </a:r>
            <a:r>
              <a:rPr lang="pt-BR" sz="2400" dirty="0"/>
              <a:t>: tabela de logs)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Bons índices são criados a partir de análises de como e quão frequente os dados são acessados</a:t>
            </a:r>
          </a:p>
          <a:p>
            <a:pPr lvl="1"/>
            <a:endParaRPr lang="pt-B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5411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Ferramenta gráfica para auxiliar do DBA/Desenvolvedor a entender como as consultas estão sendo realizadas no banco e interpretadas pelo </a:t>
            </a:r>
            <a:r>
              <a:rPr lang="pt-BR" sz="2400" dirty="0" err="1"/>
              <a:t>otimizador</a:t>
            </a:r>
            <a:r>
              <a:rPr lang="pt-BR" sz="2400" dirty="0"/>
              <a:t> de consultas.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3074" name="Picture 2" descr="Image result for sql server execution plan">
            <a:extLst>
              <a:ext uri="{FF2B5EF4-FFF2-40B4-BE49-F238E27FC236}">
                <a16:creationId xmlns:a16="http://schemas.microsoft.com/office/drawing/2014/main" id="{247CEA0E-6408-4B8A-A0DE-DA493C69F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945" y="2749262"/>
            <a:ext cx="5337464" cy="291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737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O que podemos extrair de um plano?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800" dirty="0"/>
              <a:t>Está utilizando índice?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800" dirty="0"/>
              <a:t>Qual índice foi utilizado?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800" dirty="0"/>
              <a:t>Trabalho paralelizado?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800" dirty="0"/>
              <a:t>Qual o volume dos dados?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800" dirty="0"/>
              <a:t>Qual a operação de maior custo?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800" dirty="0"/>
              <a:t>Qual o operador que foi utilizado?</a:t>
            </a:r>
          </a:p>
          <a:p>
            <a:pPr lvl="1"/>
            <a:endParaRPr lang="pt-BR" sz="2400" dirty="0"/>
          </a:p>
          <a:p>
            <a:pPr marL="914400" lvl="1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7272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Como fazemos a leitura de um plano?</a:t>
            </a:r>
          </a:p>
          <a:p>
            <a:pPr lvl="1"/>
            <a:endParaRPr lang="pt-BR" sz="2400" dirty="0"/>
          </a:p>
          <a:p>
            <a:pPr marL="914400" lvl="1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B17B1E9-BB4B-4365-B5E9-4C18335E8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93" y="2504533"/>
            <a:ext cx="9289635" cy="3077806"/>
          </a:xfrm>
          <a:prstGeom prst="rect">
            <a:avLst/>
          </a:prstGeom>
        </p:spPr>
      </p:pic>
      <p:sp>
        <p:nvSpPr>
          <p:cNvPr id="6" name="Right Arrow 6">
            <a:extLst>
              <a:ext uri="{FF2B5EF4-FFF2-40B4-BE49-F238E27FC236}">
                <a16:creationId xmlns:a16="http://schemas.microsoft.com/office/drawing/2014/main" id="{18F5EFE2-0904-4C81-8828-C0DA86FB233F}"/>
              </a:ext>
            </a:extLst>
          </p:cNvPr>
          <p:cNvSpPr/>
          <p:nvPr/>
        </p:nvSpPr>
        <p:spPr>
          <a:xfrm rot="10800000">
            <a:off x="5180403" y="2137593"/>
            <a:ext cx="4824536" cy="36004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Blip>
                <a:blip r:embed="rId4"/>
              </a:buBlip>
            </a:pPr>
            <a:endParaRPr lang="en-AU" dirty="0" err="1">
              <a:solidFill>
                <a:sysClr val="windowText" lastClr="000000"/>
              </a:solidFill>
            </a:endParaRPr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CB2381A9-A5DE-40CE-AF67-1685822508DB}"/>
              </a:ext>
            </a:extLst>
          </p:cNvPr>
          <p:cNvSpPr/>
          <p:nvPr/>
        </p:nvSpPr>
        <p:spPr>
          <a:xfrm rot="5400000">
            <a:off x="9039626" y="3634351"/>
            <a:ext cx="2560293" cy="29862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Blip>
                <a:blip r:embed="rId4"/>
              </a:buBlip>
            </a:pPr>
            <a:endParaRPr lang="en-AU" dirty="0" err="1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1"/>
            <a:ext cx="11109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Setas indicam volume de registros processados</a:t>
            </a:r>
            <a:endParaRPr lang="pt-BR" sz="2400" dirty="0"/>
          </a:p>
          <a:p>
            <a:pPr marL="914400" lvl="1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5DE66EE-135C-4CBB-8F4C-0254B3E25979}"/>
              </a:ext>
            </a:extLst>
          </p:cNvPr>
          <p:cNvGrpSpPr/>
          <p:nvPr/>
        </p:nvGrpSpPr>
        <p:grpSpPr>
          <a:xfrm>
            <a:off x="467591" y="2595119"/>
            <a:ext cx="11174660" cy="1025381"/>
            <a:chOff x="529660" y="3131506"/>
            <a:chExt cx="11539062" cy="1218915"/>
          </a:xfrm>
        </p:grpSpPr>
        <p:pic>
          <p:nvPicPr>
            <p:cNvPr id="8" name="Picture 1">
              <a:extLst>
                <a:ext uri="{FF2B5EF4-FFF2-40B4-BE49-F238E27FC236}">
                  <a16:creationId xmlns:a16="http://schemas.microsoft.com/office/drawing/2014/main" id="{BB209048-2159-4243-9654-30C39D809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660" y="3131506"/>
              <a:ext cx="11539062" cy="1218915"/>
            </a:xfrm>
            <a:prstGeom prst="rect">
              <a:avLst/>
            </a:prstGeom>
          </p:spPr>
        </p:pic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879B23C5-A7AA-4AFE-8D05-871014ADC824}"/>
                </a:ext>
              </a:extLst>
            </p:cNvPr>
            <p:cNvSpPr/>
            <p:nvPr/>
          </p:nvSpPr>
          <p:spPr bwMode="auto">
            <a:xfrm>
              <a:off x="6858310" y="3412820"/>
              <a:ext cx="1188707" cy="6400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905D1DC6-3A8A-40B8-91CE-3D0F2954A527}"/>
                </a:ext>
              </a:extLst>
            </p:cNvPr>
            <p:cNvSpPr/>
            <p:nvPr/>
          </p:nvSpPr>
          <p:spPr bwMode="auto">
            <a:xfrm>
              <a:off x="4115140" y="3412820"/>
              <a:ext cx="951712" cy="6400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877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Percentual do custo de cada operação</a:t>
            </a: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757A4AB-92F9-4D1B-AF17-3C1E17AF2937}"/>
              </a:ext>
            </a:extLst>
          </p:cNvPr>
          <p:cNvGrpSpPr/>
          <p:nvPr/>
        </p:nvGrpSpPr>
        <p:grpSpPr>
          <a:xfrm>
            <a:off x="319975" y="2738476"/>
            <a:ext cx="11473708" cy="1212624"/>
            <a:chOff x="91374" y="2765750"/>
            <a:chExt cx="12253728" cy="1295062"/>
          </a:xfrm>
        </p:grpSpPr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52F45051-BE3C-49B9-A071-FB450AA71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4" y="2765750"/>
              <a:ext cx="12253278" cy="1295062"/>
            </a:xfrm>
            <a:prstGeom prst="rect">
              <a:avLst/>
            </a:prstGeom>
          </p:spPr>
        </p:pic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9B6E6282-2E6D-43E1-A417-8F782BAB128E}"/>
                </a:ext>
              </a:extLst>
            </p:cNvPr>
            <p:cNvSpPr/>
            <p:nvPr/>
          </p:nvSpPr>
          <p:spPr bwMode="auto">
            <a:xfrm>
              <a:off x="9582430" y="3673041"/>
              <a:ext cx="1188707" cy="3877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AB7F884C-36BB-4A07-86BD-E4F7B2D19746}"/>
                </a:ext>
              </a:extLst>
            </p:cNvPr>
            <p:cNvSpPr/>
            <p:nvPr/>
          </p:nvSpPr>
          <p:spPr bwMode="auto">
            <a:xfrm>
              <a:off x="5486725" y="3604787"/>
              <a:ext cx="1188707" cy="296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73CF8AE0-16AE-4F0B-AA81-E50193A1AD64}"/>
                </a:ext>
              </a:extLst>
            </p:cNvPr>
            <p:cNvSpPr/>
            <p:nvPr/>
          </p:nvSpPr>
          <p:spPr bwMode="auto">
            <a:xfrm>
              <a:off x="2625759" y="3604787"/>
              <a:ext cx="1188707" cy="296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1BACECD2-14CE-4961-8280-49CD23927758}"/>
                </a:ext>
              </a:extLst>
            </p:cNvPr>
            <p:cNvSpPr/>
            <p:nvPr/>
          </p:nvSpPr>
          <p:spPr bwMode="auto">
            <a:xfrm>
              <a:off x="91374" y="3604787"/>
              <a:ext cx="1188707" cy="296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505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Informações detalhadas através de </a:t>
            </a:r>
            <a:r>
              <a:rPr lang="pt-BR" sz="3600" dirty="0" err="1"/>
              <a:t>ToolTips</a:t>
            </a:r>
            <a:endParaRPr lang="pt-BR" sz="2400" dirty="0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BFF1ED7E-5620-400A-94D8-7AF9BE44F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029" y="2560008"/>
            <a:ext cx="7578035" cy="199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0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Sugestão de índices</a:t>
            </a:r>
            <a:endParaRPr lang="pt-BR" sz="2400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6CBEB0B-E2D6-4302-8658-DDE57FE71DCB}"/>
              </a:ext>
            </a:extLst>
          </p:cNvPr>
          <p:cNvGrpSpPr/>
          <p:nvPr/>
        </p:nvGrpSpPr>
        <p:grpSpPr>
          <a:xfrm>
            <a:off x="467593" y="2582977"/>
            <a:ext cx="11419177" cy="1663371"/>
            <a:chOff x="183263" y="2674311"/>
            <a:chExt cx="12004841" cy="1748682"/>
          </a:xfrm>
        </p:grpSpPr>
        <p:pic>
          <p:nvPicPr>
            <p:cNvPr id="8" name="Picture 1">
              <a:extLst>
                <a:ext uri="{FF2B5EF4-FFF2-40B4-BE49-F238E27FC236}">
                  <a16:creationId xmlns:a16="http://schemas.microsoft.com/office/drawing/2014/main" id="{2EC83AD2-1246-4732-B595-D3542B781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263" y="2674311"/>
              <a:ext cx="12004841" cy="1748682"/>
            </a:xfrm>
            <a:prstGeom prst="rect">
              <a:avLst/>
            </a:prstGeom>
          </p:spPr>
        </p:pic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39EC2639-1175-4617-9508-4FD35757537C}"/>
                </a:ext>
              </a:extLst>
            </p:cNvPr>
            <p:cNvSpPr/>
            <p:nvPr/>
          </p:nvSpPr>
          <p:spPr bwMode="auto">
            <a:xfrm>
              <a:off x="236538" y="3063101"/>
              <a:ext cx="11913466" cy="3046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0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Tipos de plano de execução</a:t>
            </a:r>
            <a:endParaRPr lang="pt-BR" sz="2400" dirty="0"/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563A9347-BA27-4329-85A6-DC074E8482C5}"/>
              </a:ext>
            </a:extLst>
          </p:cNvPr>
          <p:cNvGrpSpPr/>
          <p:nvPr/>
        </p:nvGrpSpPr>
        <p:grpSpPr>
          <a:xfrm>
            <a:off x="4197378" y="2491435"/>
            <a:ext cx="4040103" cy="1983343"/>
            <a:chOff x="4195236" y="1592965"/>
            <a:chExt cx="4040103" cy="1983343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6685AB4C-C3C3-46DA-A6D0-112E48DA358F}"/>
                </a:ext>
              </a:extLst>
            </p:cNvPr>
            <p:cNvSpPr/>
            <p:nvPr/>
          </p:nvSpPr>
          <p:spPr bwMode="auto">
            <a:xfrm>
              <a:off x="4195236" y="1600918"/>
              <a:ext cx="1975390" cy="1975390"/>
            </a:xfrm>
            <a:prstGeom prst="rect">
              <a:avLst/>
            </a:prstGeom>
            <a:solidFill>
              <a:srgbClr val="00A4E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945" tIns="46630" rIns="69945" bIns="4663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pt-BR" sz="2000" spc="-51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Estimado</a:t>
              </a:r>
              <a:endParaRPr lang="pt-BR" sz="2000" dirty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pt-BR" sz="20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024ABE-E444-4815-9F86-5A933A49F20A}"/>
                </a:ext>
              </a:extLst>
            </p:cNvPr>
            <p:cNvSpPr/>
            <p:nvPr/>
          </p:nvSpPr>
          <p:spPr bwMode="auto">
            <a:xfrm>
              <a:off x="6259949" y="1592965"/>
              <a:ext cx="1975390" cy="1975391"/>
            </a:xfrm>
            <a:prstGeom prst="rect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945" tIns="46630" rIns="69945" bIns="4663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836" spc="-51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Atual</a:t>
              </a:r>
              <a:endParaRPr lang="en-US" sz="1836" spc="-5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5970D1-7EB4-4B74-9BD4-4F8A8B4CBF99}"/>
              </a:ext>
            </a:extLst>
          </p:cNvPr>
          <p:cNvSpPr txBox="1"/>
          <p:nvPr/>
        </p:nvSpPr>
        <p:spPr>
          <a:xfrm>
            <a:off x="332510" y="2337955"/>
            <a:ext cx="37615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Útil para desenvolvimento, onde não pode executar a consulta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funciona com objetos temporários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identifica alguns </a:t>
            </a:r>
            <a:r>
              <a:rPr lang="pt-BR" dirty="0" err="1"/>
              <a:t>warnings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é apurado para desenvolvimento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Baseado nas estatísticas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06B71B-D6E2-488D-A621-F591BC23D3D3}"/>
              </a:ext>
            </a:extLst>
          </p:cNvPr>
          <p:cNvSpPr txBox="1"/>
          <p:nvPr/>
        </p:nvSpPr>
        <p:spPr>
          <a:xfrm>
            <a:off x="8499765" y="2385086"/>
            <a:ext cx="349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Demonstra o que foi executado</a:t>
            </a:r>
          </a:p>
        </p:txBody>
      </p:sp>
    </p:spTree>
    <p:extLst>
      <p:ext uri="{BB962C8B-B14F-4D97-AF65-F5344CB8AC3E}">
        <p14:creationId xmlns:p14="http://schemas.microsoft.com/office/powerpoint/2010/main" val="278001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4947" y="198912"/>
            <a:ext cx="9144000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Patrocinadores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pic>
        <p:nvPicPr>
          <p:cNvPr id="1026" name="Picture 2" descr="Image result for mindwork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68" y="1729104"/>
            <a:ext cx="2373869" cy="149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x4b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696" y="1894846"/>
            <a:ext cx="3846409" cy="116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alesiano vitória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715" y="3752012"/>
            <a:ext cx="3660571" cy="200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823239" y="4670512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APOIO:</a:t>
            </a:r>
          </a:p>
        </p:txBody>
      </p:sp>
    </p:spTree>
    <p:extLst>
      <p:ext uri="{BB962C8B-B14F-4D97-AF65-F5344CB8AC3E}">
        <p14:creationId xmlns:p14="http://schemas.microsoft.com/office/powerpoint/2010/main" val="2065236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Tipos de operadores: </a:t>
            </a:r>
            <a:r>
              <a:rPr lang="pt-BR" sz="3600" dirty="0" err="1"/>
              <a:t>Table</a:t>
            </a:r>
            <a:r>
              <a:rPr lang="pt-BR" sz="3600" dirty="0"/>
              <a:t> </a:t>
            </a:r>
            <a:r>
              <a:rPr lang="pt-BR" sz="3600" dirty="0" err="1"/>
              <a:t>Scan</a:t>
            </a:r>
            <a:endParaRPr lang="pt-BR" sz="36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Acontece em tabela sem índice cluster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Em geral, operação de alto custo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6C3C44-F7B9-42F2-AB34-B5D32A7A6D02}"/>
              </a:ext>
            </a:extLst>
          </p:cNvPr>
          <p:cNvGrpSpPr/>
          <p:nvPr/>
        </p:nvGrpSpPr>
        <p:grpSpPr>
          <a:xfrm>
            <a:off x="2831047" y="2997715"/>
            <a:ext cx="6529909" cy="3023592"/>
            <a:chOff x="861939" y="1188795"/>
            <a:chExt cx="10385443" cy="4808848"/>
          </a:xfrm>
        </p:grpSpPr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5085AD23-AFFE-4ADA-9B52-DB8CEBCBD5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461"/>
            <a:stretch/>
          </p:blipFill>
          <p:spPr bwMode="auto">
            <a:xfrm>
              <a:off x="3627326" y="1188795"/>
              <a:ext cx="7620056" cy="1942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E0CF82A6-1ED3-4771-A906-747E0DDDE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939" y="2765750"/>
              <a:ext cx="10331933" cy="3231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tângulo 6">
              <a:extLst>
                <a:ext uri="{FF2B5EF4-FFF2-40B4-BE49-F238E27FC236}">
                  <a16:creationId xmlns:a16="http://schemas.microsoft.com/office/drawing/2014/main" id="{7B3B2E91-F815-46C3-A8F9-A9A7B4DBEB1C}"/>
                </a:ext>
              </a:extLst>
            </p:cNvPr>
            <p:cNvSpPr/>
            <p:nvPr/>
          </p:nvSpPr>
          <p:spPr>
            <a:xfrm>
              <a:off x="1328309" y="2765750"/>
              <a:ext cx="9865563" cy="323189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alpha val="59000"/>
                  </a:srgbClr>
                </a:gs>
                <a:gs pos="33000">
                  <a:srgbClr val="FF0000">
                    <a:alpha val="24000"/>
                  </a:srgbClr>
                </a:gs>
                <a:gs pos="84000">
                  <a:srgbClr val="FF0000">
                    <a:alpha val="8000"/>
                  </a:srgbClr>
                </a:gs>
                <a:gs pos="100000">
                  <a:srgbClr val="FF0000">
                    <a:alpha val="8000"/>
                  </a:srgbClr>
                </a:gs>
                <a:gs pos="67000">
                  <a:srgbClr val="FF0000">
                    <a:alpha val="19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78366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Tipos de operadores: </a:t>
            </a:r>
            <a:r>
              <a:rPr lang="pt-BR" sz="3600" dirty="0" err="1"/>
              <a:t>Clustered</a:t>
            </a:r>
            <a:r>
              <a:rPr lang="pt-BR" sz="3600" dirty="0"/>
              <a:t> Index </a:t>
            </a:r>
            <a:r>
              <a:rPr lang="pt-BR" sz="3600" dirty="0" err="1"/>
              <a:t>Scan</a:t>
            </a:r>
            <a:endParaRPr lang="pt-BR" sz="36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8EF8306-F654-4050-BA02-D1E6C94484C3}"/>
              </a:ext>
            </a:extLst>
          </p:cNvPr>
          <p:cNvGrpSpPr/>
          <p:nvPr/>
        </p:nvGrpSpPr>
        <p:grpSpPr>
          <a:xfrm>
            <a:off x="2693891" y="2432983"/>
            <a:ext cx="7070919" cy="3652310"/>
            <a:chOff x="1636664" y="1130275"/>
            <a:chExt cx="9431206" cy="4871459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CCD74C3B-8D82-488C-B907-F276430418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72"/>
            <a:stretch/>
          </p:blipFill>
          <p:spPr bwMode="auto">
            <a:xfrm>
              <a:off x="2049516" y="1130275"/>
              <a:ext cx="9018354" cy="2174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D3D89D1A-325E-409C-A17F-6B70772B3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664" y="2857189"/>
              <a:ext cx="9244962" cy="3144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tângulo 6">
              <a:extLst>
                <a:ext uri="{FF2B5EF4-FFF2-40B4-BE49-F238E27FC236}">
                  <a16:creationId xmlns:a16="http://schemas.microsoft.com/office/drawing/2014/main" id="{C2EC1761-80C7-463A-A201-9A4A1CF54149}"/>
                </a:ext>
              </a:extLst>
            </p:cNvPr>
            <p:cNvSpPr/>
            <p:nvPr/>
          </p:nvSpPr>
          <p:spPr>
            <a:xfrm>
              <a:off x="2049516" y="3111274"/>
              <a:ext cx="8832109" cy="289046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alpha val="59000"/>
                  </a:srgbClr>
                </a:gs>
                <a:gs pos="33000">
                  <a:srgbClr val="FF0000">
                    <a:alpha val="24000"/>
                  </a:srgbClr>
                </a:gs>
                <a:gs pos="84000">
                  <a:srgbClr val="FF0000">
                    <a:alpha val="8000"/>
                  </a:srgbClr>
                </a:gs>
                <a:gs pos="100000">
                  <a:srgbClr val="FF0000">
                    <a:alpha val="8000"/>
                  </a:srgbClr>
                </a:gs>
                <a:gs pos="67000">
                  <a:srgbClr val="FF0000">
                    <a:alpha val="19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45564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Tipos de operadores: </a:t>
            </a:r>
            <a:r>
              <a:rPr lang="pt-BR" sz="3600" dirty="0" err="1"/>
              <a:t>Clustered</a:t>
            </a:r>
            <a:r>
              <a:rPr lang="pt-BR" sz="3600" dirty="0"/>
              <a:t> Index </a:t>
            </a:r>
            <a:r>
              <a:rPr lang="pt-BR" sz="3600" dirty="0" err="1"/>
              <a:t>Seek</a:t>
            </a:r>
            <a:endParaRPr lang="pt-BR" sz="36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35A397B-2B0A-4FF6-AD37-F64099300AEE}"/>
              </a:ext>
            </a:extLst>
          </p:cNvPr>
          <p:cNvGrpSpPr/>
          <p:nvPr/>
        </p:nvGrpSpPr>
        <p:grpSpPr>
          <a:xfrm>
            <a:off x="2259171" y="2432985"/>
            <a:ext cx="7940359" cy="3850179"/>
            <a:chOff x="1006214" y="1210532"/>
            <a:chExt cx="9720420" cy="4713308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18933093-D028-49AD-8880-EF618608EE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66"/>
            <a:stretch/>
          </p:blipFill>
          <p:spPr bwMode="auto">
            <a:xfrm>
              <a:off x="2429919" y="1210532"/>
              <a:ext cx="7445878" cy="1829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25D79285-338B-4B75-B848-CD01E73477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849" y="2765750"/>
              <a:ext cx="9284785" cy="3158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etângulo 6">
              <a:extLst>
                <a:ext uri="{FF2B5EF4-FFF2-40B4-BE49-F238E27FC236}">
                  <a16:creationId xmlns:a16="http://schemas.microsoft.com/office/drawing/2014/main" id="{AF93DF77-C062-40FB-9CB8-5F0F0ACC02E8}"/>
                </a:ext>
              </a:extLst>
            </p:cNvPr>
            <p:cNvSpPr/>
            <p:nvPr/>
          </p:nvSpPr>
          <p:spPr>
            <a:xfrm>
              <a:off x="1441849" y="4072647"/>
              <a:ext cx="9284785" cy="170661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alpha val="59000"/>
                  </a:srgbClr>
                </a:gs>
                <a:gs pos="33000">
                  <a:srgbClr val="FF0000">
                    <a:alpha val="24000"/>
                  </a:srgbClr>
                </a:gs>
                <a:gs pos="84000">
                  <a:srgbClr val="FF0000">
                    <a:alpha val="8000"/>
                  </a:srgbClr>
                </a:gs>
                <a:gs pos="100000">
                  <a:srgbClr val="FF0000">
                    <a:alpha val="8000"/>
                  </a:srgbClr>
                </a:gs>
                <a:gs pos="67000">
                  <a:srgbClr val="FF0000">
                    <a:alpha val="19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Seta para a direita 7">
              <a:extLst>
                <a:ext uri="{FF2B5EF4-FFF2-40B4-BE49-F238E27FC236}">
                  <a16:creationId xmlns:a16="http://schemas.microsoft.com/office/drawing/2014/main" id="{72F33A4E-994B-4FE5-ABF0-5689214D9BB1}"/>
                </a:ext>
              </a:extLst>
            </p:cNvPr>
            <p:cNvSpPr/>
            <p:nvPr/>
          </p:nvSpPr>
          <p:spPr>
            <a:xfrm>
              <a:off x="1006214" y="4002957"/>
              <a:ext cx="396842" cy="240352"/>
            </a:xfrm>
            <a:prstGeom prst="rightArrow">
              <a:avLst/>
            </a:prstGeom>
            <a:gradFill flip="none" rotWithShape="1">
              <a:gsLst>
                <a:gs pos="0">
                  <a:srgbClr val="5191CD">
                    <a:lumMod val="82000"/>
                  </a:srgbClr>
                </a:gs>
                <a:gs pos="63000">
                  <a:srgbClr val="5191CD">
                    <a:alpha val="71000"/>
                    <a:lumMod val="90000"/>
                  </a:srgbClr>
                </a:gs>
                <a:gs pos="100000">
                  <a:srgbClr val="A4D7F4">
                    <a:lumMod val="10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735176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Tipos de operadores: </a:t>
            </a:r>
            <a:r>
              <a:rPr lang="pt-BR" sz="3600" dirty="0" err="1"/>
              <a:t>Lookup</a:t>
            </a:r>
            <a:endParaRPr lang="pt-BR" sz="36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62E60D-A02F-4602-9CC3-4410D97C5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803" y="2432985"/>
            <a:ext cx="63150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77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Tipos de operadores: Key </a:t>
            </a:r>
            <a:r>
              <a:rPr lang="pt-BR" sz="3600" dirty="0" err="1"/>
              <a:t>Lookup</a:t>
            </a:r>
            <a:endParaRPr lang="pt-BR" sz="36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62C0563-87F2-48E4-A472-67A4DCBC5F97}"/>
              </a:ext>
            </a:extLst>
          </p:cNvPr>
          <p:cNvGrpSpPr/>
          <p:nvPr/>
        </p:nvGrpSpPr>
        <p:grpSpPr>
          <a:xfrm>
            <a:off x="1495655" y="2432985"/>
            <a:ext cx="9467392" cy="3238451"/>
            <a:chOff x="1483732" y="1721835"/>
            <a:chExt cx="9467392" cy="3238451"/>
          </a:xfrm>
        </p:grpSpPr>
        <p:pic>
          <p:nvPicPr>
            <p:cNvPr id="12" name="Picture 1">
              <a:extLst>
                <a:ext uri="{FF2B5EF4-FFF2-40B4-BE49-F238E27FC236}">
                  <a16:creationId xmlns:a16="http://schemas.microsoft.com/office/drawing/2014/main" id="{D90C976E-A05E-43A2-9B24-84922CD9D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3732" y="1721835"/>
              <a:ext cx="9467392" cy="3002219"/>
            </a:xfrm>
            <a:prstGeom prst="rect">
              <a:avLst/>
            </a:prstGeom>
          </p:spPr>
        </p:pic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03AB9C02-F797-4501-A366-938371D4A1EC}"/>
                </a:ext>
              </a:extLst>
            </p:cNvPr>
            <p:cNvSpPr/>
            <p:nvPr/>
          </p:nvSpPr>
          <p:spPr bwMode="auto">
            <a:xfrm>
              <a:off x="6693361" y="3222945"/>
              <a:ext cx="3492612" cy="1737341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3390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Tipos de operadores: RID </a:t>
            </a:r>
            <a:r>
              <a:rPr lang="pt-BR" sz="3600" dirty="0" err="1"/>
              <a:t>Lookup</a:t>
            </a:r>
            <a:endParaRPr lang="pt-BR" sz="36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19CB99F-B5C6-4428-9B44-311FBF14795C}"/>
              </a:ext>
            </a:extLst>
          </p:cNvPr>
          <p:cNvGrpSpPr/>
          <p:nvPr/>
        </p:nvGrpSpPr>
        <p:grpSpPr>
          <a:xfrm>
            <a:off x="1551679" y="2432983"/>
            <a:ext cx="9355343" cy="3259660"/>
            <a:chOff x="1615952" y="1940065"/>
            <a:chExt cx="9355342" cy="3259660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AE7142D3-B2A4-406B-806C-1CD9914D0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5952" y="1940065"/>
              <a:ext cx="9355342" cy="3044638"/>
            </a:xfrm>
            <a:prstGeom prst="rect">
              <a:avLst/>
            </a:prstGeom>
          </p:spPr>
        </p:pic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7B8BEBC2-EC1D-4580-A2C8-D4B65E55B093}"/>
                </a:ext>
              </a:extLst>
            </p:cNvPr>
            <p:cNvSpPr/>
            <p:nvPr/>
          </p:nvSpPr>
          <p:spPr bwMode="auto">
            <a:xfrm>
              <a:off x="6370779" y="3462384"/>
              <a:ext cx="2103098" cy="1737341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626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Tipos de operadores: </a:t>
            </a:r>
            <a:r>
              <a:rPr lang="pt-BR" sz="3600" dirty="0" err="1"/>
              <a:t>Sort</a:t>
            </a:r>
            <a:endParaRPr lang="pt-BR" sz="36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pt-BR" sz="2400" dirty="0"/>
              <a:t>Processamento linha a linha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pt-BR" sz="2400" dirty="0"/>
              <a:t>ORDER BY ou DISTINCT</a:t>
            </a:r>
            <a:endParaRPr lang="pt-BR" sz="36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08DC06B-514F-4A61-9E43-09B3186DDF2E}"/>
              </a:ext>
            </a:extLst>
          </p:cNvPr>
          <p:cNvGrpSpPr/>
          <p:nvPr/>
        </p:nvGrpSpPr>
        <p:grpSpPr>
          <a:xfrm>
            <a:off x="984401" y="2976075"/>
            <a:ext cx="10489899" cy="3089379"/>
            <a:chOff x="914775" y="2828669"/>
            <a:chExt cx="10489899" cy="3398317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B3221452-A43A-4058-BF27-9C62666B40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763"/>
            <a:stretch/>
          </p:blipFill>
          <p:spPr bwMode="auto">
            <a:xfrm>
              <a:off x="1175170" y="2828669"/>
              <a:ext cx="10084515" cy="2040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C220D3A0-6881-46C5-8792-308299580C4B}"/>
                </a:ext>
              </a:extLst>
            </p:cNvPr>
            <p:cNvSpPr/>
            <p:nvPr/>
          </p:nvSpPr>
          <p:spPr bwMode="auto">
            <a:xfrm>
              <a:off x="3657944" y="2948628"/>
              <a:ext cx="1463025" cy="1341243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Picture 1">
              <a:extLst>
                <a:ext uri="{FF2B5EF4-FFF2-40B4-BE49-F238E27FC236}">
                  <a16:creationId xmlns:a16="http://schemas.microsoft.com/office/drawing/2014/main" id="{6240FAC0-7FC9-4EE2-9B15-CFFA7E74A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775" y="4714489"/>
              <a:ext cx="10489899" cy="1512497"/>
            </a:xfrm>
            <a:prstGeom prst="rect">
              <a:avLst/>
            </a:prstGeom>
          </p:spPr>
        </p:pic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4DF1283C-772F-4076-9846-F57077EC5955}"/>
                </a:ext>
              </a:extLst>
            </p:cNvPr>
            <p:cNvSpPr/>
            <p:nvPr/>
          </p:nvSpPr>
          <p:spPr bwMode="auto">
            <a:xfrm>
              <a:off x="3345527" y="4685969"/>
              <a:ext cx="1958320" cy="1463024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82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Tipos de operadores: </a:t>
            </a:r>
            <a:r>
              <a:rPr lang="pt-BR" sz="3600" dirty="0" err="1"/>
              <a:t>Stream</a:t>
            </a:r>
            <a:r>
              <a:rPr lang="pt-BR" sz="3600" dirty="0"/>
              <a:t> </a:t>
            </a:r>
            <a:r>
              <a:rPr lang="pt-BR" sz="3600" dirty="0" err="1"/>
              <a:t>Aggregate</a:t>
            </a:r>
            <a:endParaRPr lang="pt-BR" sz="36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pt-BR" sz="2400" dirty="0"/>
              <a:t>Consultas com agrupamento (GROUP BY, DISTINCT, </a:t>
            </a:r>
            <a:r>
              <a:rPr lang="pt-BR" sz="2400" dirty="0" err="1"/>
              <a:t>etc</a:t>
            </a:r>
            <a:r>
              <a:rPr lang="pt-BR" sz="2400" dirty="0"/>
              <a:t>)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106F43E-681D-456A-97CD-D9806876A385}"/>
              </a:ext>
            </a:extLst>
          </p:cNvPr>
          <p:cNvGrpSpPr/>
          <p:nvPr/>
        </p:nvGrpSpPr>
        <p:grpSpPr>
          <a:xfrm>
            <a:off x="2197982" y="3040601"/>
            <a:ext cx="8225932" cy="1737341"/>
            <a:chOff x="2104462" y="2801608"/>
            <a:chExt cx="8225932" cy="1737341"/>
          </a:xfrm>
        </p:grpSpPr>
        <p:pic>
          <p:nvPicPr>
            <p:cNvPr id="14" name="Picture 1">
              <a:extLst>
                <a:ext uri="{FF2B5EF4-FFF2-40B4-BE49-F238E27FC236}">
                  <a16:creationId xmlns:a16="http://schemas.microsoft.com/office/drawing/2014/main" id="{D2E84188-65AE-499C-A227-874964430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4100"/>
            <a:stretch/>
          </p:blipFill>
          <p:spPr>
            <a:xfrm>
              <a:off x="2104462" y="2952165"/>
              <a:ext cx="8225932" cy="1554463"/>
            </a:xfrm>
            <a:prstGeom prst="rect">
              <a:avLst/>
            </a:prstGeom>
          </p:spPr>
        </p:pic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33BB501A-F54B-4493-B226-064C0AA32D0A}"/>
                </a:ext>
              </a:extLst>
            </p:cNvPr>
            <p:cNvSpPr/>
            <p:nvPr/>
          </p:nvSpPr>
          <p:spPr bwMode="auto">
            <a:xfrm>
              <a:off x="7846209" y="2801608"/>
              <a:ext cx="2377415" cy="1737341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177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Tipos de operadores: Compute </a:t>
            </a:r>
            <a:r>
              <a:rPr lang="pt-BR" sz="3600" dirty="0" err="1"/>
              <a:t>Scalar</a:t>
            </a:r>
            <a:endParaRPr lang="pt-BR" sz="36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pt-BR" sz="2400" dirty="0"/>
              <a:t>Consulta com expressões, cálculos ou conversões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B44C3F4-7EAA-48DA-AC77-FAB0A0E3542D}"/>
              </a:ext>
            </a:extLst>
          </p:cNvPr>
          <p:cNvGrpSpPr/>
          <p:nvPr/>
        </p:nvGrpSpPr>
        <p:grpSpPr>
          <a:xfrm>
            <a:off x="2321691" y="2967862"/>
            <a:ext cx="8225932" cy="1737341"/>
            <a:chOff x="2103482" y="2801608"/>
            <a:chExt cx="8225932" cy="1737341"/>
          </a:xfrm>
        </p:grpSpPr>
        <p:pic>
          <p:nvPicPr>
            <p:cNvPr id="8" name="Picture 1">
              <a:extLst>
                <a:ext uri="{FF2B5EF4-FFF2-40B4-BE49-F238E27FC236}">
                  <a16:creationId xmlns:a16="http://schemas.microsoft.com/office/drawing/2014/main" id="{C9A05C28-493C-4C70-93BC-B80BFEC554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4100"/>
            <a:stretch/>
          </p:blipFill>
          <p:spPr>
            <a:xfrm>
              <a:off x="2103482" y="2948628"/>
              <a:ext cx="8225932" cy="1554463"/>
            </a:xfrm>
            <a:prstGeom prst="rect">
              <a:avLst/>
            </a:prstGeom>
          </p:spPr>
        </p:pic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99A2A9E-A2A7-4DD0-AEFE-902A6FA55528}"/>
                </a:ext>
              </a:extLst>
            </p:cNvPr>
            <p:cNvSpPr/>
            <p:nvPr/>
          </p:nvSpPr>
          <p:spPr bwMode="auto">
            <a:xfrm>
              <a:off x="4592057" y="2801608"/>
              <a:ext cx="2156885" cy="1737341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711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Tipos de operadores: </a:t>
            </a:r>
            <a:r>
              <a:rPr lang="pt-BR" sz="3600" dirty="0" err="1"/>
              <a:t>Nested</a:t>
            </a:r>
            <a:r>
              <a:rPr lang="pt-BR" sz="3600" dirty="0"/>
              <a:t> Loops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pt-BR" sz="2400" dirty="0"/>
              <a:t>Algoritmo muito eficiente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pt-BR" sz="2400" dirty="0"/>
              <a:t>Cenários com poucos registros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pt-BR" sz="2400" dirty="0"/>
              <a:t>Para cada linha da </a:t>
            </a:r>
            <a:r>
              <a:rPr lang="pt-BR" sz="2400" dirty="0" err="1"/>
              <a:t>outer</a:t>
            </a:r>
            <a:r>
              <a:rPr lang="pt-BR" sz="2400" dirty="0"/>
              <a:t> </a:t>
            </a:r>
            <a:r>
              <a:rPr lang="pt-BR" sz="2400" dirty="0" err="1"/>
              <a:t>table</a:t>
            </a:r>
            <a:r>
              <a:rPr lang="pt-BR" sz="2400" dirty="0"/>
              <a:t>, varre todas na </a:t>
            </a:r>
            <a:r>
              <a:rPr lang="pt-BR" sz="2400" dirty="0" err="1"/>
              <a:t>inner</a:t>
            </a:r>
            <a:r>
              <a:rPr lang="pt-BR" sz="2400" dirty="0"/>
              <a:t> </a:t>
            </a:r>
            <a:r>
              <a:rPr lang="pt-BR" sz="2400" dirty="0" err="1"/>
              <a:t>table</a:t>
            </a:r>
            <a:r>
              <a:rPr lang="pt-BR" sz="2400" dirty="0"/>
              <a:t>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pt-BR" sz="2400" dirty="0"/>
              <a:t>Baixo consumo de CPU e memória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A2EDF01-7CA3-42C6-9E67-3FECBEBAE392}"/>
              </a:ext>
            </a:extLst>
          </p:cNvPr>
          <p:cNvGrpSpPr/>
          <p:nvPr/>
        </p:nvGrpSpPr>
        <p:grpSpPr>
          <a:xfrm>
            <a:off x="3274701" y="3846471"/>
            <a:ext cx="5909299" cy="2543242"/>
            <a:chOff x="2779719" y="3401463"/>
            <a:chExt cx="7304786" cy="3143832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C572880A-852A-46EA-ACD8-BB501D89CB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719" y="3401463"/>
              <a:ext cx="7304786" cy="3143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F579C5B4-942C-4EB5-901C-7CEA37F5E0C4}"/>
                </a:ext>
              </a:extLst>
            </p:cNvPr>
            <p:cNvSpPr/>
            <p:nvPr/>
          </p:nvSpPr>
          <p:spPr bwMode="auto">
            <a:xfrm>
              <a:off x="2834994" y="3421960"/>
              <a:ext cx="1572392" cy="1463024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80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4947" y="198912"/>
            <a:ext cx="9144000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Agenda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Apresentação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Por quê Performance </a:t>
            </a:r>
            <a:r>
              <a:rPr lang="pt-BR" sz="2800" dirty="0" err="1"/>
              <a:t>Tuning</a:t>
            </a:r>
            <a:r>
              <a:rPr lang="pt-BR" sz="2800" dirty="0"/>
              <a:t> é tão importante 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Índice? O que é isso ? Para que serve? Onde vive?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Conhecendo o seu novo melhor amigo: Plano de execução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Dicas de Query </a:t>
            </a:r>
            <a:r>
              <a:rPr lang="pt-BR" sz="2800" dirty="0" err="1"/>
              <a:t>Tuning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3870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Tipos de operadores: </a:t>
            </a:r>
            <a:r>
              <a:rPr lang="pt-BR" sz="3600" dirty="0" err="1"/>
              <a:t>Nested</a:t>
            </a:r>
            <a:r>
              <a:rPr lang="pt-BR" sz="3600" dirty="0"/>
              <a:t> Loops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56D6FFD-BE73-4F16-A262-D2106956C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5552" y="2417383"/>
            <a:ext cx="4030949" cy="3429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A5E1FF2-AFBA-4F88-B189-206CDAA9FFC8}"/>
              </a:ext>
            </a:extLst>
          </p:cNvPr>
          <p:cNvSpPr txBox="1"/>
          <p:nvPr/>
        </p:nvSpPr>
        <p:spPr>
          <a:xfrm>
            <a:off x="6411192" y="2704743"/>
            <a:ext cx="4925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itchFamily="34" charset="0"/>
              </a:rPr>
              <a:t>for each row R1 in the outer table</a:t>
            </a:r>
            <a:br>
              <a:rPr lang="en-US" dirty="0">
                <a:latin typeface="Segoe UI Light" pitchFamily="34" charset="0"/>
              </a:rPr>
            </a:br>
            <a:r>
              <a:rPr lang="en-US" dirty="0">
                <a:latin typeface="Segoe UI Light" pitchFamily="34" charset="0"/>
              </a:rPr>
              <a:t>    for each row R2 in the inner table</a:t>
            </a:r>
            <a:br>
              <a:rPr lang="en-US" dirty="0">
                <a:latin typeface="Segoe UI Light" pitchFamily="34" charset="0"/>
              </a:rPr>
            </a:br>
            <a:r>
              <a:rPr lang="en-US" dirty="0">
                <a:latin typeface="Segoe UI Light" pitchFamily="34" charset="0"/>
              </a:rPr>
              <a:t>        if R1 joins with R2</a:t>
            </a:r>
            <a:br>
              <a:rPr lang="en-US" dirty="0">
                <a:latin typeface="Segoe UI Light" pitchFamily="34" charset="0"/>
              </a:rPr>
            </a:br>
            <a:r>
              <a:rPr lang="en-US" dirty="0">
                <a:latin typeface="Segoe UI Light" pitchFamily="34" charset="0"/>
              </a:rPr>
              <a:t>            return (R1, R2)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555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Tipos de operadores: Merge </a:t>
            </a:r>
            <a:r>
              <a:rPr lang="pt-BR" sz="3600" dirty="0" err="1"/>
              <a:t>Join</a:t>
            </a:r>
            <a:endParaRPr lang="pt-BR" sz="36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pt-BR" sz="2400" dirty="0"/>
              <a:t>Eficiente, mas precisa de dados ordenados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pt-BR" sz="2400" dirty="0"/>
              <a:t>Cenários com muitos registros</a:t>
            </a:r>
            <a:endParaRPr lang="pt-BR" sz="3600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48DFAA7-FF28-48F2-985C-5D5CF610E550}"/>
              </a:ext>
            </a:extLst>
          </p:cNvPr>
          <p:cNvGrpSpPr/>
          <p:nvPr/>
        </p:nvGrpSpPr>
        <p:grpSpPr>
          <a:xfrm>
            <a:off x="1858211" y="3287988"/>
            <a:ext cx="9050943" cy="3386484"/>
            <a:chOff x="1691957" y="3040067"/>
            <a:chExt cx="9050942" cy="3386484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B5CE66DD-48A1-4BED-8ECA-108CFF81E2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780"/>
            <a:stretch/>
          </p:blipFill>
          <p:spPr bwMode="auto">
            <a:xfrm>
              <a:off x="1691957" y="3111246"/>
              <a:ext cx="9050942" cy="3315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048F3665-203E-4F43-8DD6-2C2C276278A4}"/>
                </a:ext>
              </a:extLst>
            </p:cNvPr>
            <p:cNvSpPr/>
            <p:nvPr/>
          </p:nvSpPr>
          <p:spPr bwMode="auto">
            <a:xfrm>
              <a:off x="3749383" y="3040067"/>
              <a:ext cx="1480953" cy="1463024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926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Tipos de operadores: Merge </a:t>
            </a:r>
            <a:r>
              <a:rPr lang="pt-BR" sz="3600" dirty="0" err="1"/>
              <a:t>Join</a:t>
            </a:r>
            <a:endParaRPr lang="pt-BR" sz="36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pt-BR" sz="2400" dirty="0"/>
              <a:t>Se os dados não estiverem ordenados o Merge </a:t>
            </a:r>
            <a:r>
              <a:rPr lang="pt-BR" sz="2400" dirty="0" err="1"/>
              <a:t>Join</a:t>
            </a:r>
            <a:r>
              <a:rPr lang="pt-BR" sz="2400" dirty="0"/>
              <a:t> pode requerer a ordenação através de um </a:t>
            </a:r>
            <a:r>
              <a:rPr lang="pt-BR" sz="2400" dirty="0" err="1"/>
              <a:t>Sort</a:t>
            </a:r>
            <a:r>
              <a:rPr lang="pt-BR" sz="2400" dirty="0"/>
              <a:t> Merge </a:t>
            </a:r>
            <a:r>
              <a:rPr lang="pt-BR" sz="2400" dirty="0" err="1"/>
              <a:t>Join</a:t>
            </a:r>
            <a:endParaRPr lang="pt-BR" sz="24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pt-BR" sz="2400" dirty="0"/>
              <a:t>Se ambas tabelas não tiverem índice único, ocorre merge </a:t>
            </a:r>
            <a:r>
              <a:rPr lang="pt-BR" sz="2400" dirty="0" err="1"/>
              <a:t>Join</a:t>
            </a:r>
            <a:r>
              <a:rPr lang="pt-BR" sz="2400" dirty="0"/>
              <a:t> </a:t>
            </a:r>
            <a:r>
              <a:rPr lang="pt-BR" sz="2400" dirty="0" err="1"/>
              <a:t>Many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Many</a:t>
            </a:r>
            <a:r>
              <a:rPr lang="pt-BR" sz="2400" dirty="0"/>
              <a:t> – tabelas sem PK, utiliza </a:t>
            </a:r>
            <a:r>
              <a:rPr lang="pt-BR" sz="2400" dirty="0" err="1"/>
              <a:t>tempdb</a:t>
            </a:r>
            <a:r>
              <a:rPr lang="pt-BR" sz="2400" dirty="0"/>
              <a:t>, menos eficiente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pt-BR" sz="2400" dirty="0"/>
              <a:t>Merge </a:t>
            </a:r>
            <a:r>
              <a:rPr lang="pt-BR" sz="2400" dirty="0" err="1"/>
              <a:t>Join</a:t>
            </a:r>
            <a:r>
              <a:rPr lang="pt-BR" sz="2400" dirty="0"/>
              <a:t> e seu impacto na TEMPDB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pt-BR" sz="2400" dirty="0"/>
              <a:t>Em geral consome pouca CPU e memória. Encontrado com frequência em consultas com </a:t>
            </a:r>
            <a:r>
              <a:rPr lang="pt-BR" sz="2400" dirty="0" err="1"/>
              <a:t>covering</a:t>
            </a:r>
            <a:r>
              <a:rPr lang="pt-BR" sz="2400" dirty="0"/>
              <a:t> indexes.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3452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Tipos de operadores: Merge </a:t>
            </a:r>
            <a:r>
              <a:rPr lang="pt-BR" sz="3600" dirty="0" err="1"/>
              <a:t>Join</a:t>
            </a:r>
            <a:endParaRPr lang="pt-BR" sz="36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7382496-43B5-4175-864B-FF33DD491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999" y="2250366"/>
            <a:ext cx="5064475" cy="3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FF982A8-05C7-4C57-8223-8BDF26B79F49}"/>
              </a:ext>
            </a:extLst>
          </p:cNvPr>
          <p:cNvSpPr txBox="1"/>
          <p:nvPr/>
        </p:nvSpPr>
        <p:spPr>
          <a:xfrm>
            <a:off x="6128559" y="2042547"/>
            <a:ext cx="50728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itchFamily="34" charset="0"/>
              </a:rPr>
              <a:t>get first row R1 from input 1</a:t>
            </a:r>
            <a:br>
              <a:rPr lang="en-US" dirty="0">
                <a:latin typeface="Segoe UI Light" pitchFamily="34" charset="0"/>
              </a:rPr>
            </a:br>
            <a:r>
              <a:rPr lang="en-US" dirty="0">
                <a:latin typeface="Segoe UI Light" pitchFamily="34" charset="0"/>
              </a:rPr>
              <a:t>get first row R2 from input 2</a:t>
            </a:r>
            <a:br>
              <a:rPr lang="en-US" dirty="0">
                <a:latin typeface="Segoe UI Light" pitchFamily="34" charset="0"/>
              </a:rPr>
            </a:br>
            <a:r>
              <a:rPr lang="en-US" dirty="0">
                <a:latin typeface="Segoe UI Light" pitchFamily="34" charset="0"/>
              </a:rPr>
              <a:t>while not at the end of either input</a:t>
            </a:r>
            <a:br>
              <a:rPr lang="en-US" dirty="0">
                <a:latin typeface="Segoe UI Light" pitchFamily="34" charset="0"/>
              </a:rPr>
            </a:br>
            <a:r>
              <a:rPr lang="en-US" dirty="0">
                <a:latin typeface="Segoe UI Light" pitchFamily="34" charset="0"/>
              </a:rPr>
              <a:t>    begin</a:t>
            </a:r>
            <a:br>
              <a:rPr lang="en-US" dirty="0">
                <a:latin typeface="Segoe UI Light" pitchFamily="34" charset="0"/>
              </a:rPr>
            </a:br>
            <a:r>
              <a:rPr lang="en-US" dirty="0">
                <a:latin typeface="Segoe UI Light" pitchFamily="34" charset="0"/>
              </a:rPr>
              <a:t>        if R1 joins with R2</a:t>
            </a:r>
            <a:br>
              <a:rPr lang="en-US" dirty="0">
                <a:latin typeface="Segoe UI Light" pitchFamily="34" charset="0"/>
              </a:rPr>
            </a:br>
            <a:r>
              <a:rPr lang="en-US" dirty="0">
                <a:latin typeface="Segoe UI Light" pitchFamily="34" charset="0"/>
              </a:rPr>
              <a:t>            begin</a:t>
            </a:r>
            <a:br>
              <a:rPr lang="en-US" dirty="0">
                <a:latin typeface="Segoe UI Light" pitchFamily="34" charset="0"/>
              </a:rPr>
            </a:br>
            <a:r>
              <a:rPr lang="en-US" dirty="0">
                <a:latin typeface="Segoe UI Light" pitchFamily="34" charset="0"/>
              </a:rPr>
              <a:t>                return (R1, R2)</a:t>
            </a:r>
            <a:br>
              <a:rPr lang="en-US" dirty="0">
                <a:latin typeface="Segoe UI Light" pitchFamily="34" charset="0"/>
              </a:rPr>
            </a:br>
            <a:r>
              <a:rPr lang="en-US" dirty="0">
                <a:latin typeface="Segoe UI Light" pitchFamily="34" charset="0"/>
              </a:rPr>
              <a:t>                get next row R2 from input 2</a:t>
            </a:r>
            <a:br>
              <a:rPr lang="en-US" dirty="0">
                <a:latin typeface="Segoe UI Light" pitchFamily="34" charset="0"/>
              </a:rPr>
            </a:br>
            <a:r>
              <a:rPr lang="en-US" dirty="0">
                <a:latin typeface="Segoe UI Light" pitchFamily="34" charset="0"/>
              </a:rPr>
              <a:t>            end</a:t>
            </a:r>
            <a:br>
              <a:rPr lang="en-US" dirty="0">
                <a:latin typeface="Segoe UI Light" pitchFamily="34" charset="0"/>
              </a:rPr>
            </a:br>
            <a:r>
              <a:rPr lang="en-US" dirty="0">
                <a:latin typeface="Segoe UI Light" pitchFamily="34" charset="0"/>
              </a:rPr>
              <a:t>        else if R1 &lt; R2</a:t>
            </a:r>
            <a:br>
              <a:rPr lang="en-US" dirty="0">
                <a:latin typeface="Segoe UI Light" pitchFamily="34" charset="0"/>
              </a:rPr>
            </a:br>
            <a:r>
              <a:rPr lang="en-US" dirty="0">
                <a:latin typeface="Segoe UI Light" pitchFamily="34" charset="0"/>
              </a:rPr>
              <a:t>            get next row R1 from input 1</a:t>
            </a:r>
            <a:br>
              <a:rPr lang="en-US" dirty="0">
                <a:latin typeface="Segoe UI Light" pitchFamily="34" charset="0"/>
              </a:rPr>
            </a:br>
            <a:r>
              <a:rPr lang="en-US" dirty="0">
                <a:latin typeface="Segoe UI Light" pitchFamily="34" charset="0"/>
              </a:rPr>
              <a:t>        else</a:t>
            </a:r>
            <a:br>
              <a:rPr lang="en-US" dirty="0">
                <a:latin typeface="Segoe UI Light" pitchFamily="34" charset="0"/>
              </a:rPr>
            </a:br>
            <a:r>
              <a:rPr lang="en-US" dirty="0">
                <a:latin typeface="Segoe UI Light" pitchFamily="34" charset="0"/>
              </a:rPr>
              <a:t>            get next row R2 from input 2</a:t>
            </a:r>
            <a:br>
              <a:rPr lang="en-US" dirty="0">
                <a:latin typeface="Segoe UI Light" pitchFamily="34" charset="0"/>
              </a:rPr>
            </a:br>
            <a:r>
              <a:rPr lang="en-US" dirty="0">
                <a:latin typeface="Segoe UI Light" pitchFamily="34" charset="0"/>
              </a:rPr>
              <a:t>    end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32464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Troubleshooting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LOOKUP: </a:t>
            </a:r>
            <a:r>
              <a:rPr lang="pt-BR" sz="2400" dirty="0" err="1"/>
              <a:t>Covering</a:t>
            </a:r>
            <a:r>
              <a:rPr lang="pt-BR" sz="2400" dirty="0"/>
              <a:t> index ou INCLUDE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pt-BR" sz="2400" dirty="0"/>
              <a:t>Index </a:t>
            </a:r>
            <a:r>
              <a:rPr lang="pt-BR" sz="2400" dirty="0" err="1"/>
              <a:t>Scan</a:t>
            </a:r>
            <a:r>
              <a:rPr lang="pt-BR" sz="2400" dirty="0"/>
              <a:t> pode ser reflexo de um </a:t>
            </a:r>
            <a:r>
              <a:rPr lang="pt-BR" sz="2400" dirty="0" err="1"/>
              <a:t>Lookup</a:t>
            </a:r>
            <a:r>
              <a:rPr lang="pt-BR" sz="2400" dirty="0"/>
              <a:t> caro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Conversões: Impacto de conversões na cláusula WHERE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Estatísticas: Número estimado &lt;&gt; número atual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7BF9D4E-39EC-423C-8AC7-1BC8E31AD3C6}"/>
              </a:ext>
            </a:extLst>
          </p:cNvPr>
          <p:cNvGrpSpPr/>
          <p:nvPr/>
        </p:nvGrpSpPr>
        <p:grpSpPr>
          <a:xfrm>
            <a:off x="3643400" y="4008347"/>
            <a:ext cx="3391245" cy="1153579"/>
            <a:chOff x="3383628" y="2765750"/>
            <a:chExt cx="6000607" cy="2041190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FC976A0D-59D4-48F6-82FA-3D02C1711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3628" y="2765750"/>
              <a:ext cx="6000607" cy="2041190"/>
            </a:xfrm>
            <a:prstGeom prst="rect">
              <a:avLst/>
            </a:prstGeom>
          </p:spPr>
        </p:pic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87C9C790-51B8-4611-8613-35D90CBB2E89}"/>
                </a:ext>
              </a:extLst>
            </p:cNvPr>
            <p:cNvSpPr/>
            <p:nvPr/>
          </p:nvSpPr>
          <p:spPr bwMode="auto">
            <a:xfrm>
              <a:off x="7681261" y="2765750"/>
              <a:ext cx="1702974" cy="1028748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91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O Plano de Execução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Troubleshooting - </a:t>
            </a:r>
            <a:r>
              <a:rPr lang="pt-BR" sz="3600" dirty="0" err="1"/>
              <a:t>Parameter</a:t>
            </a:r>
            <a:r>
              <a:rPr lang="pt-BR" sz="3600" dirty="0"/>
              <a:t> </a:t>
            </a:r>
            <a:r>
              <a:rPr lang="pt-BR" sz="3600" dirty="0" err="1"/>
              <a:t>sniffing</a:t>
            </a:r>
            <a:endParaRPr lang="pt-BR" sz="3600" dirty="0"/>
          </a:p>
          <a:p>
            <a:pPr marL="1028700" lvl="1" indent="-571500">
              <a:buFont typeface="Arial" pitchFamily="34" charset="0"/>
              <a:buChar char="•"/>
            </a:pPr>
            <a:r>
              <a:rPr lang="pt-BR" sz="2800" dirty="0"/>
              <a:t>Plano reutilizado não é adequado</a:t>
            </a:r>
          </a:p>
          <a:p>
            <a:pPr marL="1257300" lvl="3" indent="-571500">
              <a:buFont typeface="Wingdings" panose="05000000000000000000" pitchFamily="2" charset="2"/>
              <a:buChar char="Ø"/>
            </a:pPr>
            <a:r>
              <a:rPr lang="pt-BR" sz="2800" dirty="0"/>
              <a:t>Criar procedures diferentes</a:t>
            </a:r>
          </a:p>
          <a:p>
            <a:pPr marL="1257300" lvl="3" indent="-571500">
              <a:buFont typeface="Wingdings" panose="05000000000000000000" pitchFamily="2" charset="2"/>
              <a:buChar char="Ø"/>
            </a:pPr>
            <a:r>
              <a:rPr lang="pt-BR" sz="2800" dirty="0"/>
              <a:t>Adicionar cláusula WITH RECOMPILE</a:t>
            </a:r>
          </a:p>
          <a:p>
            <a:pPr marL="1257300" lvl="3" indent="-571500">
              <a:buFont typeface="Wingdings" panose="05000000000000000000" pitchFamily="2" charset="2"/>
              <a:buChar char="Ø"/>
            </a:pPr>
            <a:r>
              <a:rPr lang="pt-BR" sz="2800" dirty="0" err="1"/>
              <a:t>Hint</a:t>
            </a:r>
            <a:r>
              <a:rPr lang="pt-BR" sz="2800" dirty="0"/>
              <a:t> OPTION (RECOMPILE)</a:t>
            </a:r>
          </a:p>
          <a:p>
            <a:pPr marL="571500" indent="-571500">
              <a:buFont typeface="Arial" pitchFamily="34" charset="0"/>
              <a:buChar char="•"/>
            </a:pPr>
            <a:endParaRPr lang="pt-BR" sz="280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</a:endParaRPr>
          </a:p>
          <a:p>
            <a:pPr marL="1028700" lvl="1" indent="-571500">
              <a:buFont typeface="Arial" pitchFamily="34" charset="0"/>
              <a:buChar char="•"/>
            </a:pPr>
            <a:r>
              <a:rPr lang="pt-BR" sz="2800" dirty="0" err="1"/>
              <a:t>DMVs</a:t>
            </a:r>
            <a:r>
              <a:rPr lang="pt-BR" sz="2800" dirty="0"/>
              <a:t> para acessar </a:t>
            </a:r>
            <a:r>
              <a:rPr lang="pt-BR" sz="2800" dirty="0" err="1"/>
              <a:t>plan</a:t>
            </a:r>
            <a:r>
              <a:rPr lang="pt-BR" sz="2800" dirty="0"/>
              <a:t> cache:</a:t>
            </a:r>
          </a:p>
          <a:p>
            <a:pPr marL="1257300" lvl="3" indent="-571500">
              <a:buFont typeface="Wingdings" panose="05000000000000000000" pitchFamily="2" charset="2"/>
              <a:buChar char="Ø"/>
            </a:pPr>
            <a:r>
              <a:rPr lang="en-US" sz="2800" dirty="0" err="1"/>
              <a:t>sys.dm_exec_cached_plans</a:t>
            </a:r>
            <a:r>
              <a:rPr lang="en-US" sz="2800" dirty="0"/>
              <a:t> </a:t>
            </a:r>
          </a:p>
          <a:p>
            <a:pPr marL="1257300" lvl="3" indent="-571500">
              <a:buFont typeface="Wingdings" panose="05000000000000000000" pitchFamily="2" charset="2"/>
              <a:buChar char="Ø"/>
            </a:pPr>
            <a:r>
              <a:rPr lang="en-US" sz="2800" dirty="0" err="1"/>
              <a:t>sys.dm_exec_sql_text</a:t>
            </a:r>
            <a:r>
              <a:rPr lang="en-US" sz="2800" dirty="0"/>
              <a:t>(</a:t>
            </a:r>
            <a:r>
              <a:rPr lang="en-US" sz="2800" dirty="0" err="1"/>
              <a:t>plan_handle</a:t>
            </a:r>
            <a:r>
              <a:rPr lang="en-US" sz="2800" dirty="0"/>
              <a:t>)</a:t>
            </a:r>
          </a:p>
          <a:p>
            <a:pPr marL="1257300" lvl="3" indent="-571500">
              <a:buFont typeface="Wingdings" panose="05000000000000000000" pitchFamily="2" charset="2"/>
              <a:buChar char="Ø"/>
            </a:pPr>
            <a:r>
              <a:rPr lang="en-US" sz="2800" dirty="0" err="1"/>
              <a:t>sys.dm_exec_query_plan</a:t>
            </a:r>
            <a:r>
              <a:rPr lang="en-US" sz="2800" dirty="0"/>
              <a:t>(</a:t>
            </a:r>
            <a:r>
              <a:rPr lang="en-US" sz="2800" dirty="0" err="1"/>
              <a:t>plan_handle</a:t>
            </a:r>
            <a:r>
              <a:rPr lang="en-US" sz="28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05813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Query </a:t>
            </a:r>
            <a:r>
              <a:rPr lang="pt-BR" sz="5400" b="1" dirty="0" err="1"/>
              <a:t>Tuning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1"/>
            <a:ext cx="1110996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Dicas para otimização de consultas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Grande parte dos problemas de performance de uma aplicação estão relacionados a problemas de consultas SQL mal escritas.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Técnicas para melhorar a utilização dos índices de consultas lentas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Não tem “receita de bolo”!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36878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Query </a:t>
            </a:r>
            <a:r>
              <a:rPr lang="pt-BR" sz="5400" b="1" dirty="0" err="1"/>
              <a:t>Tuning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Utilização de índices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7F527AAC-4613-4BB8-A283-933C6A9FA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40497"/>
              </p:ext>
            </p:extLst>
          </p:nvPr>
        </p:nvGraphicFramePr>
        <p:xfrm>
          <a:off x="2377799" y="2261536"/>
          <a:ext cx="7680876" cy="324738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96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SARGABLE</a:t>
                      </a:r>
                      <a:endParaRPr lang="en-US" sz="25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9" marR="8719" marT="87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Non-SARGABLE</a:t>
                      </a:r>
                      <a:endParaRPr lang="en-US" sz="25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9" marR="8719" marT="871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=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9" marR="8719" marT="87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&lt;&gt;</a:t>
                      </a:r>
                      <a:endParaRPr lang="en-US" sz="2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9" marR="8719" marT="871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&gt;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9" marR="8719" marT="87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IN</a:t>
                      </a:r>
                      <a:endParaRPr lang="en-US" sz="2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9" marR="8719" marT="871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&lt;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9" marR="8719" marT="87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OR </a:t>
                      </a:r>
                      <a:endParaRPr lang="en-US" sz="2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9" marR="8719" marT="871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&gt;=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9" marR="8719" marT="87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NOT IN</a:t>
                      </a:r>
                      <a:endParaRPr lang="en-US" sz="2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9" marR="8719" marT="871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&gt;=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9" marR="8719" marT="87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NOT EXISTS</a:t>
                      </a:r>
                      <a:endParaRPr lang="en-US" sz="2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9" marR="8719" marT="871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BETWEEN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9" marR="8719" marT="87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NOT LIKE</a:t>
                      </a:r>
                      <a:endParaRPr lang="en-US" sz="2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9" marR="8719" marT="871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LIKE (</a:t>
                      </a:r>
                      <a:r>
                        <a:rPr lang="en-US" sz="2500" u="none" strike="noStrike" dirty="0" err="1">
                          <a:effectLst/>
                        </a:rPr>
                        <a:t>sem</a:t>
                      </a:r>
                      <a:r>
                        <a:rPr lang="en-US" sz="2500" u="none" strike="noStrike" dirty="0">
                          <a:effectLst/>
                        </a:rPr>
                        <a:t> </a:t>
                      </a:r>
                      <a:r>
                        <a:rPr lang="en-US" sz="2500" u="none" strike="noStrike" dirty="0" err="1">
                          <a:effectLst/>
                        </a:rPr>
                        <a:t>iniciar</a:t>
                      </a:r>
                      <a:r>
                        <a:rPr lang="en-US" sz="2500" u="none" strike="noStrike" dirty="0">
                          <a:effectLst/>
                        </a:rPr>
                        <a:t> com %)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9" marR="8719" marT="87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LIKE (</a:t>
                      </a:r>
                      <a:r>
                        <a:rPr lang="en-US" sz="2500" u="none" strike="noStrike" dirty="0" err="1">
                          <a:effectLst/>
                        </a:rPr>
                        <a:t>iniciando</a:t>
                      </a:r>
                      <a:r>
                        <a:rPr lang="en-US" sz="2500" u="none" strike="noStrike" dirty="0">
                          <a:effectLst/>
                        </a:rPr>
                        <a:t> com %)</a:t>
                      </a:r>
                      <a:endParaRPr lang="en-US" sz="2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9" marR="8719" marT="871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123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Query </a:t>
            </a:r>
            <a:r>
              <a:rPr lang="pt-BR" sz="5400" b="1" dirty="0" err="1"/>
              <a:t>Tuning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Evitar tabelas variáveis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221" y="2128427"/>
            <a:ext cx="38481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1" y="2362260"/>
            <a:ext cx="6790415" cy="198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302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Query </a:t>
            </a:r>
            <a:r>
              <a:rPr lang="pt-BR" sz="5400" b="1" dirty="0" err="1"/>
              <a:t>Tuning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Evite </a:t>
            </a:r>
            <a:r>
              <a:rPr lang="pt-BR" sz="2800" dirty="0" err="1"/>
              <a:t>recompilações</a:t>
            </a:r>
            <a:r>
              <a:rPr lang="pt-BR" sz="2800" dirty="0"/>
              <a:t> desnecessárias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Uso de uma cláusula WITH RECOMPILE na instrução CREATE PROCEDURE ou EXECUTE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Uso do </a:t>
            </a:r>
            <a:r>
              <a:rPr lang="pt-BR" sz="2400" dirty="0" err="1"/>
              <a:t>hint</a:t>
            </a:r>
            <a:r>
              <a:rPr lang="pt-BR" sz="2400" dirty="0"/>
              <a:t> OPTION(RECOMPILE) em um </a:t>
            </a:r>
            <a:r>
              <a:rPr lang="pt-BR" sz="2400" dirty="0" err="1"/>
              <a:t>select</a:t>
            </a:r>
            <a:endParaRPr lang="pt-B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Qualquer objeto referenciado é alterado (DROP, CREATE, ALTER), inclusive ao adicionar ou ignorar restrições, parâmetros DEFAULT ou </a:t>
            </a:r>
            <a:r>
              <a:rPr lang="pt-BR" sz="2400" dirty="0" err="1"/>
              <a:t>CHECK’s</a:t>
            </a:r>
            <a:endParaRPr lang="pt-B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Executar </a:t>
            </a:r>
            <a:r>
              <a:rPr lang="pt-BR" sz="2400" dirty="0" err="1"/>
              <a:t>sp_recompile</a:t>
            </a:r>
            <a:endParaRPr lang="pt-B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Servidor sem espaço no cache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Uma porcentagem suficiente de dados é alterada em uma tabela referenciada pelo procedimento armazenado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A SP intercala as operações DDL (Linguagem de definição de dados) e DML (Linguagem de manipulação de dados)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6489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4947" y="198912"/>
            <a:ext cx="9144000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Porquê?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“No mundo atual, a maioria das pessoas não tem paciência para esperar um site carregar por muito tempo e acabam entrando em outro logo em seguida.” (escoladomarketingdigital.com.br)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“Em média, usuários deixam qualquer site se ele não carregar no celular dentro de três segundos” (Google)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Um dos maiores motivos para o fracasso do Windows Vista foi o fato de ser um sistema extremamente pesado e lento (tecnoblog.net)</a:t>
            </a:r>
          </a:p>
        </p:txBody>
      </p:sp>
    </p:spTree>
    <p:extLst>
      <p:ext uri="{BB962C8B-B14F-4D97-AF65-F5344CB8AC3E}">
        <p14:creationId xmlns:p14="http://schemas.microsoft.com/office/powerpoint/2010/main" val="2565852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Query </a:t>
            </a:r>
            <a:r>
              <a:rPr lang="pt-BR" sz="5400" b="1" dirty="0" err="1"/>
              <a:t>Tuning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Evite </a:t>
            </a:r>
            <a:r>
              <a:rPr lang="pt-BR" sz="2800" dirty="0" err="1"/>
              <a:t>recompilações</a:t>
            </a:r>
            <a:r>
              <a:rPr lang="pt-BR" sz="2800" dirty="0"/>
              <a:t> desnecessárias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4361" y="2276545"/>
            <a:ext cx="151868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Sem o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hint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94360" y="3794326"/>
            <a:ext cx="154914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Com o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hint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8" y="2732497"/>
            <a:ext cx="67913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1" y="4327663"/>
            <a:ext cx="782955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097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Query </a:t>
            </a:r>
            <a:r>
              <a:rPr lang="pt-BR" sz="5400" b="1" dirty="0" err="1"/>
              <a:t>Tuning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Substituir o uso de NOT IN por NOT EXISTS ou LEFT JOIN em </a:t>
            </a:r>
            <a:r>
              <a:rPr lang="pt-BR" sz="2800" dirty="0" err="1"/>
              <a:t>subquery</a:t>
            </a:r>
            <a:endParaRPr lang="pt-BR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5257799"/>
            <a:ext cx="11050048" cy="100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1" y="3080344"/>
            <a:ext cx="10110796" cy="52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1" y="2136507"/>
            <a:ext cx="10110796" cy="68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3874633"/>
            <a:ext cx="7693089" cy="11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938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Query </a:t>
            </a:r>
            <a:r>
              <a:rPr lang="pt-BR" sz="5400" b="1" dirty="0" err="1"/>
              <a:t>Tuning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1"/>
            <a:ext cx="1110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Analisar uso de elementos NON-SARGABLE em cláusulas WHERE</a:t>
            </a:r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1" y="2157474"/>
            <a:ext cx="4790294" cy="97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1" y="3352018"/>
            <a:ext cx="5258728" cy="336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544CB39-DA6D-46A8-9441-F09C2271F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134" y="2563590"/>
            <a:ext cx="5482607" cy="78842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9C5AAB5-422E-4BAD-A580-2AB2DCD517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4959" y="3548375"/>
            <a:ext cx="4272955" cy="29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9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Query </a:t>
            </a:r>
            <a:r>
              <a:rPr lang="pt-BR" sz="5400" b="1" dirty="0" err="1"/>
              <a:t>Tuning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1"/>
            <a:ext cx="11109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Analisar o uso de DISTINCT e ORDER BY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Operações extremamente pesadas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Os dados não podem ser ordenados na aplicação 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Os dados realmente precisam ser ordenados em cada tabela temporária?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DISTINCT é muito usado para mascarar erros em </a:t>
            </a:r>
            <a:r>
              <a:rPr lang="pt-BR" sz="2400" dirty="0" err="1"/>
              <a:t>JOINs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35813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Query </a:t>
            </a:r>
            <a:r>
              <a:rPr lang="pt-BR" sz="5400" b="1" dirty="0" err="1"/>
              <a:t>Tuning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Evitar</a:t>
            </a:r>
            <a:r>
              <a:rPr lang="en-US" sz="2800" dirty="0"/>
              <a:t> o hint OPTION(MAXDOP 1)</a:t>
            </a:r>
            <a:r>
              <a:rPr lang="pt-BR" sz="2800" dirty="0"/>
              <a:t> </a:t>
            </a:r>
            <a:endParaRPr lang="pt-B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167" y="2195884"/>
            <a:ext cx="7234261" cy="59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94360" y="3396343"/>
            <a:ext cx="402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OPTION(MAXDOP 1)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869882" y="3396343"/>
            <a:ext cx="442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Sem OPTION(MAXDOP 1)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006" y="3860842"/>
            <a:ext cx="5217049" cy="62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3880695"/>
            <a:ext cx="4833012" cy="57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532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Query </a:t>
            </a:r>
            <a:r>
              <a:rPr lang="pt-BR" sz="5400" b="1" dirty="0" err="1"/>
              <a:t>Tuning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Evitar o uso de JOIN com </a:t>
            </a:r>
            <a:r>
              <a:rPr lang="pt-BR" sz="2800" dirty="0" err="1"/>
              <a:t>LinkedServer</a:t>
            </a:r>
            <a:endParaRPr lang="pt-BR" sz="2400" dirty="0"/>
          </a:p>
        </p:txBody>
      </p:sp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4360" y="2173646"/>
            <a:ext cx="7932123" cy="3003996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4"/>
          <a:stretch>
            <a:fillRect/>
          </a:stretch>
        </p:blipFill>
        <p:spPr>
          <a:xfrm>
            <a:off x="6857951" y="3878300"/>
            <a:ext cx="46101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09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Query </a:t>
            </a:r>
            <a:r>
              <a:rPr lang="pt-BR" sz="5400" b="1" dirty="0" err="1"/>
              <a:t>Tuning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Evitar o uso de JOIN com </a:t>
            </a:r>
            <a:r>
              <a:rPr lang="pt-BR" sz="2800" dirty="0" err="1"/>
              <a:t>LinkedServer</a:t>
            </a:r>
            <a:endParaRPr lang="pt-BR" sz="2400" dirty="0"/>
          </a:p>
        </p:txBody>
      </p:sp>
      <p:pic>
        <p:nvPicPr>
          <p:cNvPr id="8" name="Imagem 7"/>
          <p:cNvPicPr/>
          <p:nvPr/>
        </p:nvPicPr>
        <p:blipFill>
          <a:blip r:embed="rId3"/>
          <a:stretch>
            <a:fillRect/>
          </a:stretch>
        </p:blipFill>
        <p:spPr>
          <a:xfrm>
            <a:off x="594360" y="2186594"/>
            <a:ext cx="9144017" cy="2694164"/>
          </a:xfrm>
          <a:prstGeom prst="rect">
            <a:avLst/>
          </a:prstGeom>
        </p:spPr>
      </p:pic>
      <p:pic>
        <p:nvPicPr>
          <p:cNvPr id="9" name="Imagem 8"/>
          <p:cNvPicPr/>
          <p:nvPr/>
        </p:nvPicPr>
        <p:blipFill>
          <a:blip r:embed="rId4"/>
          <a:stretch>
            <a:fillRect/>
          </a:stretch>
        </p:blipFill>
        <p:spPr>
          <a:xfrm>
            <a:off x="3815715" y="5009177"/>
            <a:ext cx="46672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7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Query </a:t>
            </a:r>
            <a:r>
              <a:rPr lang="pt-BR" sz="5400" b="1" dirty="0" err="1"/>
              <a:t>Tuning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Evitar o uso das funções LEFT() e SUBSTRING(Texto, 1, X) na cláusula WHERE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BR" sz="2400" dirty="0"/>
              <a:t>Funções não são SARGABLE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BR" sz="2400" dirty="0"/>
              <a:t>A mesma coisa NÃO acontece com LIKE ‘%</a:t>
            </a:r>
            <a:r>
              <a:rPr lang="pt-BR" sz="2400" dirty="0" err="1"/>
              <a:t>String</a:t>
            </a:r>
            <a:r>
              <a:rPr lang="pt-BR" sz="2400" dirty="0"/>
              <a:t>’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3036064"/>
            <a:ext cx="11109960" cy="115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1109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Query </a:t>
            </a:r>
            <a:r>
              <a:rPr lang="pt-BR" sz="5400" b="1" dirty="0" err="1"/>
              <a:t>Tuning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Colunas computadas são indexáveis!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F0D338-8A8D-4939-87C9-4B9023A0F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03" y="3856111"/>
            <a:ext cx="9509196" cy="89873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7CBFADF-2FE8-49B9-A1D4-D5D2CB956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03" y="2077558"/>
            <a:ext cx="4430811" cy="60201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5BA50F8-1C8E-461B-A736-6D0C4D5C7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517" y="2077558"/>
            <a:ext cx="5819803" cy="11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115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Query </a:t>
            </a:r>
            <a:r>
              <a:rPr lang="pt-BR" sz="5400" b="1" dirty="0" err="1"/>
              <a:t>Tuning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1"/>
            <a:ext cx="11109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Evite utilizar funções UDF (quando possível)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Operações extremamente pesadas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Mesma lógica, mas com performances diferentes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6058B1-E107-47AA-9D13-B93EACDA6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18" y="3264957"/>
            <a:ext cx="9346808" cy="7578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3C0522-F162-49DD-8624-F5C1E7DBF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417" y="4306581"/>
            <a:ext cx="9315031" cy="7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7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4947" y="198912"/>
            <a:ext cx="9144000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Porquê?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1"/>
            <a:ext cx="11109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“</a:t>
            </a:r>
            <a:r>
              <a:rPr lang="pt-BR" sz="2400" dirty="0"/>
              <a:t>O tablet </a:t>
            </a:r>
            <a:r>
              <a:rPr lang="pt-BR" sz="2400" dirty="0" err="1"/>
              <a:t>TouchPad</a:t>
            </a:r>
            <a:r>
              <a:rPr lang="pt-BR" sz="2400" dirty="0"/>
              <a:t>, da HP, foi um dos lançamentos mais esperados de 2011 - e logo se converteu no maior fracasso do ano. O aparelho, criado para concorrer com o iPad, da Apple, durou apenas sete semanas no mercado antes de a HP tomar a decisão de acabar com ele, citando como motivo as vendas fracas. O motivo? Os consumidores reconheceram imediatamente que o celular era lento demais</a:t>
            </a:r>
            <a:r>
              <a:rPr lang="pt-BR" sz="2800" dirty="0"/>
              <a:t>” (estadao.com.br)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“55% dos estudantes do Canadá admitem se estressarem por computadores lentos, na síndrome da ampulheta (</a:t>
            </a:r>
            <a:r>
              <a:rPr lang="pt-BR" sz="2400" dirty="0" err="1"/>
              <a:t>Hourglass</a:t>
            </a:r>
            <a:r>
              <a:rPr lang="pt-BR" sz="2400" dirty="0"/>
              <a:t> </a:t>
            </a:r>
            <a:r>
              <a:rPr lang="pt-BR" sz="2400" dirty="0" err="1"/>
              <a:t>Syndrome</a:t>
            </a:r>
            <a:r>
              <a:rPr lang="pt-BR" sz="2400" dirty="0"/>
              <a:t>).” (nytimes.com)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“66% dos americanos são estressados por computadores lentos e 23% se descrevem como muito estressados por conta disso.” (reuters.com)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85876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Query </a:t>
            </a:r>
            <a:r>
              <a:rPr lang="pt-BR" sz="5400" b="1" dirty="0" err="1"/>
              <a:t>Tuning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Considere substituir funções UDF por funções CLR</a:t>
            </a:r>
            <a:r>
              <a:rPr lang="pt-BR" sz="2800" dirty="0"/>
              <a:t> 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E711D4-CD19-4DE0-A00F-099EEEF18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07" y="2165135"/>
            <a:ext cx="9276083" cy="8949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4A88AF0-A1ED-40DF-BD8C-9E3235E28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07" y="3284666"/>
            <a:ext cx="11089092" cy="7893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DC3A473-584C-4A26-BD7D-91F75E991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07" y="4375295"/>
            <a:ext cx="11042778" cy="6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494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Query </a:t>
            </a:r>
            <a:r>
              <a:rPr lang="pt-BR" sz="5400" b="1" dirty="0" err="1"/>
              <a:t>Tuning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Analise os tipos de dados das colunas que são comparadas (Conversão)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Coluna numérica: Coluna = valor ou Coluna = @</a:t>
            </a:r>
            <a:r>
              <a:rPr lang="pt-BR" sz="2400" dirty="0" err="1"/>
              <a:t>variavel_numerica</a:t>
            </a:r>
            <a:endParaRPr lang="pt-B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Coluna alfanumérica: Coluna = ‘valor’ ou coluna = @</a:t>
            </a:r>
            <a:r>
              <a:rPr lang="pt-BR" sz="2400" dirty="0" err="1"/>
              <a:t>variavel_alfanumerica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16D277-0F20-48CA-86E8-54D3D131D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3349964"/>
            <a:ext cx="6557770" cy="7864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A57A0D9-7A27-43BA-89F7-4B69C7948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95" y="2617651"/>
            <a:ext cx="40481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47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Query </a:t>
            </a:r>
            <a:r>
              <a:rPr lang="pt-BR" sz="5400" b="1" dirty="0" err="1"/>
              <a:t>Tuning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Reescreva as regras de negócio da consulta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Difícil de implementar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Requer conhecimento da área de negócio e talvez, envolvimento da equipe de desenvolvimento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Não depende apenas do DBA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dirty="0"/>
              <a:t>Verificar JOINS e colunas não utilizadas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sz="2400" b="1" dirty="0"/>
              <a:t>Muitas vezes, o problema está na lógica da query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443460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Próximos Encontros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24/06 - SQL </a:t>
            </a:r>
            <a:r>
              <a:rPr lang="pt-BR" sz="3600" dirty="0" err="1"/>
              <a:t>Saturday</a:t>
            </a:r>
            <a:r>
              <a:rPr lang="pt-BR" sz="3600" dirty="0"/>
              <a:t> Caxias do Sul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FF0000"/>
                </a:solidFill>
              </a:rPr>
              <a:t>05/08 - 3º Encontro do SQL Server 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19/08 - SQL </a:t>
            </a:r>
            <a:r>
              <a:rPr lang="pt-BR" sz="3600" dirty="0" err="1"/>
              <a:t>Saturday</a:t>
            </a:r>
            <a:r>
              <a:rPr lang="pt-BR" sz="3600" dirty="0"/>
              <a:t> </a:t>
            </a:r>
            <a:r>
              <a:rPr lang="pt-BR" sz="3600" dirty="0" err="1"/>
              <a:t>Brasílila</a:t>
            </a:r>
            <a:endParaRPr lang="pt-B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FF0000"/>
                </a:solidFill>
              </a:rPr>
              <a:t>23/09 - 4º Encontro do SQL Server 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30/09 - SQL </a:t>
            </a:r>
            <a:r>
              <a:rPr lang="pt-BR" sz="3600" dirty="0" err="1"/>
              <a:t>Saturday</a:t>
            </a:r>
            <a:r>
              <a:rPr lang="pt-BR" sz="3600" dirty="0"/>
              <a:t> 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21/10 - SQL </a:t>
            </a:r>
            <a:r>
              <a:rPr lang="pt-BR" sz="3600" dirty="0" err="1"/>
              <a:t>Saturday</a:t>
            </a:r>
            <a:r>
              <a:rPr lang="pt-BR" sz="3600" dirty="0"/>
              <a:t> Rio de Janeiro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18/11 - SQL </a:t>
            </a:r>
            <a:r>
              <a:rPr lang="pt-BR" sz="3600" dirty="0" err="1"/>
              <a:t>Saturday</a:t>
            </a:r>
            <a:r>
              <a:rPr lang="pt-BR" sz="3600" dirty="0"/>
              <a:t> Salvador</a:t>
            </a:r>
          </a:p>
        </p:txBody>
      </p:sp>
    </p:spTree>
    <p:extLst>
      <p:ext uri="{BB962C8B-B14F-4D97-AF65-F5344CB8AC3E}">
        <p14:creationId xmlns:p14="http://schemas.microsoft.com/office/powerpoint/2010/main" val="710008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Escrevendo queries rápidas no SQL Server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9979"/>
            <a:ext cx="9144000" cy="1130907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Dirceu Resende</a:t>
            </a:r>
          </a:p>
          <a:p>
            <a:r>
              <a:rPr lang="pt-BR" sz="2000" dirty="0"/>
              <a:t>MCSA </a:t>
            </a:r>
            <a:r>
              <a:rPr lang="pt-BR" sz="2000" dirty="0" err="1"/>
              <a:t>Database</a:t>
            </a:r>
            <a:r>
              <a:rPr lang="pt-BR" sz="2000" dirty="0"/>
              <a:t> </a:t>
            </a:r>
            <a:r>
              <a:rPr lang="pt-BR" sz="2000" dirty="0" err="1"/>
              <a:t>Development</a:t>
            </a:r>
            <a:r>
              <a:rPr lang="pt-BR" sz="2000" dirty="0"/>
              <a:t> | BI </a:t>
            </a:r>
            <a:r>
              <a:rPr lang="pt-BR" sz="2000" dirty="0" err="1"/>
              <a:t>Development</a:t>
            </a:r>
            <a:endParaRPr lang="pt-BR" sz="2000" dirty="0"/>
          </a:p>
          <a:p>
            <a:r>
              <a:rPr lang="pt-BR" sz="2000" dirty="0"/>
              <a:t>https://www.dirceuresende.com/blog</a:t>
            </a:r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E7F36B1-4BE4-48E7-A3F3-3E9D7FF575BD}"/>
              </a:ext>
            </a:extLst>
          </p:cNvPr>
          <p:cNvSpPr txBox="1"/>
          <p:nvPr/>
        </p:nvSpPr>
        <p:spPr>
          <a:xfrm>
            <a:off x="233823" y="334983"/>
            <a:ext cx="1187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2º Encontro do Grupo SQL Server ES</a:t>
            </a:r>
          </a:p>
        </p:txBody>
      </p:sp>
    </p:spTree>
    <p:extLst>
      <p:ext uri="{BB962C8B-B14F-4D97-AF65-F5344CB8AC3E}">
        <p14:creationId xmlns:p14="http://schemas.microsoft.com/office/powerpoint/2010/main" val="21942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4947" y="198912"/>
            <a:ext cx="9144000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Porquê?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Como você acha que seus usuários se comportam quando o seu sistema demora 10 segundos pra retornar uma informação?</a:t>
            </a:r>
          </a:p>
        </p:txBody>
      </p:sp>
      <p:pic>
        <p:nvPicPr>
          <p:cNvPr id="1026" name="Picture 2" descr="Image result for pessoa frustrada">
            <a:extLst>
              <a:ext uri="{FF2B5EF4-FFF2-40B4-BE49-F238E27FC236}">
                <a16:creationId xmlns:a16="http://schemas.microsoft.com/office/drawing/2014/main" id="{9276490A-C43A-41F4-974E-996596697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9" y="2537776"/>
            <a:ext cx="3048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ssoa frustrada">
            <a:extLst>
              <a:ext uri="{FF2B5EF4-FFF2-40B4-BE49-F238E27FC236}">
                <a16:creationId xmlns:a16="http://schemas.microsoft.com/office/drawing/2014/main" id="{6799349D-2649-4056-B5A5-4F0C13F93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10" y="2537776"/>
            <a:ext cx="2583873" cy="172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essoa frustrada">
            <a:extLst>
              <a:ext uri="{FF2B5EF4-FFF2-40B4-BE49-F238E27FC236}">
                <a16:creationId xmlns:a16="http://schemas.microsoft.com/office/drawing/2014/main" id="{08C742BC-F1D0-41F6-9F3F-21C4CD963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10" y="4275230"/>
            <a:ext cx="2583873" cy="17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essoa frustrada">
            <a:extLst>
              <a:ext uri="{FF2B5EF4-FFF2-40B4-BE49-F238E27FC236}">
                <a16:creationId xmlns:a16="http://schemas.microsoft.com/office/drawing/2014/main" id="{E191EE15-DB86-44CD-BFC2-431647793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283" y="253901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pessoa frustrada">
            <a:extLst>
              <a:ext uri="{FF2B5EF4-FFF2-40B4-BE49-F238E27FC236}">
                <a16:creationId xmlns:a16="http://schemas.microsoft.com/office/drawing/2014/main" id="{412753A3-2A80-4C9F-A925-9F39D33A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784" y="2537777"/>
            <a:ext cx="2583873" cy="258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62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Por onde começar ?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Entender o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Elaborar o diagnóstico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Aplicar dicas e técnicas de otimização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Testes, Testes, Testes e depois, mais Testes!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Aplicar a otimização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pic>
        <p:nvPicPr>
          <p:cNvPr id="5" name="Picture 2" descr="Image result for google médico">
            <a:extLst>
              <a:ext uri="{FF2B5EF4-FFF2-40B4-BE49-F238E27FC236}">
                <a16:creationId xmlns:a16="http://schemas.microsoft.com/office/drawing/2014/main" id="{19E9C2D8-55D6-4F75-BB83-775757C01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006" y="1417320"/>
            <a:ext cx="3562351" cy="19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41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Índices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Estrutura em disco associada a uma tabela ou </a:t>
            </a:r>
            <a:r>
              <a:rPr lang="pt-BR" sz="2400" dirty="0" err="1"/>
              <a:t>view</a:t>
            </a:r>
            <a:r>
              <a:rPr lang="pt-BR" sz="2400" dirty="0"/>
              <a:t>, que agiliza a recuperação das linhas ordenando os dados (</a:t>
            </a:r>
            <a:r>
              <a:rPr lang="pt-BR" sz="2400" dirty="0" err="1"/>
              <a:t>Quicksort</a:t>
            </a:r>
            <a:r>
              <a:rPr lang="pt-BR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Analogia: Índice ou sumário de um livro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Índices ocupam espaço em disco. Se você cria muitos índices, eles podem ocupar mais espaço que a própria tabela.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Índices agilizam as consultas, mas deixam as operações de escritas mais lentas (INSERT, UPDATE, DELETE), porque elas precisam atualizar a tabela e todos os índices relacionados. CUIDADO!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0554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Performance </a:t>
            </a:r>
            <a:r>
              <a:rPr lang="pt-BR" sz="5400" b="1" dirty="0" err="1"/>
              <a:t>Tuning</a:t>
            </a:r>
            <a:r>
              <a:rPr lang="pt-BR" sz="5400" b="1" dirty="0"/>
              <a:t> – Índices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Índice </a:t>
            </a:r>
            <a:r>
              <a:rPr lang="pt-BR" sz="2400" dirty="0" err="1"/>
              <a:t>Clustered</a:t>
            </a:r>
            <a:r>
              <a:rPr lang="pt-BR" sz="2400" dirty="0"/>
              <a:t> x </a:t>
            </a:r>
            <a:r>
              <a:rPr lang="pt-BR" sz="2400" dirty="0" err="1"/>
              <a:t>NonClustered</a:t>
            </a:r>
            <a:r>
              <a:rPr lang="pt-B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Índice Composto x com INCLUDE.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Índices Únicos.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Covering</a:t>
            </a:r>
            <a:r>
              <a:rPr lang="pt-BR" sz="2400" dirty="0"/>
              <a:t> Index.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Missing</a:t>
            </a:r>
            <a:r>
              <a:rPr lang="pt-BR" sz="2400" dirty="0"/>
              <a:t> Index (</a:t>
            </a:r>
            <a:r>
              <a:rPr lang="pt-BR" sz="2400" dirty="0" err="1"/>
              <a:t>sys.dm_db_missing_index_groups</a:t>
            </a:r>
            <a:r>
              <a:rPr lang="pt-BR" sz="2400" dirty="0"/>
              <a:t> </a:t>
            </a:r>
            <a:r>
              <a:rPr lang="pt-BR" sz="2400" dirty="0" err="1"/>
              <a:t>sys.dm_db_missing_index_group_stats</a:t>
            </a:r>
            <a:r>
              <a:rPr lang="pt-BR" sz="2400" dirty="0"/>
              <a:t> e </a:t>
            </a:r>
            <a:r>
              <a:rPr lang="pt-BR" sz="2400" dirty="0" err="1"/>
              <a:t>sys.dm_db_missing_index_details</a:t>
            </a:r>
            <a:r>
              <a:rPr lang="pt-BR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61649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1850</Words>
  <Application>Microsoft Office PowerPoint</Application>
  <PresentationFormat>Widescreen</PresentationFormat>
  <Paragraphs>294</Paragraphs>
  <Slides>54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1" baseType="lpstr">
      <vt:lpstr>Arial</vt:lpstr>
      <vt:lpstr>Calibri</vt:lpstr>
      <vt:lpstr>Segoe UI</vt:lpstr>
      <vt:lpstr>Segoe UI Light</vt:lpstr>
      <vt:lpstr>Times New Roman</vt:lpstr>
      <vt:lpstr>Wingdings</vt:lpstr>
      <vt:lpstr>Tema do Office</vt:lpstr>
      <vt:lpstr>Escrevendo queries rápidas no SQL Server</vt:lpstr>
      <vt:lpstr>Patrocinadores</vt:lpstr>
      <vt:lpstr>Agenda</vt:lpstr>
      <vt:lpstr>Performance Tuning – Porquê?</vt:lpstr>
      <vt:lpstr>Performance Tuning – Porquê?</vt:lpstr>
      <vt:lpstr>Performance Tuning – Porquê?</vt:lpstr>
      <vt:lpstr>Performance Tuning – Por onde começar ?</vt:lpstr>
      <vt:lpstr>Performance Tuning – Índices</vt:lpstr>
      <vt:lpstr>Performance Tuning – Índices</vt:lpstr>
      <vt:lpstr>Performance Tuning – Índices</vt:lpstr>
      <vt:lpstr>Performance Tuning – Índices</vt:lpstr>
      <vt:lpstr>Performance Tuning – O Plano de Execução</vt:lpstr>
      <vt:lpstr>Performance Tuning – O Plano de Execução</vt:lpstr>
      <vt:lpstr>Performance Tuning – O Plano de Execução</vt:lpstr>
      <vt:lpstr>Performance Tuning – O Plano de Execução</vt:lpstr>
      <vt:lpstr>Performance Tuning – O Plano de Execução</vt:lpstr>
      <vt:lpstr>Performance Tuning – O Plano de Execução</vt:lpstr>
      <vt:lpstr>Performance Tuning – O Plano de Execução</vt:lpstr>
      <vt:lpstr>Performance Tuning – O Plano de Execução</vt:lpstr>
      <vt:lpstr>Performance Tuning – O Plano de Execução</vt:lpstr>
      <vt:lpstr>Performance Tuning – O Plano de Execução</vt:lpstr>
      <vt:lpstr>Performance Tuning – O Plano de Execução</vt:lpstr>
      <vt:lpstr>Performance Tuning – O Plano de Execução</vt:lpstr>
      <vt:lpstr>Performance Tuning – O Plano de Execução</vt:lpstr>
      <vt:lpstr>Performance Tuning – O Plano de Execução</vt:lpstr>
      <vt:lpstr>Performance Tuning – O Plano de Execução</vt:lpstr>
      <vt:lpstr>Performance Tuning – O Plano de Execução</vt:lpstr>
      <vt:lpstr>Performance Tuning – O Plano de Execução</vt:lpstr>
      <vt:lpstr>Performance Tuning – O Plano de Execução</vt:lpstr>
      <vt:lpstr>Performance Tuning – O Plano de Execução</vt:lpstr>
      <vt:lpstr>Performance Tuning – O Plano de Execução</vt:lpstr>
      <vt:lpstr>Performance Tuning – O Plano de Execução</vt:lpstr>
      <vt:lpstr>Performance Tuning – O Plano de Execução</vt:lpstr>
      <vt:lpstr>Performance Tuning – O Plano de Execução</vt:lpstr>
      <vt:lpstr>Performance Tuning – O Plano de Execução</vt:lpstr>
      <vt:lpstr>Performance Tuning – Query Tuning</vt:lpstr>
      <vt:lpstr>Performance Tuning – Query Tuning</vt:lpstr>
      <vt:lpstr>Performance Tuning – Query Tuning</vt:lpstr>
      <vt:lpstr>Performance Tuning – Query Tuning</vt:lpstr>
      <vt:lpstr>Performance Tuning – Query Tuning</vt:lpstr>
      <vt:lpstr>Performance Tuning – Query Tuning</vt:lpstr>
      <vt:lpstr>Performance Tuning – Query Tuning</vt:lpstr>
      <vt:lpstr>Performance Tuning – Query Tuning</vt:lpstr>
      <vt:lpstr>Performance Tuning – Query Tuning</vt:lpstr>
      <vt:lpstr>Performance Tuning – Query Tuning</vt:lpstr>
      <vt:lpstr>Performance Tuning – Query Tuning</vt:lpstr>
      <vt:lpstr>Performance Tuning – Query Tuning</vt:lpstr>
      <vt:lpstr>Performance Tuning – Query Tuning</vt:lpstr>
      <vt:lpstr>Performance Tuning – Query Tuning</vt:lpstr>
      <vt:lpstr>Performance Tuning – Query Tuning</vt:lpstr>
      <vt:lpstr>Performance Tuning – Query Tuning</vt:lpstr>
      <vt:lpstr>Performance Tuning – Query Tuning</vt:lpstr>
      <vt:lpstr>Próximos Encontros</vt:lpstr>
      <vt:lpstr>Escrevendo queries rápidas no SQL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Escrevendo queries rápidas no SQL Server</dc:title>
  <dc:creator>Dirceu Resende</dc:creator>
  <cp:lastModifiedBy>Dirceu Resende</cp:lastModifiedBy>
  <cp:revision>85</cp:revision>
  <dcterms:created xsi:type="dcterms:W3CDTF">2017-06-07T22:25:33Z</dcterms:created>
  <dcterms:modified xsi:type="dcterms:W3CDTF">2017-06-10T01:28:25Z</dcterms:modified>
</cp:coreProperties>
</file>