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63" r:id="rId4"/>
    <p:sldId id="264" r:id="rId5"/>
    <p:sldId id="259" r:id="rId6"/>
    <p:sldId id="260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8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4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Sober blue">
    <p:bg>
      <p:bgPr>
        <a:solidFill>
          <a:srgbClr val="0A7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4325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443110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O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9813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4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6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408F-DF0D-4580-9F48-C473147CA8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F138-B6DE-49F8-9AAB-9C26D2D75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252000" tIns="252000" rIns="252000" bIns="252000" rtlCol="0" anchor="ctr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1040"/>
          </a:xfrm>
          <a:prstGeom prst="rect">
            <a:avLst/>
          </a:prstGeom>
        </p:spPr>
        <p:txBody>
          <a:bodyPr vert="horz" lIns="252000" tIns="90000" rIns="252000" bIns="9000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2971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192" rtl="0" eaLnBrk="1" fontAlgn="auto" latinLnBrk="0" hangingPunct="1">
        <a:lnSpc>
          <a:spcPct val="100000"/>
        </a:lnSpc>
        <a:spcBef>
          <a:spcPts val="0"/>
        </a:spcBef>
        <a:spcAft>
          <a:spcPts val="2400"/>
        </a:spcAft>
        <a:buClrTx/>
        <a:buSzPct val="90000"/>
        <a:buFont typeface="Arial" pitchFamily="34" charset="0"/>
        <a:buNone/>
        <a:tabLst/>
        <a:defRPr sz="40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18.jpeg"/><Relationship Id="rId7" Type="http://schemas.openxmlformats.org/officeDocument/2006/relationships/image" Target="../media/image2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10" Type="http://schemas.openxmlformats.org/officeDocument/2006/relationships/image" Target="../media/image28.jpeg"/><Relationship Id="rId4" Type="http://schemas.openxmlformats.org/officeDocument/2006/relationships/image" Target="../media/image19.png"/><Relationship Id="rId9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hyperlink" Target="https://www.dirceuresende.com/" TargetMode="Externa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8816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cs typeface="Segoe UI Light" panose="020B0502040204020203" pitchFamily="34" charset="0"/>
              </a:rPr>
              <a:t>Vitória-ES</a:t>
            </a:r>
          </a:p>
        </p:txBody>
      </p:sp>
      <p:pic>
        <p:nvPicPr>
          <p:cNvPr id="2" name="Picture 2" descr="https://global.azurebootcamp.net/wp-content/uploads/2018/09/logo-2019-500x4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81014"/>
            <a:ext cx="4762500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69268"/>
      </p:ext>
    </p:extLst>
  </p:cSld>
  <p:clrMapOvr>
    <a:masterClrMapping/>
  </p:clrMapOvr>
  <p:transition advTm="5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0FFFA43-5831-4E78-9D68-5CF108C8983A}"/>
              </a:ext>
            </a:extLst>
          </p:cNvPr>
          <p:cNvSpPr txBox="1"/>
          <p:nvPr/>
        </p:nvSpPr>
        <p:spPr>
          <a:xfrm>
            <a:off x="142412" y="1627464"/>
            <a:ext cx="117783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Serviço de análise em tempo real sob demanda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Permite análise de dados de dispositivos </a:t>
            </a:r>
            <a:r>
              <a:rPr lang="pt-BR" sz="2400" dirty="0" err="1"/>
              <a:t>IoT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Solução </a:t>
            </a:r>
            <a:r>
              <a:rPr lang="pt-BR" sz="2400" dirty="0" err="1"/>
              <a:t>Serverless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Consultas utilizando SQL para analisar dados de diversas fontes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Escalonável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Vários </a:t>
            </a:r>
            <a:r>
              <a:rPr lang="pt-BR" sz="2400" dirty="0" err="1"/>
              <a:t>input’s</a:t>
            </a:r>
            <a:r>
              <a:rPr lang="pt-BR" sz="2400" dirty="0"/>
              <a:t> e </a:t>
            </a:r>
            <a:r>
              <a:rPr lang="pt-BR" sz="2400" dirty="0" err="1"/>
              <a:t>output’s</a:t>
            </a:r>
            <a:r>
              <a:rPr lang="pt-BR" sz="2400" dirty="0"/>
              <a:t>, podendo ser simultâneos, entre eles, o 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Disponibilidade, auditoria e suporte de nível empresarial</a:t>
            </a:r>
          </a:p>
        </p:txBody>
      </p:sp>
      <p:pic>
        <p:nvPicPr>
          <p:cNvPr id="6" name="Picture 10" descr="Resultado de imagem para stream analytics logo">
            <a:extLst>
              <a:ext uri="{FF2B5EF4-FFF2-40B4-BE49-F238E27FC236}">
                <a16:creationId xmlns:a16="http://schemas.microsoft.com/office/drawing/2014/main" id="{49413E0C-2A59-4AE3-A5EF-98DD29F03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26" y="0"/>
            <a:ext cx="1346168" cy="134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46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power bi logo">
            <a:extLst>
              <a:ext uri="{FF2B5EF4-FFF2-40B4-BE49-F238E27FC236}">
                <a16:creationId xmlns:a16="http://schemas.microsoft.com/office/drawing/2014/main" id="{F8279A14-62FC-4A68-8D20-7BFB5BBD9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99" y="2769540"/>
            <a:ext cx="2628550" cy="14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m para azure logo">
            <a:extLst>
              <a:ext uri="{FF2B5EF4-FFF2-40B4-BE49-F238E27FC236}">
                <a16:creationId xmlns:a16="http://schemas.microsoft.com/office/drawing/2014/main" id="{E3F46EA1-AC33-434C-9161-2B3F68F62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965" y="2991163"/>
            <a:ext cx="3029359" cy="87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sultado de imagem para event hub logo">
            <a:extLst>
              <a:ext uri="{FF2B5EF4-FFF2-40B4-BE49-F238E27FC236}">
                <a16:creationId xmlns:a16="http://schemas.microsoft.com/office/drawing/2014/main" id="{A17E4D70-115D-4059-8827-6430435FA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680" y="2624668"/>
            <a:ext cx="1924225" cy="19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Resultado de imagem para stream analytics logo">
            <a:extLst>
              <a:ext uri="{FF2B5EF4-FFF2-40B4-BE49-F238E27FC236}">
                <a16:creationId xmlns:a16="http://schemas.microsoft.com/office/drawing/2014/main" id="{66F2196D-CB14-422E-B15B-60F9C1D44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899" y="2737702"/>
            <a:ext cx="1698156" cy="169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foto tiago neves dba">
            <a:extLst>
              <a:ext uri="{FF2B5EF4-FFF2-40B4-BE49-F238E27FC236}">
                <a16:creationId xmlns:a16="http://schemas.microsoft.com/office/drawing/2014/main" id="{E301648E-AECC-4991-8E92-F5427AD22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142" y="4991450"/>
            <a:ext cx="1202244" cy="120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foto fabricio lima sql">
            <a:extLst>
              <a:ext uri="{FF2B5EF4-FFF2-40B4-BE49-F238E27FC236}">
                <a16:creationId xmlns:a16="http://schemas.microsoft.com/office/drawing/2014/main" id="{B7FBE5BC-3796-4B40-B084-B1FAF51EF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167" y="4991450"/>
            <a:ext cx="1185850" cy="120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foto rafael dos santos mvp">
            <a:extLst>
              <a:ext uri="{FF2B5EF4-FFF2-40B4-BE49-F238E27FC236}">
                <a16:creationId xmlns:a16="http://schemas.microsoft.com/office/drawing/2014/main" id="{43DB54FB-7F75-42A9-8C5D-6D902675B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799" y="4991451"/>
            <a:ext cx="1202244" cy="120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foto henrique mauri mvp">
            <a:extLst>
              <a:ext uri="{FF2B5EF4-FFF2-40B4-BE49-F238E27FC236}">
                <a16:creationId xmlns:a16="http://schemas.microsoft.com/office/drawing/2014/main" id="{7CA10545-B0AD-404B-8240-D6B26C96D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2" y="4991450"/>
            <a:ext cx="1176871" cy="117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E77C011-6714-4463-A462-7A9CB622C3FA}"/>
              </a:ext>
            </a:extLst>
          </p:cNvPr>
          <p:cNvSpPr txBox="1"/>
          <p:nvPr/>
        </p:nvSpPr>
        <p:spPr>
          <a:xfrm>
            <a:off x="1929468" y="243281"/>
            <a:ext cx="6655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1202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713" y="0"/>
            <a:ext cx="701057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A BIG thank you to the 2019 Global Sponsors!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79" y="3374247"/>
            <a:ext cx="3492408" cy="716216"/>
          </a:xfrm>
          <a:prstGeom prst="rect">
            <a:avLst/>
          </a:prstGeom>
        </p:spPr>
      </p:pic>
      <p:pic>
        <p:nvPicPr>
          <p:cNvPr id="22" name="Picture 21" descr="https://global.azurebootcamp.net/wp-content/uploads/2013/04/microsoft-dx-300x292.png">
            <a:extLst>
              <a:ext uri="{FF2B5EF4-FFF2-40B4-BE49-F238E27FC236}">
                <a16:creationId xmlns:a16="http://schemas.microsoft.com/office/drawing/2014/main" id="{2592A8B3-9CB7-41AA-B644-25AE0333A6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280" y="2910894"/>
            <a:ext cx="2152543" cy="181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global.azurebootcamp.net/wp-content/uploads/2018/03/jetbrains-150x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177" y="97355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lobal.azurebootcamp.net/wp-content/uploads/2019/03/Enzo-1024x3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38" y="3468085"/>
            <a:ext cx="2945510" cy="8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global.azurebootcamp.net/wp-content/uploads/2019/03/SMU-Logo-Color-w-Ops-1024x39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44" y="1786192"/>
            <a:ext cx="2929286" cy="112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global.azurebootcamp.net/wp-content/uploads/2019/03/Progate-ForLightBackground-1024x33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453" y="5440215"/>
            <a:ext cx="3497056" cy="114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global.azurebootcamp.net/wp-content/uploads/2019/03/483x140_KEMP_HRZ_GreyYellow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993" y="4808225"/>
            <a:ext cx="3162899" cy="91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6609" y="4894429"/>
            <a:ext cx="3847844" cy="828685"/>
          </a:xfrm>
          <a:prstGeom prst="rect">
            <a:avLst/>
          </a:prstGeom>
        </p:spPr>
      </p:pic>
      <p:pic>
        <p:nvPicPr>
          <p:cNvPr id="1026" name="Picture 2" descr="https://global.azurebootcamp.net/wp-content/uploads/2018/12/Serverless360_logo_png-1024x135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117" y="2069997"/>
            <a:ext cx="4200339" cy="55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135586"/>
      </p:ext>
    </p:extLst>
  </p:cSld>
  <p:clrMapOvr>
    <a:masterClrMapping/>
  </p:clrMapOvr>
  <p:transition advTm="5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1662" y="0"/>
            <a:ext cx="642868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Another BIG thank you to local sponsors!</a:t>
            </a:r>
          </a:p>
        </p:txBody>
      </p:sp>
      <p:pic>
        <p:nvPicPr>
          <p:cNvPr id="5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6973BA4-53EB-4D85-871E-D17676E9D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1" y="2046739"/>
            <a:ext cx="4673600" cy="952500"/>
          </a:xfrm>
          <a:prstGeom prst="rect">
            <a:avLst/>
          </a:prstGeom>
        </p:spPr>
      </p:pic>
      <p:pic>
        <p:nvPicPr>
          <p:cNvPr id="1028" name="Picture 4" descr="https://uc635eec9c9adc7296958d3c780d.previews.dropboxusercontent.com/p/thumb/AAbZGLfe6hyaIcPbxf2SqeGnm01AI_EjBVUuph9nnykqeCpBcrShKXamxjepwY79f51GsAnPDiEIqlZ5kYNhTwxEDRs9GhcgSVaW0knOEbthtC4Ec8YTuWv6UHweAUO3ms60B7WtRYp4VZq3kjX9rQ2sekCVDBR3mAfbWx6zhOaD9stxuLZQiuAYVay79BifhMa98oExYP_-yBHL9GFsgoVQNBZCTj5VRWpN9qT7pgf3eXAydBmg93zoPIPkOJEmQhjkMZPptMHjqFlXW9zJ8DmHY4P8KPBJHVNaSpnTavvVo7cYtjK34dQDKx65qjqV2TXWfGF9TIiPH7Vj7SE0WXfsmDacAZkc8CNpz2apU_LhZTzbjW3Jcr0v4M2EJmbmF2w/p.png?size_mode=5">
            <a:extLst>
              <a:ext uri="{FF2B5EF4-FFF2-40B4-BE49-F238E27FC236}">
                <a16:creationId xmlns:a16="http://schemas.microsoft.com/office/drawing/2014/main" id="{C6778B43-E3D7-4597-A9A9-F60FE9DD3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514" y="1541684"/>
            <a:ext cx="5833145" cy="19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Dacasa Financeira">
            <a:extLst>
              <a:ext uri="{FF2B5EF4-FFF2-40B4-BE49-F238E27FC236}">
                <a16:creationId xmlns:a16="http://schemas.microsoft.com/office/drawing/2014/main" id="{52BF1493-7A2D-46ED-A719-505102555F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Dacasa Financeira">
            <a:extLst>
              <a:ext uri="{FF2B5EF4-FFF2-40B4-BE49-F238E27FC236}">
                <a16:creationId xmlns:a16="http://schemas.microsoft.com/office/drawing/2014/main" id="{2790B28B-80FA-48D8-8548-2E4BC69C4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155" y="4551563"/>
            <a:ext cx="354169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364908"/>
      </p:ext>
    </p:extLst>
  </p:cSld>
  <p:clrMapOvr>
    <a:masterClrMapping/>
  </p:clrMapOvr>
  <p:transition advTm="5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951862"/>
              </p:ext>
            </p:extLst>
          </p:nvPr>
        </p:nvGraphicFramePr>
        <p:xfrm>
          <a:off x="2227483" y="1042172"/>
          <a:ext cx="9366101" cy="5707224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2332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4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6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Activity / Session Title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1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8:30 – 9:30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Credenciamento e Welcome </a:t>
                      </a: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Coffee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8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9:30 – 10:30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Rafael dos Santos </a:t>
                      </a:r>
                      <a:br>
                        <a:rPr lang="pt-B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que é a nuvem e por que eu deveria usar?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10:30 – 11:30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Fabricio Lima</a:t>
                      </a:r>
                      <a:br>
                        <a:rPr lang="pt-B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Managed Instance - conheça o poder dessa nova instância </a:t>
                      </a:r>
                      <a:r>
                        <a:rPr lang="pt-BR" sz="18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pt-B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azure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1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11:30 – 12:00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Thiago Neves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Backup SQL Server </a:t>
                      </a:r>
                      <a:r>
                        <a:rPr lang="pt-BR" sz="18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pt-B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Azure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8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12:00 – 13:00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Almoço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1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13:00 – 14:00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Dirceu Resende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BI e Azure = Analisando dados em tempo 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0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14:00 – 15:00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Paulo Junior 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 do </a:t>
                      </a:r>
                      <a:r>
                        <a:rPr lang="pt-BR" sz="18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CosmosDB</a:t>
                      </a:r>
                      <a:endParaRPr lang="pt-BR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1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15:00 – 16:00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Henrique Mauri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Dicas, performance e produtividade das suas aplicações </a:t>
                      </a:r>
                      <a:r>
                        <a:rPr lang="pt-BR" sz="18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</a:t>
                      </a:r>
                      <a:r>
                        <a:rPr lang="pt-B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Azure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2040982" y="206332"/>
            <a:ext cx="10604474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Day's Schedule</a:t>
            </a:r>
          </a:p>
        </p:txBody>
      </p:sp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74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42142" y="377505"/>
            <a:ext cx="9245239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SELECT @@VERSION</a:t>
            </a:r>
          </a:p>
        </p:txBody>
      </p:sp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769108E-933C-40D2-88E5-9D0EAA74F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130" y="1818039"/>
            <a:ext cx="4209738" cy="4209738"/>
          </a:xfrm>
          <a:prstGeom prst="rect">
            <a:avLst/>
          </a:prstGeom>
        </p:spPr>
      </p:pic>
      <p:pic>
        <p:nvPicPr>
          <p:cNvPr id="11" name="Picture 2" descr="Resultado de imagem para dirceu resende">
            <a:extLst>
              <a:ext uri="{FF2B5EF4-FFF2-40B4-BE49-F238E27FC236}">
                <a16:creationId xmlns:a16="http://schemas.microsoft.com/office/drawing/2014/main" id="{19AB3FE8-D223-43D1-9468-DCA0DAA0B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32" y="2367171"/>
            <a:ext cx="18192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49ACAD7-2D0F-49B3-BD70-4B964E46FF6A}"/>
              </a:ext>
            </a:extLst>
          </p:cNvPr>
          <p:cNvSpPr txBox="1"/>
          <p:nvPr/>
        </p:nvSpPr>
        <p:spPr>
          <a:xfrm>
            <a:off x="2784407" y="2367171"/>
            <a:ext cx="43477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Dirceu Resende</a:t>
            </a:r>
            <a:br>
              <a:rPr lang="pt-BR" b="1" dirty="0"/>
            </a:br>
            <a:r>
              <a:rPr lang="pt-BR" sz="1600" dirty="0"/>
              <a:t>Consultor SQL Server e BI</a:t>
            </a:r>
            <a:br>
              <a:rPr lang="pt-BR" sz="1600" dirty="0"/>
            </a:br>
            <a:br>
              <a:rPr lang="pt-BR" sz="1600" dirty="0"/>
            </a:br>
            <a:r>
              <a:rPr lang="pt-BR" sz="1600" dirty="0"/>
              <a:t>Microsoft MVP Data Platform</a:t>
            </a:r>
          </a:p>
          <a:p>
            <a:r>
              <a:rPr lang="pt-BR" sz="1600" dirty="0"/>
              <a:t>MCP, MTA, MCSA, MCSE</a:t>
            </a:r>
          </a:p>
          <a:p>
            <a:endParaRPr lang="pt-BR" sz="1600" b="1" dirty="0">
              <a:hlinkClick r:id="rId5"/>
            </a:endParaRPr>
          </a:p>
          <a:p>
            <a:r>
              <a:rPr lang="pt-BR" sz="1600" b="1" dirty="0">
                <a:hlinkClick r:id="rId5"/>
              </a:rPr>
              <a:t>https://www.dirceuresende.com/</a:t>
            </a:r>
            <a:endParaRPr lang="pt-BR" sz="1600" b="1" dirty="0"/>
          </a:p>
          <a:p>
            <a:endParaRPr lang="pt-BR" b="1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7B6FD49-656A-4A71-8254-6D6304E199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32" y="4465150"/>
            <a:ext cx="480803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7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E5D32B8-065A-428F-BAB5-A498CCF99327}"/>
              </a:ext>
            </a:extLst>
          </p:cNvPr>
          <p:cNvSpPr txBox="1"/>
          <p:nvPr/>
        </p:nvSpPr>
        <p:spPr>
          <a:xfrm>
            <a:off x="1746308" y="4089634"/>
            <a:ext cx="8699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Analisando dados em tempo real utilizando Power BI e Azure</a:t>
            </a:r>
          </a:p>
        </p:txBody>
      </p:sp>
      <p:pic>
        <p:nvPicPr>
          <p:cNvPr id="1026" name="Picture 2" descr="Resultado de imagem para power bi logo">
            <a:extLst>
              <a:ext uri="{FF2B5EF4-FFF2-40B4-BE49-F238E27FC236}">
                <a16:creationId xmlns:a16="http://schemas.microsoft.com/office/drawing/2014/main" id="{558BA5EF-9CB0-4455-8EB1-F6010824E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37" y="2088151"/>
            <a:ext cx="2628550" cy="14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azure logo">
            <a:extLst>
              <a:ext uri="{FF2B5EF4-FFF2-40B4-BE49-F238E27FC236}">
                <a16:creationId xmlns:a16="http://schemas.microsoft.com/office/drawing/2014/main" id="{0FE99489-4B43-49C5-86CA-5061E038A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303" y="2309774"/>
            <a:ext cx="3029359" cy="87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event hub logo">
            <a:extLst>
              <a:ext uri="{FF2B5EF4-FFF2-40B4-BE49-F238E27FC236}">
                <a16:creationId xmlns:a16="http://schemas.microsoft.com/office/drawing/2014/main" id="{0D29AD19-393D-4716-9403-BF1764A6E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018" y="1943279"/>
            <a:ext cx="1924225" cy="19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stream analytics logo">
            <a:extLst>
              <a:ext uri="{FF2B5EF4-FFF2-40B4-BE49-F238E27FC236}">
                <a16:creationId xmlns:a16="http://schemas.microsoft.com/office/drawing/2014/main" id="{6AD837D2-2FDD-4666-A593-C421881BE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37" y="2056313"/>
            <a:ext cx="1698156" cy="169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94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power bi logo">
            <a:extLst>
              <a:ext uri="{FF2B5EF4-FFF2-40B4-BE49-F238E27FC236}">
                <a16:creationId xmlns:a16="http://schemas.microsoft.com/office/drawing/2014/main" id="{010FEF08-A9A4-4D5A-918E-CE19A237E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69" y="99960"/>
            <a:ext cx="1904300" cy="10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m para power bi gartner 2019">
            <a:extLst>
              <a:ext uri="{FF2B5EF4-FFF2-40B4-BE49-F238E27FC236}">
                <a16:creationId xmlns:a16="http://schemas.microsoft.com/office/drawing/2014/main" id="{056A4923-582B-4B27-BA09-892DFBFD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489" y="1498866"/>
            <a:ext cx="4426507" cy="479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0FFFA43-5831-4E78-9D68-5CF108C8983A}"/>
              </a:ext>
            </a:extLst>
          </p:cNvPr>
          <p:cNvSpPr txBox="1"/>
          <p:nvPr/>
        </p:nvSpPr>
        <p:spPr>
          <a:xfrm>
            <a:off x="142412" y="1627464"/>
            <a:ext cx="703856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Ferramenta de </a:t>
            </a:r>
            <a:r>
              <a:rPr lang="pt-BR" sz="2800" b="1" dirty="0"/>
              <a:t>visualização</a:t>
            </a:r>
            <a:r>
              <a:rPr lang="pt-BR" sz="2800" dirty="0"/>
              <a:t>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Integração com </a:t>
            </a:r>
            <a:r>
              <a:rPr lang="pt-BR" sz="2800" dirty="0" err="1"/>
              <a:t>API’s</a:t>
            </a:r>
            <a:r>
              <a:rPr lang="pt-BR" sz="2800" dirty="0"/>
              <a:t>, Bancos Locais, Arquivos, Azure,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Fácil utilização e interface amigável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Preço muito competitivo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Big Data, </a:t>
            </a:r>
            <a:r>
              <a:rPr lang="pt-BR" sz="2800" dirty="0" err="1"/>
              <a:t>Machine</a:t>
            </a:r>
            <a:r>
              <a:rPr lang="pt-BR" sz="2800" dirty="0"/>
              <a:t> Learning, IA, Linguagem Natural, Modelagem de Dados,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3015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0FFFA43-5831-4E78-9D68-5CF108C8983A}"/>
              </a:ext>
            </a:extLst>
          </p:cNvPr>
          <p:cNvSpPr txBox="1"/>
          <p:nvPr/>
        </p:nvSpPr>
        <p:spPr>
          <a:xfrm>
            <a:off x="142412" y="1627464"/>
            <a:ext cx="7038564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Cloud mais segura do 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Integração com ambiente 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Economia por meio de licenças existentes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Mais de 95% das empresas da Fortune 500 usam o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Mais regiões globais do que qualquer outro provedor em nuvem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6" name="Picture 4" descr="Resultado de imagem para azure logo">
            <a:extLst>
              <a:ext uri="{FF2B5EF4-FFF2-40B4-BE49-F238E27FC236}">
                <a16:creationId xmlns:a16="http://schemas.microsoft.com/office/drawing/2014/main" id="{D4D9768A-35CB-4CA6-96E8-2528F8C9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53" y="217945"/>
            <a:ext cx="3029359" cy="87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azure magic quadrant 2019 paas">
            <a:extLst>
              <a:ext uri="{FF2B5EF4-FFF2-40B4-BE49-F238E27FC236}">
                <a16:creationId xmlns:a16="http://schemas.microsoft.com/office/drawing/2014/main" id="{CE798AA9-D017-41C5-B46D-1B622C46C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971" y="1954634"/>
            <a:ext cx="4501617" cy="461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98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0FFFA43-5831-4E78-9D68-5CF108C8983A}"/>
              </a:ext>
            </a:extLst>
          </p:cNvPr>
          <p:cNvSpPr txBox="1"/>
          <p:nvPr/>
        </p:nvSpPr>
        <p:spPr>
          <a:xfrm>
            <a:off x="142412" y="1627464"/>
            <a:ext cx="117783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Ingestão de dados em tempo real gerenciado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Escalonável</a:t>
            </a:r>
            <a:r>
              <a:rPr lang="pt-BR" sz="2400" dirty="0"/>
              <a:t> (</a:t>
            </a:r>
            <a:r>
              <a:rPr lang="pt-BR" sz="2400" dirty="0" err="1"/>
              <a:t>Elastic</a:t>
            </a:r>
            <a:r>
              <a:rPr lang="pt-BR" sz="2400" dirty="0"/>
              <a:t> </a:t>
            </a:r>
            <a:r>
              <a:rPr lang="pt-BR" sz="2400" dirty="0" err="1"/>
              <a:t>Scale</a:t>
            </a:r>
            <a:r>
              <a:rPr lang="pt-BR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Integração com Apache Kafka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Ingira dados de qualquer lugar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Solução </a:t>
            </a:r>
            <a:r>
              <a:rPr lang="pt-BR" sz="2400" dirty="0" err="1"/>
              <a:t>Serverless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Seguro (</a:t>
            </a:r>
            <a:r>
              <a:rPr lang="en-US" sz="2400" dirty="0"/>
              <a:t>CSA STAR, ISO, SOC, </a:t>
            </a:r>
            <a:r>
              <a:rPr lang="en-US" sz="2400" dirty="0" err="1"/>
              <a:t>GxP</a:t>
            </a:r>
            <a:r>
              <a:rPr lang="en-US" sz="2400" dirty="0"/>
              <a:t>, HIPAA, HITRUST, e PCI</a:t>
            </a:r>
            <a:r>
              <a:rPr lang="pt-BR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 Recuperação de desastre geográfico e Replicação Geográfica</a:t>
            </a:r>
          </a:p>
        </p:txBody>
      </p:sp>
      <p:pic>
        <p:nvPicPr>
          <p:cNvPr id="7" name="Picture 6" descr="Resultado de imagem para event hub logo">
            <a:extLst>
              <a:ext uri="{FF2B5EF4-FFF2-40B4-BE49-F238E27FC236}">
                <a16:creationId xmlns:a16="http://schemas.microsoft.com/office/drawing/2014/main" id="{A5AE8AED-3394-4EE3-8AAE-1AF909207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080" y="0"/>
            <a:ext cx="1618127" cy="161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23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gnus Master Theme">
  <a:themeElements>
    <a:clrScheme name="Custom 4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072C6"/>
      </a:accent1>
      <a:accent2>
        <a:srgbClr val="DC3C00"/>
      </a:accent2>
      <a:accent3>
        <a:srgbClr val="505050"/>
      </a:accent3>
      <a:accent4>
        <a:srgbClr val="D2D2D2"/>
      </a:accent4>
      <a:accent5>
        <a:srgbClr val="7FBA00"/>
      </a:accent5>
      <a:accent6>
        <a:srgbClr val="007233"/>
      </a:accent6>
      <a:hlink>
        <a:srgbClr val="FFFFFF"/>
      </a:hlink>
      <a:folHlink>
        <a:srgbClr val="FFFFFF"/>
      </a:folHlink>
    </a:clrScheme>
    <a:fontScheme name="Custom Theme Fo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3_Template_r05" id="{52CF7746-2BCC-4712-8D0A-4EFD2BD35E94}" vid="{95027F19-C175-4D31-A201-08949528A9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295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 Light</vt:lpstr>
      <vt:lpstr>Office Theme</vt:lpstr>
      <vt:lpstr>Magnus Master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Wood</dc:creator>
  <cp:lastModifiedBy>Dirceu Resende</cp:lastModifiedBy>
  <cp:revision>28</cp:revision>
  <dcterms:created xsi:type="dcterms:W3CDTF">2014-03-24T01:30:59Z</dcterms:created>
  <dcterms:modified xsi:type="dcterms:W3CDTF">2019-04-27T01:58:11Z</dcterms:modified>
</cp:coreProperties>
</file>