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79" r:id="rId3"/>
    <p:sldId id="281" r:id="rId4"/>
    <p:sldId id="280" r:id="rId5"/>
    <p:sldId id="269" r:id="rId6"/>
    <p:sldId id="268" r:id="rId7"/>
    <p:sldId id="292" r:id="rId8"/>
    <p:sldId id="293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900"/>
    <a:srgbClr val="4E4D4A"/>
    <a:srgbClr val="4A4643"/>
    <a:srgbClr val="C82B2B"/>
    <a:srgbClr val="0077B5"/>
    <a:srgbClr val="006830"/>
    <a:srgbClr val="FF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663C880-1DF8-4A57-BE4B-ECEDDACC80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0035EA-BE15-405E-8498-B8178D7C73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BC1F4-D44E-44FE-B15E-E355984F41D6}" type="datetimeFigureOut">
              <a:rPr lang="pt-BR" smtClean="0"/>
              <a:t>28/06/2019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3DFB18-03C8-41FD-A6E2-4B8DE245FD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F9D817-014D-4596-8FA9-EEC73BE7EE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D7979-AD21-4E37-9A61-E26AE46316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317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1CF8-575D-4452-8115-8C76524934F8}" type="datetimeFigureOut">
              <a:rPr lang="pt-BR" smtClean="0"/>
              <a:t>28/06/2019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8ED83-5FDD-46D4-A14E-A5E9C28A58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74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8ED83-5FDD-46D4-A14E-A5E9C28A581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10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5D64370-DADF-4B37-8969-92EAE2535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9034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2C900"/>
                </a:solidFill>
                <a:latin typeface="Gotham HTF" pitchFamily="50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285EAE7-DD6F-46F1-BC4F-9E8B8729F8C8}"/>
              </a:ext>
            </a:extLst>
          </p:cNvPr>
          <p:cNvSpPr/>
          <p:nvPr userDrawn="1"/>
        </p:nvSpPr>
        <p:spPr>
          <a:xfrm rot="16200000">
            <a:off x="11959890" y="37305"/>
            <a:ext cx="269418" cy="194808"/>
          </a:xfrm>
          <a:prstGeom prst="rect">
            <a:avLst/>
          </a:prstGeom>
          <a:solidFill>
            <a:srgbClr val="F2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latin typeface="Gotham HTF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9B469A-6DAB-40FB-B846-D83267C9DE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5" y="1242408"/>
            <a:ext cx="9790565" cy="415184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DFDED3D-76CC-4AA1-86FF-E721156CE5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5795009"/>
            <a:ext cx="780034" cy="4566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46D207C-008D-4288-8431-DA2221D911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72" y="5792177"/>
            <a:ext cx="2182928" cy="5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6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7C1148F-87E6-4F04-8AB2-AEC5E3939DC1}"/>
              </a:ext>
            </a:extLst>
          </p:cNvPr>
          <p:cNvSpPr/>
          <p:nvPr userDrawn="1"/>
        </p:nvSpPr>
        <p:spPr>
          <a:xfrm rot="16200000">
            <a:off x="-3097036" y="3566162"/>
            <a:ext cx="6388874" cy="194807"/>
          </a:xfrm>
          <a:prstGeom prst="rect">
            <a:avLst/>
          </a:prstGeom>
          <a:solidFill>
            <a:srgbClr val="4A4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latin typeface="Gotham HTF" pitchFamily="50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74900-D38E-4BF4-89A4-ED5A25A1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274"/>
            <a:ext cx="10515600" cy="8196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AB42EF0-C885-40D3-9007-A718444BA6B3}"/>
              </a:ext>
            </a:extLst>
          </p:cNvPr>
          <p:cNvSpPr/>
          <p:nvPr userDrawn="1"/>
        </p:nvSpPr>
        <p:spPr>
          <a:xfrm rot="16200000">
            <a:off x="11975170" y="22024"/>
            <a:ext cx="238854" cy="194807"/>
          </a:xfrm>
          <a:prstGeom prst="rect">
            <a:avLst/>
          </a:prstGeom>
          <a:solidFill>
            <a:srgbClr val="F2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latin typeface="Gotham HTF" pitchFamily="50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5EB9775-D274-4ED2-8A23-C7F7FD947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rgbClr val="F2C900"/>
                </a:solidFill>
                <a:latin typeface="Gotham HTF" pitchFamily="50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B2162EB-F044-40D3-B501-B1F70A3F0B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48" y="5932215"/>
            <a:ext cx="1703948" cy="72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7C1148F-87E6-4F04-8AB2-AEC5E3939DC1}"/>
              </a:ext>
            </a:extLst>
          </p:cNvPr>
          <p:cNvSpPr/>
          <p:nvPr userDrawn="1"/>
        </p:nvSpPr>
        <p:spPr>
          <a:xfrm rot="16200000">
            <a:off x="-3097036" y="3566162"/>
            <a:ext cx="6388874" cy="194807"/>
          </a:xfrm>
          <a:prstGeom prst="rect">
            <a:avLst/>
          </a:prstGeom>
          <a:solidFill>
            <a:srgbClr val="4A4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latin typeface="Gotham HTF" pitchFamily="50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74900-D38E-4BF4-89A4-ED5A25A1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274"/>
            <a:ext cx="10515600" cy="8196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AB42EF0-C885-40D3-9007-A718444BA6B3}"/>
              </a:ext>
            </a:extLst>
          </p:cNvPr>
          <p:cNvSpPr/>
          <p:nvPr userDrawn="1"/>
        </p:nvSpPr>
        <p:spPr>
          <a:xfrm rot="16200000">
            <a:off x="11975170" y="22024"/>
            <a:ext cx="238854" cy="194807"/>
          </a:xfrm>
          <a:prstGeom prst="rect">
            <a:avLst/>
          </a:prstGeom>
          <a:solidFill>
            <a:srgbClr val="F2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latin typeface="Gotham HTF" pitchFamily="50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B12DCCC-F086-4038-9B30-0E492AC228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48" y="5932215"/>
            <a:ext cx="1703948" cy="72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688D03D-3643-4EB1-B02A-8E263445A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457" y="5932215"/>
            <a:ext cx="1599427" cy="92578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7C1148F-87E6-4F04-8AB2-AEC5E3939DC1}"/>
              </a:ext>
            </a:extLst>
          </p:cNvPr>
          <p:cNvSpPr/>
          <p:nvPr userDrawn="1"/>
        </p:nvSpPr>
        <p:spPr>
          <a:xfrm rot="16200000">
            <a:off x="2667002" y="-2667002"/>
            <a:ext cx="6857999" cy="12192003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latin typeface="Gotham HTF" pitchFamily="50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74900-D38E-4BF4-89A4-ED5A25A1F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912" y="3502479"/>
            <a:ext cx="6516661" cy="2663652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  <a:latin typeface="Gotham HTF" pitchFamily="50" charset="0"/>
              </a:defRPr>
            </a:lvl1pPr>
          </a:lstStyle>
          <a:p>
            <a:r>
              <a:rPr lang="en-US" dirty="0" err="1"/>
              <a:t>Titulo</a:t>
            </a:r>
            <a:r>
              <a:rPr lang="en-US" dirty="0"/>
              <a:t> Principal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AB42EF0-C885-40D3-9007-A718444BA6B3}"/>
              </a:ext>
            </a:extLst>
          </p:cNvPr>
          <p:cNvSpPr/>
          <p:nvPr userDrawn="1"/>
        </p:nvSpPr>
        <p:spPr>
          <a:xfrm rot="16200000">
            <a:off x="11975170" y="6641173"/>
            <a:ext cx="238854" cy="194807"/>
          </a:xfrm>
          <a:prstGeom prst="rect">
            <a:avLst/>
          </a:prstGeom>
          <a:solidFill>
            <a:srgbClr val="F2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latin typeface="Gotham HTF" pitchFamily="50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87FAE6-96CD-43CC-BFFD-EF21DBFEA3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629" y="5932219"/>
            <a:ext cx="1631952" cy="69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4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FF48EA-1649-4646-8A33-F42D47A9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4AF1A2-AEE9-42D1-AD9C-7B8876D05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CAA231-D026-432E-87ED-1B559C73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D267-84BD-445A-861A-1819B96FC43D}" type="datetimeFigureOut">
              <a:rPr lang="pt-BR" smtClean="0"/>
              <a:t>28/06/2019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6E88A0-C146-4F8F-BCC9-2E5F0E7A7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D509CD-B20A-48E0-B238-E141F367B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B3DF4-A608-45B7-94D1-15AED952BB0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247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rceuresende.com/" TargetMode="External"/><Relationship Id="rId2" Type="http://schemas.openxmlformats.org/officeDocument/2006/relationships/hyperlink" Target="https://cursos.fabriciolima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615E4EF-01BB-44BC-BB97-D181568DF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080"/>
            <a:ext cx="2328333" cy="769337"/>
          </a:xfrm>
        </p:spPr>
        <p:txBody>
          <a:bodyPr>
            <a:normAutofit fontScale="92500"/>
          </a:bodyPr>
          <a:lstStyle/>
          <a:p>
            <a:r>
              <a:rPr lang="en-US" sz="4200" spc="600" dirty="0">
                <a:latin typeface="Buffalo" panose="00000500000000000000" pitchFamily="50" charset="0"/>
              </a:rPr>
              <a:t>Brasília</a:t>
            </a:r>
            <a:endParaRPr lang="pt-BR" dirty="0">
              <a:latin typeface="Buffalo" panose="00000500000000000000" pitchFamily="50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D9A0A9-849F-4E14-A84B-FA21ACBBD188}"/>
              </a:ext>
            </a:extLst>
          </p:cNvPr>
          <p:cNvSpPr/>
          <p:nvPr/>
        </p:nvSpPr>
        <p:spPr>
          <a:xfrm>
            <a:off x="8581296" y="2"/>
            <a:ext cx="3376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28 de Junho de 2019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6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D369-D76B-4509-A624-3D64A3F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Power BI Service?</a:t>
            </a:r>
            <a:endParaRPr lang="en-US" dirty="0"/>
          </a:p>
        </p:txBody>
      </p:sp>
      <p:pic>
        <p:nvPicPr>
          <p:cNvPr id="4" name="Picture 2" descr="Resultado de imagem para power bi">
            <a:extLst>
              <a:ext uri="{FF2B5EF4-FFF2-40B4-BE49-F238E27FC236}">
                <a16:creationId xmlns:a16="http://schemas.microsoft.com/office/drawing/2014/main" id="{744A94A2-12CF-4078-A431-931FCDD7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39" y="1155548"/>
            <a:ext cx="9039672" cy="5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35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D369-D76B-4509-A624-3D64A3F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Power BI </a:t>
            </a:r>
            <a:r>
              <a:rPr lang="pt-BR" dirty="0" err="1"/>
              <a:t>Report</a:t>
            </a:r>
            <a:r>
              <a:rPr lang="pt-BR" dirty="0"/>
              <a:t> Server?</a:t>
            </a:r>
            <a:endParaRPr lang="en-US" dirty="0"/>
          </a:p>
        </p:txBody>
      </p:sp>
      <p:pic>
        <p:nvPicPr>
          <p:cNvPr id="5" name="Picture 2" descr="Resultado de imagem para power bi report server">
            <a:extLst>
              <a:ext uri="{FF2B5EF4-FFF2-40B4-BE49-F238E27FC236}">
                <a16:creationId xmlns:a16="http://schemas.microsoft.com/office/drawing/2014/main" id="{5DB59C65-90A4-45CF-B3DE-3ECA4AFD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2" y="1069134"/>
            <a:ext cx="7014522" cy="471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m para power bi report server">
            <a:extLst>
              <a:ext uri="{FF2B5EF4-FFF2-40B4-BE49-F238E27FC236}">
                <a16:creationId xmlns:a16="http://schemas.microsoft.com/office/drawing/2014/main" id="{17F936B4-3B44-4AA1-B69C-03C54A662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1933306"/>
            <a:ext cx="6753225" cy="492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81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D369-D76B-4509-A624-3D64A3F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Power BI </a:t>
            </a:r>
            <a:r>
              <a:rPr lang="pt-BR" dirty="0" err="1"/>
              <a:t>Report</a:t>
            </a:r>
            <a:r>
              <a:rPr lang="pt-BR" dirty="0"/>
              <a:t> Server?</a:t>
            </a:r>
            <a:endParaRPr lang="en-US" dirty="0"/>
          </a:p>
        </p:txBody>
      </p:sp>
      <p:pic>
        <p:nvPicPr>
          <p:cNvPr id="5" name="Picture 2" descr="Resultado de imagem para power bi report server">
            <a:extLst>
              <a:ext uri="{FF2B5EF4-FFF2-40B4-BE49-F238E27FC236}">
                <a16:creationId xmlns:a16="http://schemas.microsoft.com/office/drawing/2014/main" id="{5DB59C65-90A4-45CF-B3DE-3ECA4AFD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2" y="1069134"/>
            <a:ext cx="7014522" cy="471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m para power bi report server">
            <a:extLst>
              <a:ext uri="{FF2B5EF4-FFF2-40B4-BE49-F238E27FC236}">
                <a16:creationId xmlns:a16="http://schemas.microsoft.com/office/drawing/2014/main" id="{17F936B4-3B44-4AA1-B69C-03C54A662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1933306"/>
            <a:ext cx="6753225" cy="492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35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D369-D76B-4509-A624-3D64A3F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Licenciamento do Power BI Service</a:t>
            </a:r>
            <a:endParaRPr lang="en-US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12D6B34-6BDA-4A1B-A840-78E8CE6E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</a:pP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Free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</a:t>
            </a:r>
          </a:p>
          <a:p>
            <a:pPr marL="457200" indent="-457200">
              <a:lnSpc>
                <a:spcPct val="200000"/>
              </a:lnSpc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Premium</a:t>
            </a:r>
          </a:p>
          <a:p>
            <a:pPr marL="457200" indent="-457200">
              <a:lnSpc>
                <a:spcPct val="200000"/>
              </a:lnSpc>
            </a:pP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Embedded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69618C-668A-44A0-8532-5BBF97AA1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3" y="961551"/>
            <a:ext cx="5302135" cy="50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2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D369-D76B-4509-A624-3D64A3F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Licenciamento do Power BI </a:t>
            </a:r>
            <a:r>
              <a:rPr lang="pt-BR" dirty="0" err="1"/>
              <a:t>Report</a:t>
            </a:r>
            <a:r>
              <a:rPr lang="pt-BR" dirty="0"/>
              <a:t> Server</a:t>
            </a:r>
            <a:endParaRPr lang="en-US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12D6B34-6BDA-4A1B-A840-78E8CE6E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BI Premium</a:t>
            </a:r>
          </a:p>
          <a:p>
            <a:pPr marL="457200" indent="-457200">
              <a:lnSpc>
                <a:spcPct val="200000"/>
              </a:lnSpc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Server Enterprise + SA</a:t>
            </a:r>
          </a:p>
        </p:txBody>
      </p:sp>
      <p:pic>
        <p:nvPicPr>
          <p:cNvPr id="1026" name="Picture 2" descr="Resultado de imagem para power bi report server license">
            <a:extLst>
              <a:ext uri="{FF2B5EF4-FFF2-40B4-BE49-F238E27FC236}">
                <a16:creationId xmlns:a16="http://schemas.microsoft.com/office/drawing/2014/main" id="{ECC5505F-04A1-489D-9485-671F5B864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01" y="1719604"/>
            <a:ext cx="4883042" cy="341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96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D369-D76B-4509-A624-3D64A3F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quê utilizar o Power BI Service ?</a:t>
            </a:r>
            <a:endParaRPr lang="en-US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12D6B34-6BDA-4A1B-A840-78E8CE6E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98390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lnSpc>
                <a:spcPct val="170000"/>
              </a:lnSpc>
            </a:pPr>
            <a:r>
              <a:rPr lang="pt-BR" sz="3800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pt-BR" sz="3800" dirty="0" err="1">
                <a:solidFill>
                  <a:schemeClr val="bg2">
                    <a:lumMod val="50000"/>
                  </a:schemeClr>
                </a:solidFill>
              </a:rPr>
              <a:t>Ask</a:t>
            </a:r>
            <a:r>
              <a:rPr lang="pt-BR" sz="3800" dirty="0">
                <a:solidFill>
                  <a:schemeClr val="bg2">
                    <a:lumMod val="50000"/>
                  </a:schemeClr>
                </a:solidFill>
              </a:rPr>
              <a:t> me a </a:t>
            </a:r>
            <a:r>
              <a:rPr lang="pt-BR" sz="3800" dirty="0" err="1">
                <a:solidFill>
                  <a:schemeClr val="bg2">
                    <a:lumMod val="50000"/>
                  </a:schemeClr>
                </a:solidFill>
              </a:rPr>
              <a:t>question</a:t>
            </a:r>
            <a:r>
              <a:rPr lang="pt-BR" sz="3800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  <a:p>
            <a:pPr marL="342900" indent="-342900">
              <a:lnSpc>
                <a:spcPct val="170000"/>
              </a:lnSpc>
            </a:pPr>
            <a:r>
              <a:rPr lang="pt-BR" sz="3800" dirty="0">
                <a:solidFill>
                  <a:schemeClr val="bg2">
                    <a:lumMod val="50000"/>
                  </a:schemeClr>
                </a:solidFill>
              </a:rPr>
              <a:t>Atualizações mensais</a:t>
            </a:r>
          </a:p>
          <a:p>
            <a:pPr marL="342900" indent="-342900">
              <a:lnSpc>
                <a:spcPct val="170000"/>
              </a:lnSpc>
            </a:pPr>
            <a:r>
              <a:rPr lang="pt-BR" sz="3800" dirty="0">
                <a:solidFill>
                  <a:schemeClr val="bg2">
                    <a:lumMod val="50000"/>
                  </a:schemeClr>
                </a:solidFill>
              </a:rPr>
              <a:t>Relatórios </a:t>
            </a:r>
            <a:r>
              <a:rPr lang="pt-BR" sz="3800" dirty="0" err="1">
                <a:solidFill>
                  <a:schemeClr val="bg2">
                    <a:lumMod val="50000"/>
                  </a:schemeClr>
                </a:solidFill>
              </a:rPr>
              <a:t>Embedded</a:t>
            </a:r>
            <a:endParaRPr lang="pt-BR" sz="3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lnSpc>
                <a:spcPct val="170000"/>
              </a:lnSpc>
            </a:pPr>
            <a:r>
              <a:rPr lang="pt-BR" sz="3800" dirty="0">
                <a:solidFill>
                  <a:schemeClr val="bg2">
                    <a:lumMod val="50000"/>
                  </a:schemeClr>
                </a:solidFill>
              </a:rPr>
              <a:t>Dashboards</a:t>
            </a:r>
          </a:p>
          <a:p>
            <a:pPr marL="342900" indent="-342900">
              <a:lnSpc>
                <a:spcPct val="170000"/>
              </a:lnSpc>
            </a:pPr>
            <a:r>
              <a:rPr lang="pt-BR" sz="3800" dirty="0">
                <a:solidFill>
                  <a:schemeClr val="bg2">
                    <a:lumMod val="50000"/>
                  </a:schemeClr>
                </a:solidFill>
              </a:rPr>
              <a:t>Publicação mais flexível</a:t>
            </a:r>
          </a:p>
          <a:p>
            <a:pPr marL="342900" indent="-342900">
              <a:lnSpc>
                <a:spcPct val="170000"/>
              </a:lnSpc>
            </a:pPr>
            <a:r>
              <a:rPr lang="pt-BR" sz="3800" dirty="0">
                <a:solidFill>
                  <a:schemeClr val="bg2">
                    <a:lumMod val="50000"/>
                  </a:schemeClr>
                </a:solidFill>
              </a:rPr>
              <a:t>Integração com serviços do Azure (</a:t>
            </a:r>
            <a:r>
              <a:rPr lang="pt-BR" sz="3800" dirty="0" err="1">
                <a:solidFill>
                  <a:schemeClr val="bg2">
                    <a:lumMod val="50000"/>
                  </a:schemeClr>
                </a:solidFill>
              </a:rPr>
              <a:t>Flow</a:t>
            </a:r>
            <a:r>
              <a:rPr lang="pt-BR" sz="3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BR" sz="3800" dirty="0" err="1">
                <a:solidFill>
                  <a:schemeClr val="bg2">
                    <a:lumMod val="50000"/>
                  </a:schemeClr>
                </a:solidFill>
              </a:rPr>
              <a:t>PowerApps</a:t>
            </a:r>
            <a:r>
              <a:rPr lang="pt-BR" sz="3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BR" sz="3800" dirty="0" err="1">
                <a:solidFill>
                  <a:schemeClr val="bg2">
                    <a:lumMod val="50000"/>
                  </a:schemeClr>
                </a:solidFill>
              </a:rPr>
              <a:t>etc</a:t>
            </a:r>
            <a:r>
              <a:rPr lang="pt-BR" sz="38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70000"/>
              </a:lnSpc>
            </a:pPr>
            <a:r>
              <a:rPr lang="pt-BR" sz="3800" dirty="0">
                <a:solidFill>
                  <a:schemeClr val="bg2">
                    <a:lumMod val="50000"/>
                  </a:schemeClr>
                </a:solidFill>
              </a:rPr>
              <a:t>Envio de alertas baseado em indicadores</a:t>
            </a:r>
          </a:p>
          <a:p>
            <a:pPr marL="342900" indent="-342900">
              <a:lnSpc>
                <a:spcPct val="170000"/>
              </a:lnSpc>
            </a:pPr>
            <a:r>
              <a:rPr lang="pt-BR" sz="3800" dirty="0">
                <a:solidFill>
                  <a:schemeClr val="bg2">
                    <a:lumMod val="50000"/>
                  </a:schemeClr>
                </a:solidFill>
              </a:rPr>
              <a:t>Direct Query + </a:t>
            </a:r>
            <a:r>
              <a:rPr lang="pt-BR" sz="3800" dirty="0" err="1">
                <a:solidFill>
                  <a:schemeClr val="bg2">
                    <a:lumMod val="50000"/>
                  </a:schemeClr>
                </a:solidFill>
              </a:rPr>
              <a:t>Import</a:t>
            </a:r>
            <a:r>
              <a:rPr lang="pt-BR" sz="3800" dirty="0">
                <a:solidFill>
                  <a:schemeClr val="bg2">
                    <a:lumMod val="50000"/>
                  </a:schemeClr>
                </a:solidFill>
              </a:rPr>
              <a:t> e Relacionamentos N:N</a:t>
            </a:r>
          </a:p>
          <a:p>
            <a:pPr marL="342900" indent="-342900">
              <a:lnSpc>
                <a:spcPct val="170000"/>
              </a:lnSpc>
            </a:pPr>
            <a:r>
              <a:rPr lang="pt-BR" sz="3800" dirty="0">
                <a:solidFill>
                  <a:schemeClr val="bg2">
                    <a:lumMod val="50000"/>
                  </a:schemeClr>
                </a:solidFill>
              </a:rPr>
              <a:t>Pode ser mais barato</a:t>
            </a:r>
          </a:p>
          <a:p>
            <a:pPr marL="342900" indent="-342900">
              <a:lnSpc>
                <a:spcPct val="170000"/>
              </a:lnSpc>
            </a:pP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0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D369-D76B-4509-A624-3D64A3F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Por quê utilizar o Power BI </a:t>
            </a:r>
            <a:r>
              <a:rPr lang="pt-BR" dirty="0" err="1"/>
              <a:t>Report</a:t>
            </a:r>
            <a:r>
              <a:rPr lang="pt-BR" dirty="0"/>
              <a:t> Server ?</a:t>
            </a:r>
            <a:endParaRPr lang="en-US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12D6B34-6BDA-4A1B-A840-78E8CE6E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98390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200000"/>
              </a:lnSpc>
            </a:pPr>
            <a:r>
              <a:rPr lang="pt-BR" sz="4000" dirty="0">
                <a:solidFill>
                  <a:schemeClr val="bg2">
                    <a:lumMod val="25000"/>
                  </a:schemeClr>
                </a:solidFill>
              </a:rPr>
              <a:t>Integração nativa com AD</a:t>
            </a:r>
          </a:p>
          <a:p>
            <a:pPr marL="342900" indent="-342900">
              <a:lnSpc>
                <a:spcPct val="200000"/>
              </a:lnSpc>
            </a:pPr>
            <a:r>
              <a:rPr lang="pt-BR" sz="4000" dirty="0">
                <a:solidFill>
                  <a:schemeClr val="bg2">
                    <a:lumMod val="25000"/>
                  </a:schemeClr>
                </a:solidFill>
              </a:rPr>
              <a:t>Possibilidade de implantação sem custos adicionais</a:t>
            </a:r>
          </a:p>
          <a:p>
            <a:pPr marL="342900" indent="-342900">
              <a:lnSpc>
                <a:spcPct val="200000"/>
              </a:lnSpc>
            </a:pPr>
            <a:r>
              <a:rPr lang="pt-BR" sz="4000" dirty="0">
                <a:solidFill>
                  <a:schemeClr val="bg2">
                    <a:lumMod val="25000"/>
                  </a:schemeClr>
                </a:solidFill>
              </a:rPr>
              <a:t>Visualizar relatórios do </a:t>
            </a:r>
            <a:r>
              <a:rPr lang="pt-BR" sz="4000" dirty="0" err="1">
                <a:solidFill>
                  <a:schemeClr val="bg2">
                    <a:lumMod val="25000"/>
                  </a:schemeClr>
                </a:solidFill>
              </a:rPr>
              <a:t>Reporting</a:t>
            </a:r>
            <a:r>
              <a:rPr lang="pt-BR" sz="4000" dirty="0">
                <a:solidFill>
                  <a:schemeClr val="bg2">
                    <a:lumMod val="25000"/>
                  </a:schemeClr>
                </a:solidFill>
              </a:rPr>
              <a:t> Services*</a:t>
            </a:r>
          </a:p>
          <a:p>
            <a:pPr marL="342900" indent="-342900">
              <a:lnSpc>
                <a:spcPct val="200000"/>
              </a:lnSpc>
            </a:pPr>
            <a:r>
              <a:rPr lang="pt-BR" sz="4000" dirty="0">
                <a:solidFill>
                  <a:schemeClr val="bg2">
                    <a:lumMod val="25000"/>
                  </a:schemeClr>
                </a:solidFill>
              </a:rPr>
              <a:t>Atualização de dados personalizada e sem limites</a:t>
            </a:r>
          </a:p>
          <a:p>
            <a:pPr marL="342900" indent="-342900">
              <a:lnSpc>
                <a:spcPct val="200000"/>
              </a:lnSpc>
            </a:pPr>
            <a:r>
              <a:rPr lang="pt-BR" sz="4000" dirty="0">
                <a:solidFill>
                  <a:schemeClr val="bg2">
                    <a:lumMod val="25000"/>
                  </a:schemeClr>
                </a:solidFill>
              </a:rPr>
              <a:t>Envio automático de relatórios (RS)</a:t>
            </a:r>
          </a:p>
          <a:p>
            <a:pPr marL="342900" indent="-342900">
              <a:lnSpc>
                <a:spcPct val="200000"/>
              </a:lnSpc>
            </a:pPr>
            <a:r>
              <a:rPr lang="pt-BR" sz="4000" dirty="0">
                <a:solidFill>
                  <a:schemeClr val="bg2">
                    <a:lumMod val="25000"/>
                  </a:schemeClr>
                </a:solidFill>
              </a:rPr>
              <a:t>Exigências fiscais ou cultura “</a:t>
            </a:r>
            <a:r>
              <a:rPr lang="pt-BR" sz="4000" dirty="0" err="1">
                <a:solidFill>
                  <a:schemeClr val="bg2">
                    <a:lumMod val="25000"/>
                  </a:schemeClr>
                </a:solidFill>
              </a:rPr>
              <a:t>anti-nuvem</a:t>
            </a:r>
            <a:r>
              <a:rPr lang="pt-BR" sz="4000" dirty="0">
                <a:solidFill>
                  <a:schemeClr val="bg2">
                    <a:lumMod val="25000"/>
                  </a:schemeClr>
                </a:solidFill>
              </a:rPr>
              <a:t>”</a:t>
            </a:r>
          </a:p>
          <a:p>
            <a:pPr marL="342900" indent="-342900">
              <a:lnSpc>
                <a:spcPct val="200000"/>
              </a:lnSpc>
            </a:pPr>
            <a:r>
              <a:rPr lang="pt-BR" sz="4000" dirty="0">
                <a:solidFill>
                  <a:schemeClr val="bg2">
                    <a:lumMod val="25000"/>
                  </a:schemeClr>
                </a:solidFill>
              </a:rPr>
              <a:t>Melhoria de Performance como CAPEX</a:t>
            </a:r>
          </a:p>
          <a:p>
            <a:pPr marL="342900" indent="-342900">
              <a:lnSpc>
                <a:spcPct val="200000"/>
              </a:lnSpc>
            </a:pP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58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D369-D76B-4509-A624-3D64A3F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Cenários para cada solução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FA2019-8216-43FF-B42C-D9FA6904644C}"/>
              </a:ext>
            </a:extLst>
          </p:cNvPr>
          <p:cNvSpPr txBox="1"/>
          <p:nvPr/>
        </p:nvSpPr>
        <p:spPr>
          <a:xfrm>
            <a:off x="461639" y="1078854"/>
            <a:ext cx="602793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Power BI Service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Empresa não tem SQL Server e PBI Premium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Infraestrutura em cloud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Necessidade de utilizar </a:t>
            </a:r>
            <a:r>
              <a:rPr lang="pt-BR" sz="2400" dirty="0" err="1"/>
              <a:t>PowerApps</a:t>
            </a:r>
            <a:endParaRPr lang="pt-B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Embutir relatórios em aplicações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Área de negócio independente da TI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41F5DB5-CB43-48E6-896F-CEE1F00A6D30}"/>
              </a:ext>
            </a:extLst>
          </p:cNvPr>
          <p:cNvSpPr txBox="1"/>
          <p:nvPr/>
        </p:nvSpPr>
        <p:spPr>
          <a:xfrm>
            <a:off x="6622742" y="1083510"/>
            <a:ext cx="553966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Power BI Report Server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Muitas licenças do PRO necessárias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Infraestrutura local (</a:t>
            </a:r>
            <a:r>
              <a:rPr lang="pt-BR" sz="2400" dirty="0" err="1"/>
              <a:t>On-premise</a:t>
            </a:r>
            <a:r>
              <a:rPr lang="pt-BR" sz="2400" dirty="0"/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Um único portal com </a:t>
            </a:r>
            <a:r>
              <a:rPr lang="pt-BR" sz="2400" dirty="0" err="1"/>
              <a:t>Reporting</a:t>
            </a:r>
            <a:r>
              <a:rPr lang="pt-BR" sz="2400" dirty="0"/>
              <a:t> Services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2766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AC928-CFFE-46AA-A6AE-87901E7E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2C900"/>
                </a:solidFill>
              </a:rPr>
              <a:t>D</a:t>
            </a:r>
            <a:r>
              <a:rPr lang="pt-BR" dirty="0"/>
              <a:t>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5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51D3F146-AFCE-4747-B31A-FC78030CC668}"/>
              </a:ext>
            </a:extLst>
          </p:cNvPr>
          <p:cNvGrpSpPr/>
          <p:nvPr/>
        </p:nvGrpSpPr>
        <p:grpSpPr>
          <a:xfrm>
            <a:off x="1089597" y="447416"/>
            <a:ext cx="4511753" cy="6410584"/>
            <a:chOff x="3682678" y="-64783"/>
            <a:chExt cx="4872237" cy="692278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EF4DE12-4701-47F5-BBEC-15686BD7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78" y="-64783"/>
              <a:ext cx="4872237" cy="6922783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C2D61B70-3100-4451-A5DB-5404A7B2D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126" y="894225"/>
              <a:ext cx="1703951" cy="722587"/>
            </a:xfrm>
            <a:prstGeom prst="rect">
              <a:avLst/>
            </a:prstGeom>
          </p:spPr>
        </p:pic>
        <p:pic>
          <p:nvPicPr>
            <p:cNvPr id="1026" name="Picture 2" descr="Resultado de imagem para Sem som">
              <a:extLst>
                <a:ext uri="{FF2B5EF4-FFF2-40B4-BE49-F238E27FC236}">
                  <a16:creationId xmlns:a16="http://schemas.microsoft.com/office/drawing/2014/main" id="{96F078E3-9920-4AC5-B009-9D977CA838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592" y="2511037"/>
              <a:ext cx="1693985" cy="1693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B66243B5-C0FE-46F1-B1F0-EC2D743B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084" y="230274"/>
            <a:ext cx="5049715" cy="6117772"/>
          </a:xfrm>
        </p:spPr>
        <p:txBody>
          <a:bodyPr/>
          <a:lstStyle/>
          <a:p>
            <a:r>
              <a:rPr lang="pt-BR" sz="5400" dirty="0"/>
              <a:t>Lembre-se:</a:t>
            </a:r>
            <a:br>
              <a:rPr lang="pt-BR" dirty="0"/>
            </a:br>
            <a:r>
              <a:rPr lang="pt-BR" dirty="0">
                <a:solidFill>
                  <a:srgbClr val="F2C900"/>
                </a:solidFill>
              </a:rPr>
              <a:t>Celulares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Em Modo </a:t>
            </a:r>
            <a:r>
              <a:rPr lang="pt-BR" dirty="0">
                <a:solidFill>
                  <a:srgbClr val="F2C900"/>
                </a:solidFill>
              </a:rPr>
              <a:t>Silencioso.</a:t>
            </a:r>
            <a:endParaRPr lang="en-US" dirty="0">
              <a:solidFill>
                <a:srgbClr val="F2C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6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AC928-CFFE-46AA-A6AE-87901E7E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912" y="3502479"/>
            <a:ext cx="7341555" cy="2663652"/>
          </a:xfrm>
        </p:spPr>
        <p:txBody>
          <a:bodyPr/>
          <a:lstStyle/>
          <a:p>
            <a:r>
              <a:rPr lang="pt-BR" dirty="0">
                <a:solidFill>
                  <a:srgbClr val="F2C900"/>
                </a:solidFill>
              </a:rPr>
              <a:t>P</a:t>
            </a:r>
            <a:r>
              <a:rPr lang="pt-BR" dirty="0"/>
              <a:t>atrocinadores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0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FFA1A-06C5-44A3-A6B4-D00E1ADA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Patrocinadores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ED2AC4E-0EDA-49A7-8559-D6595FC7A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49" y="4053912"/>
            <a:ext cx="3237484" cy="18951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A08642C-DC34-439B-B51D-7DBE4D512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79" y="1720052"/>
            <a:ext cx="69056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5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AC928-CFFE-46AA-A6AE-87901E7E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2C900"/>
                </a:solidFill>
              </a:rPr>
              <a:t>P</a:t>
            </a:r>
            <a:r>
              <a:rPr lang="pt-BR" dirty="0"/>
              <a:t>alestrante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8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D369-D76B-4509-A624-3D64A3F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Palestrante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F365E-7524-41E8-8180-91EEB358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184" y="1253331"/>
            <a:ext cx="6998616" cy="473269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Consultor SQL Server e BI no #TeamFabricioLima</a:t>
            </a:r>
          </a:p>
          <a:p>
            <a:pPr marL="285750" indent="-285750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Instrutor de Power BI no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Planilheiros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MVP Data Platform</a:t>
            </a:r>
          </a:p>
          <a:p>
            <a:pPr marL="285750" indent="-285750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MCP, MTA, MCSA e MCSE</a:t>
            </a:r>
          </a:p>
          <a:p>
            <a:pPr marL="285750" indent="-285750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Organizador do PASS Local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SQL Server ES</a:t>
            </a:r>
          </a:p>
          <a:p>
            <a:pPr marL="285750" indent="-285750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Escritor do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iMasters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Instrutor do </a:t>
            </a:r>
            <a:r>
              <a:rPr lang="pt-BR" b="1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https://cursos.fabriciolima.net</a:t>
            </a:r>
            <a:endParaRPr lang="pt-BR" b="1" dirty="0">
              <a:solidFill>
                <a:srgbClr val="FFC000"/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 do </a:t>
            </a:r>
            <a:r>
              <a:rPr lang="pt-BR" b="1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https://www.dirceuresende.com/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4" name="Picture 2" descr="Resultado de imagem para dirceu resende">
            <a:extLst>
              <a:ext uri="{FF2B5EF4-FFF2-40B4-BE49-F238E27FC236}">
                <a16:creationId xmlns:a16="http://schemas.microsoft.com/office/drawing/2014/main" id="{28417709-D526-4CDF-82CB-A3D6E64AA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0" y="1477440"/>
            <a:ext cx="3109749" cy="31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29E12D-7AB5-4FF7-B4EA-E724CC32C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29" y="4562700"/>
            <a:ext cx="3109749" cy="8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4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AC928-CFFE-46AA-A6AE-87901E7E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2C900"/>
                </a:solidFill>
              </a:rPr>
              <a:t>A</a:t>
            </a:r>
            <a:r>
              <a:rPr lang="pt-BR" dirty="0"/>
              <a:t>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2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D369-D76B-4509-A624-3D64A3F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F365E-7524-41E8-8180-91EEB358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200000"/>
              </a:lnSpc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é o Power BI Service</a:t>
            </a:r>
          </a:p>
          <a:p>
            <a:pPr marL="457200" indent="-457200">
              <a:lnSpc>
                <a:spcPct val="200000"/>
              </a:lnSpc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é o Power BI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Report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Server</a:t>
            </a:r>
          </a:p>
          <a:p>
            <a:pPr marL="457200" indent="-457200">
              <a:lnSpc>
                <a:spcPct val="200000"/>
              </a:lnSpc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Licenciamento</a:t>
            </a:r>
          </a:p>
          <a:p>
            <a:pPr marL="457200" indent="-457200">
              <a:lnSpc>
                <a:spcPct val="200000"/>
              </a:lnSpc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Recursos Exclusivos</a:t>
            </a:r>
          </a:p>
          <a:p>
            <a:pPr marL="457200" indent="-457200">
              <a:lnSpc>
                <a:spcPct val="200000"/>
              </a:lnSpc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Quando utilizar cada um</a:t>
            </a:r>
          </a:p>
        </p:txBody>
      </p:sp>
    </p:spTree>
    <p:extLst>
      <p:ext uri="{BB962C8B-B14F-4D97-AF65-F5344CB8AC3E}">
        <p14:creationId xmlns:p14="http://schemas.microsoft.com/office/powerpoint/2010/main" val="280048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AC928-CFFE-46AA-A6AE-87901E7E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2C900"/>
                </a:solidFill>
              </a:rPr>
              <a:t>C</a:t>
            </a:r>
            <a:r>
              <a:rPr lang="pt-BR" dirty="0"/>
              <a:t>onteúdo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9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2505</TotalTime>
  <Words>300</Words>
  <Application>Microsoft Office PowerPoint</Application>
  <PresentationFormat>Widescreen</PresentationFormat>
  <Paragraphs>65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Buffalo</vt:lpstr>
      <vt:lpstr>Calibri</vt:lpstr>
      <vt:lpstr>Calibri Light</vt:lpstr>
      <vt:lpstr>Gotham HTF</vt:lpstr>
      <vt:lpstr>Tema do Office</vt:lpstr>
      <vt:lpstr>Apresentação do PowerPoint</vt:lpstr>
      <vt:lpstr>Lembre-se: Celulares  Em Modo Silencioso.</vt:lpstr>
      <vt:lpstr>Patrocinadores</vt:lpstr>
      <vt:lpstr>Patrocinadores</vt:lpstr>
      <vt:lpstr>Palestrante</vt:lpstr>
      <vt:lpstr>Palestrante</vt:lpstr>
      <vt:lpstr>Agenda</vt:lpstr>
      <vt:lpstr>Agenda</vt:lpstr>
      <vt:lpstr>Conteúdo</vt:lpstr>
      <vt:lpstr>O que é o Power BI Service?</vt:lpstr>
      <vt:lpstr>O que é o Power BI Report Server?</vt:lpstr>
      <vt:lpstr>O que é o Power BI Report Server?</vt:lpstr>
      <vt:lpstr>Licenciamento do Power BI Service</vt:lpstr>
      <vt:lpstr>Licenciamento do Power BI Report Server</vt:lpstr>
      <vt:lpstr>Por quê utilizar o Power BI Service ?</vt:lpstr>
      <vt:lpstr>Por quê utilizar o Power BI Report Server ?</vt:lpstr>
      <vt:lpstr>Cenários para cada solução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in Power BI</dc:title>
  <dc:creator>Ruy Lacerda</dc:creator>
  <cp:lastModifiedBy>Dirceu Resende</cp:lastModifiedBy>
  <cp:revision>106</cp:revision>
  <dcterms:created xsi:type="dcterms:W3CDTF">2017-09-28T20:38:41Z</dcterms:created>
  <dcterms:modified xsi:type="dcterms:W3CDTF">2019-06-28T14:39:40Z</dcterms:modified>
</cp:coreProperties>
</file>