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5" r:id="rId3"/>
  </p:sldMasterIdLst>
  <p:notesMasterIdLst>
    <p:notesMasterId r:id="rId34"/>
  </p:notesMasterIdLst>
  <p:sldIdLst>
    <p:sldId id="256" r:id="rId4"/>
    <p:sldId id="25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7" r:id="rId24"/>
    <p:sldId id="298" r:id="rId25"/>
    <p:sldId id="296" r:id="rId26"/>
    <p:sldId id="300" r:id="rId27"/>
    <p:sldId id="299" r:id="rId28"/>
    <p:sldId id="301" r:id="rId29"/>
    <p:sldId id="302" r:id="rId30"/>
    <p:sldId id="303" r:id="rId31"/>
    <p:sldId id="304" r:id="rId32"/>
    <p:sldId id="305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6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31" y="-43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DA81A-5EFB-4844-A87F-F3D885CC0F0C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0BBAA-D410-460C-B5A1-4A2E6A6DEF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51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1" t="489" r="12694" b="404"/>
          <a:stretch/>
        </p:blipFill>
        <p:spPr>
          <a:xfrm>
            <a:off x="1" y="-20097"/>
            <a:ext cx="9152964" cy="687809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84" y="340271"/>
            <a:ext cx="1856282" cy="54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2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3042083"/>
            <a:ext cx="7772400" cy="1362075"/>
          </a:xfrm>
        </p:spPr>
        <p:txBody>
          <a:bodyPr anchor="t">
            <a:noAutofit/>
          </a:bodyPr>
          <a:lstStyle>
            <a:lvl1pPr algn="l">
              <a:defRPr sz="2800" b="1" cap="all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3528" y="1541895"/>
            <a:ext cx="7772400" cy="150018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466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193467"/>
            <a:ext cx="8229600" cy="1143000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1520" y="2336465"/>
            <a:ext cx="4038600" cy="33940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442520" y="2336465"/>
            <a:ext cx="4038600" cy="33940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7"/>
          </a:xfrm>
          <a:prstGeom prst="rect">
            <a:avLst/>
          </a:prstGeom>
        </p:spPr>
        <p:txBody>
          <a:bodyPr/>
          <a:lstStyle/>
          <a:p>
            <a:fld id="{8D88EBBF-80EA-43FB-B676-C66AC69FAAA4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7"/>
          </a:xfrm>
          <a:prstGeom prst="rect">
            <a:avLst/>
          </a:prstGeom>
        </p:spPr>
        <p:txBody>
          <a:bodyPr/>
          <a:lstStyle/>
          <a:p>
            <a:fld id="{1BD4A14A-246E-4B1F-9287-5E5B2A132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196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082340"/>
            <a:ext cx="8229600" cy="114300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1520" y="2230361"/>
            <a:ext cx="4040188" cy="639763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51520" y="2870126"/>
            <a:ext cx="4040188" cy="294258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39350" y="2230361"/>
            <a:ext cx="4041775" cy="639763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39350" y="2870126"/>
            <a:ext cx="4041775" cy="294258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7"/>
          </a:xfrm>
          <a:prstGeom prst="rect">
            <a:avLst/>
          </a:prstGeom>
        </p:spPr>
        <p:txBody>
          <a:bodyPr/>
          <a:lstStyle/>
          <a:p>
            <a:fld id="{1BD4A14A-246E-4B1F-9287-5E5B2A132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557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094144"/>
            <a:ext cx="8435280" cy="1143000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110678"/>
            <a:ext cx="2133600" cy="365127"/>
          </a:xfrm>
          <a:prstGeom prst="rect">
            <a:avLst/>
          </a:prstGeom>
        </p:spPr>
        <p:txBody>
          <a:bodyPr/>
          <a:lstStyle/>
          <a:p>
            <a:fld id="{1BD4A14A-246E-4B1F-9287-5E5B2A132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196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0019" y="945967"/>
            <a:ext cx="3008313" cy="1162051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47864" y="975773"/>
            <a:ext cx="5111750" cy="474509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0019" y="2137823"/>
            <a:ext cx="3008313" cy="3803023"/>
          </a:xfrm>
        </p:spPr>
        <p:txBody>
          <a:bodyPr/>
          <a:lstStyle>
            <a:lvl1pPr marL="0" indent="0">
              <a:buNone/>
              <a:defRPr sz="105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7"/>
          </a:xfrm>
          <a:prstGeom prst="rect">
            <a:avLst/>
          </a:prstGeom>
        </p:spPr>
        <p:txBody>
          <a:bodyPr/>
          <a:lstStyle/>
          <a:p>
            <a:fld id="{1BD4A14A-246E-4B1F-9287-5E5B2A132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764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2204864"/>
            <a:ext cx="6264696" cy="1224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latin typeface="Trebuchet M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TÍTULO DO CAPÍTULO</a:t>
            </a:r>
          </a:p>
        </p:txBody>
      </p:sp>
      <p:sp>
        <p:nvSpPr>
          <p:cNvPr id="6" name="Espaço Reservado para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7544" y="3645024"/>
            <a:ext cx="5760640" cy="1008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Trebuchet MS"/>
              </a:defRPr>
            </a:lvl1pPr>
            <a:lvl2pPr>
              <a:defRPr sz="2400"/>
            </a:lvl2pPr>
          </a:lstStyle>
          <a:p>
            <a:pPr lvl="0"/>
            <a:r>
              <a:rPr lang="pt-BR" altLang="pt-BR" dirty="0"/>
              <a:t>Subtítulo </a:t>
            </a:r>
            <a:r>
              <a:rPr lang="pt-BR" altLang="pt-BR" dirty="0" err="1"/>
              <a:t>lorem</a:t>
            </a:r>
            <a:r>
              <a:rPr lang="pt-BR" altLang="pt-BR" dirty="0"/>
              <a:t> ipsum</a:t>
            </a:r>
            <a:br>
              <a:rPr lang="pt-BR" altLang="pt-BR" dirty="0"/>
            </a:br>
            <a:r>
              <a:rPr lang="pt-BR" altLang="pt-BR" dirty="0" err="1"/>
              <a:t>Dolor</a:t>
            </a:r>
            <a:r>
              <a:rPr lang="pt-BR" altLang="pt-BR" dirty="0"/>
              <a:t> </a:t>
            </a:r>
            <a:r>
              <a:rPr lang="pt-BR" altLang="pt-BR" dirty="0" err="1"/>
              <a:t>sit</a:t>
            </a:r>
            <a:r>
              <a:rPr lang="pt-BR" altLang="pt-BR" dirty="0"/>
              <a:t> </a:t>
            </a:r>
            <a:r>
              <a:rPr lang="pt-BR" altLang="pt-BR" dirty="0" err="1"/>
              <a:t>amet</a:t>
            </a:r>
            <a:endParaRPr lang="pt-BR" altLang="pt-BR" dirty="0"/>
          </a:p>
        </p:txBody>
      </p:sp>
      <p:sp>
        <p:nvSpPr>
          <p:cNvPr id="7" name="Espaço Reservado para Tex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4" y="358527"/>
            <a:ext cx="4824536" cy="2621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Trebuchet MS"/>
              </a:defRPr>
            </a:lvl1pPr>
          </a:lstStyle>
          <a:p>
            <a:pPr lvl="0"/>
            <a:r>
              <a:rPr lang="pt-BR" dirty="0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306603253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7"/>
          </a:xfrm>
          <a:prstGeom prst="rect">
            <a:avLst/>
          </a:prstGeom>
        </p:spPr>
        <p:txBody>
          <a:bodyPr/>
          <a:lstStyle/>
          <a:p>
            <a:fld id="{8D88EBBF-80EA-43FB-B676-C66AC69FAAA4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7"/>
          </a:xfrm>
          <a:prstGeom prst="rect">
            <a:avLst/>
          </a:prstGeom>
        </p:spPr>
        <p:txBody>
          <a:bodyPr/>
          <a:lstStyle/>
          <a:p>
            <a:fld id="{1BD4A14A-246E-4B1F-9287-5E5B2A132E0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4"/>
          <p:cNvSpPr>
            <a:spLocks noGrp="1"/>
          </p:cNvSpPr>
          <p:nvPr>
            <p:ph type="title"/>
          </p:nvPr>
        </p:nvSpPr>
        <p:spPr>
          <a:xfrm>
            <a:off x="179512" y="1094144"/>
            <a:ext cx="8229600" cy="1143000"/>
          </a:xfrm>
        </p:spPr>
        <p:txBody>
          <a:bodyPr/>
          <a:lstStyle/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3"/>
          <p:cNvSpPr>
            <a:spLocks noGrp="1"/>
          </p:cNvSpPr>
          <p:nvPr>
            <p:ph idx="1"/>
          </p:nvPr>
        </p:nvSpPr>
        <p:spPr>
          <a:xfrm>
            <a:off x="179512" y="2237144"/>
            <a:ext cx="8229600" cy="3889021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542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3042083"/>
            <a:ext cx="7772400" cy="1362075"/>
          </a:xfrm>
        </p:spPr>
        <p:txBody>
          <a:bodyPr anchor="t">
            <a:noAutofit/>
          </a:bodyPr>
          <a:lstStyle>
            <a:lvl1pPr algn="l">
              <a:defRPr sz="2800" b="1" cap="all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3528" y="1541895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7"/>
          </a:xfrm>
          <a:prstGeom prst="rect">
            <a:avLst/>
          </a:prstGeom>
        </p:spPr>
        <p:txBody>
          <a:bodyPr/>
          <a:lstStyle/>
          <a:p>
            <a:fld id="{8D88EBBF-80EA-43FB-B676-C66AC69FAAA4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7"/>
          </a:xfrm>
          <a:prstGeom prst="rect">
            <a:avLst/>
          </a:prstGeom>
        </p:spPr>
        <p:txBody>
          <a:bodyPr/>
          <a:lstStyle/>
          <a:p>
            <a:fld id="{1BD4A14A-246E-4B1F-9287-5E5B2A132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75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193467"/>
            <a:ext cx="8229600" cy="1143000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1520" y="2336465"/>
            <a:ext cx="4038600" cy="33940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442520" y="2336465"/>
            <a:ext cx="4038600" cy="33940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7"/>
          </a:xfrm>
          <a:prstGeom prst="rect">
            <a:avLst/>
          </a:prstGeom>
        </p:spPr>
        <p:txBody>
          <a:bodyPr/>
          <a:lstStyle/>
          <a:p>
            <a:fld id="{8D88EBBF-80EA-43FB-B676-C66AC69FAAA4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7"/>
          </a:xfrm>
          <a:prstGeom prst="rect">
            <a:avLst/>
          </a:prstGeom>
        </p:spPr>
        <p:txBody>
          <a:bodyPr/>
          <a:lstStyle/>
          <a:p>
            <a:fld id="{1BD4A14A-246E-4B1F-9287-5E5B2A132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05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082340"/>
            <a:ext cx="8229600" cy="114300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1520" y="2230361"/>
            <a:ext cx="4040188" cy="639763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51520" y="2870126"/>
            <a:ext cx="4040188" cy="294258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39350" y="2230361"/>
            <a:ext cx="4041775" cy="639763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39350" y="2870126"/>
            <a:ext cx="4041775" cy="294258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7"/>
          </a:xfrm>
          <a:prstGeom prst="rect">
            <a:avLst/>
          </a:prstGeom>
        </p:spPr>
        <p:txBody>
          <a:bodyPr/>
          <a:lstStyle/>
          <a:p>
            <a:fld id="{1BD4A14A-246E-4B1F-9287-5E5B2A132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58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110678"/>
            <a:ext cx="2133600" cy="365127"/>
          </a:xfrm>
          <a:prstGeom prst="rect">
            <a:avLst/>
          </a:prstGeom>
        </p:spPr>
        <p:txBody>
          <a:bodyPr/>
          <a:lstStyle/>
          <a:p>
            <a:fld id="{1BD4A14A-246E-4B1F-9287-5E5B2A132E0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4"/>
          <p:cNvSpPr>
            <a:spLocks noGrp="1"/>
          </p:cNvSpPr>
          <p:nvPr>
            <p:ph type="title"/>
          </p:nvPr>
        </p:nvSpPr>
        <p:spPr>
          <a:xfrm>
            <a:off x="179512" y="1094144"/>
            <a:ext cx="8229600" cy="1143000"/>
          </a:xfrm>
        </p:spPr>
        <p:txBody>
          <a:bodyPr/>
          <a:lstStyle/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Espaço Reservado para Conteúdo 3"/>
          <p:cNvSpPr>
            <a:spLocks noGrp="1"/>
          </p:cNvSpPr>
          <p:nvPr>
            <p:ph idx="1"/>
          </p:nvPr>
        </p:nvSpPr>
        <p:spPr>
          <a:xfrm>
            <a:off x="179512" y="2237144"/>
            <a:ext cx="8229600" cy="3889021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51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0019" y="945967"/>
            <a:ext cx="3008313" cy="1162051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47864" y="975773"/>
            <a:ext cx="5111750" cy="474509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0019" y="2137823"/>
            <a:ext cx="3008313" cy="3803023"/>
          </a:xfrm>
        </p:spPr>
        <p:txBody>
          <a:bodyPr/>
          <a:lstStyle>
            <a:lvl1pPr marL="0" indent="0">
              <a:buNone/>
              <a:defRPr sz="105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7"/>
          </a:xfrm>
          <a:prstGeom prst="rect">
            <a:avLst/>
          </a:prstGeom>
        </p:spPr>
        <p:txBody>
          <a:bodyPr/>
          <a:lstStyle/>
          <a:p>
            <a:fld id="{1BD4A14A-246E-4B1F-9287-5E5B2A132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31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2130428"/>
            <a:ext cx="7772400" cy="1470025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3886201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7"/>
          </a:xfrm>
          <a:prstGeom prst="rect">
            <a:avLst/>
          </a:prstGeom>
        </p:spPr>
        <p:txBody>
          <a:bodyPr/>
          <a:lstStyle/>
          <a:p>
            <a:fld id="{8D88EBBF-80EA-43FB-B676-C66AC69FAAA4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7"/>
          </a:xfrm>
          <a:prstGeom prst="rect">
            <a:avLst/>
          </a:prstGeom>
        </p:spPr>
        <p:txBody>
          <a:bodyPr/>
          <a:lstStyle/>
          <a:p>
            <a:fld id="{1BD4A14A-246E-4B1F-9287-5E5B2A132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9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094144"/>
            <a:ext cx="8229600" cy="1143000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2237144"/>
            <a:ext cx="8229600" cy="3889021"/>
          </a:xfrm>
        </p:spPr>
        <p:txBody>
          <a:bodyPr>
            <a:normAutofit/>
          </a:bodyPr>
          <a:lstStyle>
            <a:lvl1pPr algn="l">
              <a:defRPr sz="2000"/>
            </a:lvl1pPr>
            <a:lvl2pPr algn="l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400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7"/>
          </a:xfrm>
          <a:prstGeom prst="rect">
            <a:avLst/>
          </a:prstGeom>
        </p:spPr>
        <p:txBody>
          <a:bodyPr/>
          <a:lstStyle/>
          <a:p>
            <a:fld id="{8D88EBBF-80EA-43FB-B676-C66AC69FAAA4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7"/>
          </a:xfrm>
          <a:prstGeom prst="rect">
            <a:avLst/>
          </a:prstGeom>
        </p:spPr>
        <p:txBody>
          <a:bodyPr/>
          <a:lstStyle/>
          <a:p>
            <a:fld id="{1BD4A14A-246E-4B1F-9287-5E5B2A132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12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24446" y="1399664"/>
            <a:ext cx="66086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4446" y="2542663"/>
            <a:ext cx="7755775" cy="3586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142838"/>
            <a:ext cx="2895600" cy="365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284" y="6304758"/>
            <a:ext cx="1258136" cy="36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8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24446" y="291536"/>
            <a:ext cx="66086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4446" y="1434535"/>
            <a:ext cx="7755775" cy="4390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142838"/>
            <a:ext cx="2895600" cy="365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284" y="6304758"/>
            <a:ext cx="1258136" cy="36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8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01_MD_G_001_Apresentacao-0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31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 spd="med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rceuresende.com/" TargetMode="External"/><Relationship Id="rId2" Type="http://schemas.openxmlformats.org/officeDocument/2006/relationships/hyperlink" Target="https://cursos.fabriciolima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650219" y="1326150"/>
            <a:ext cx="571753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3400" b="1">
                <a:latin typeface="+mj-lt"/>
              </a:rPr>
              <a:t>III </a:t>
            </a:r>
            <a:r>
              <a:rPr lang="pt-BR" sz="3400" b="1" dirty="0">
                <a:latin typeface="+mj-lt"/>
              </a:rPr>
              <a:t>CONGRESSO PETROBRAS DE PRODUTIVIDADE COM POWER BI</a:t>
            </a:r>
          </a:p>
          <a:p>
            <a:pPr marL="0" lvl="1"/>
            <a:r>
              <a:rPr lang="pt-BR" sz="4000" b="1" i="1" dirty="0">
                <a:solidFill>
                  <a:srgbClr val="FFC000"/>
                </a:solidFill>
                <a:latin typeface="+mj-lt"/>
              </a:rPr>
              <a:t>—</a:t>
            </a:r>
          </a:p>
        </p:txBody>
      </p:sp>
    </p:spTree>
    <p:extLst>
      <p:ext uri="{BB962C8B-B14F-4D97-AF65-F5344CB8AC3E}">
        <p14:creationId xmlns:p14="http://schemas.microsoft.com/office/powerpoint/2010/main" val="163298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405325" y="400845"/>
            <a:ext cx="8445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4000" b="1" i="1" dirty="0">
                <a:latin typeface="Trebuchet MS" panose="020B0603020202020204" pitchFamily="34" charset="0"/>
              </a:rPr>
              <a:t>O que é o Power BI Service </a:t>
            </a:r>
          </a:p>
          <a:p>
            <a:pPr marL="0" lvl="1"/>
            <a:r>
              <a:rPr lang="pt-BR" sz="4000" b="1" i="1" dirty="0">
                <a:solidFill>
                  <a:srgbClr val="FFC000"/>
                </a:solidFill>
                <a:latin typeface="+mj-lt"/>
              </a:rPr>
              <a:t>—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5CC03D6-3A6D-4266-ADD5-5D47E7148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09" y="2175028"/>
            <a:ext cx="7722863" cy="348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4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405325" y="400845"/>
            <a:ext cx="8445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4000" b="1" i="1" dirty="0">
                <a:latin typeface="Trebuchet MS" panose="020B0603020202020204" pitchFamily="34" charset="0"/>
              </a:rPr>
              <a:t>O que é o Power BI Service </a:t>
            </a:r>
          </a:p>
          <a:p>
            <a:pPr marL="0" lvl="1"/>
            <a:r>
              <a:rPr lang="pt-BR" sz="4000" b="1" i="1" dirty="0">
                <a:solidFill>
                  <a:srgbClr val="FFC000"/>
                </a:solidFill>
                <a:latin typeface="+mj-lt"/>
              </a:rPr>
              <a:t>—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E2A48CF-A64F-413A-9C6D-BEE531410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917" y="2301333"/>
            <a:ext cx="5060317" cy="276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0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405325" y="400845"/>
            <a:ext cx="8445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4000" b="1" i="1" dirty="0">
                <a:latin typeface="Trebuchet MS" panose="020B0603020202020204" pitchFamily="34" charset="0"/>
              </a:rPr>
              <a:t>O que é o Power BI Service </a:t>
            </a:r>
          </a:p>
          <a:p>
            <a:pPr marL="0" lvl="1"/>
            <a:r>
              <a:rPr lang="pt-BR" sz="4000" b="1" i="1" dirty="0">
                <a:solidFill>
                  <a:srgbClr val="FFC000"/>
                </a:solidFill>
                <a:latin typeface="+mj-lt"/>
              </a:rPr>
              <a:t>—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C3D3586-664A-46DD-82F3-770B0CDFC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29" y="1642368"/>
            <a:ext cx="8739541" cy="449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6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405325" y="400845"/>
            <a:ext cx="8445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4000" b="1" i="1" dirty="0">
                <a:latin typeface="Trebuchet MS" panose="020B0603020202020204" pitchFamily="34" charset="0"/>
              </a:rPr>
              <a:t>O que é o Power BI Service </a:t>
            </a:r>
          </a:p>
          <a:p>
            <a:pPr marL="0" lvl="1"/>
            <a:r>
              <a:rPr lang="pt-BR" sz="4000" b="1" i="1" dirty="0">
                <a:solidFill>
                  <a:srgbClr val="FFC000"/>
                </a:solidFill>
                <a:latin typeface="+mj-lt"/>
              </a:rPr>
              <a:t>—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28D57BF-514B-4028-8C3E-4D77E196E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43" y="1786474"/>
            <a:ext cx="8445713" cy="416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5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467543" y="3122966"/>
            <a:ext cx="8330227" cy="612068"/>
          </a:xfrm>
        </p:spPr>
        <p:txBody>
          <a:bodyPr/>
          <a:lstStyle/>
          <a:p>
            <a:r>
              <a:rPr lang="pt-BR" sz="3600" b="1" i="1" dirty="0"/>
              <a:t>O QUE É O POWER BI REPORT SERVER</a:t>
            </a:r>
            <a:endParaRPr lang="pt-BR" sz="4400" b="1" i="1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/>
          </p:nvPr>
        </p:nvSpPr>
        <p:spPr>
          <a:xfrm>
            <a:off x="467544" y="358527"/>
            <a:ext cx="4824536" cy="262161"/>
          </a:xfrm>
        </p:spPr>
        <p:txBody>
          <a:bodyPr/>
          <a:lstStyle/>
          <a:p>
            <a:r>
              <a:rPr lang="pt-BR" b="1" i="1" dirty="0"/>
              <a:t>Power BI: Serviço ou Servidor?</a:t>
            </a:r>
          </a:p>
        </p:txBody>
      </p:sp>
    </p:spTree>
    <p:extLst>
      <p:ext uri="{BB962C8B-B14F-4D97-AF65-F5344CB8AC3E}">
        <p14:creationId xmlns:p14="http://schemas.microsoft.com/office/powerpoint/2010/main" val="2695633780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405325" y="400845"/>
            <a:ext cx="8445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4000" b="1" i="1" dirty="0">
                <a:latin typeface="Trebuchet MS" panose="020B0603020202020204" pitchFamily="34" charset="0"/>
              </a:rPr>
              <a:t>O que é o Power BI </a:t>
            </a:r>
            <a:r>
              <a:rPr lang="pt-BR" sz="4000" b="1" i="1" dirty="0" err="1">
                <a:latin typeface="Trebuchet MS" panose="020B0603020202020204" pitchFamily="34" charset="0"/>
              </a:rPr>
              <a:t>Report</a:t>
            </a:r>
            <a:r>
              <a:rPr lang="pt-BR" sz="4000" b="1" i="1" dirty="0">
                <a:latin typeface="Trebuchet MS" panose="020B0603020202020204" pitchFamily="34" charset="0"/>
              </a:rPr>
              <a:t> Server </a:t>
            </a:r>
          </a:p>
          <a:p>
            <a:pPr marL="0" lvl="1"/>
            <a:r>
              <a:rPr lang="pt-BR" sz="4000" b="1" i="1" dirty="0">
                <a:solidFill>
                  <a:srgbClr val="FFC000"/>
                </a:solidFill>
                <a:latin typeface="+mj-lt"/>
              </a:rPr>
              <a:t>—</a:t>
            </a:r>
          </a:p>
        </p:txBody>
      </p:sp>
      <p:pic>
        <p:nvPicPr>
          <p:cNvPr id="4" name="Picture 2" descr="Resultado de imagem para power bi report server">
            <a:extLst>
              <a:ext uri="{FF2B5EF4-FFF2-40B4-BE49-F238E27FC236}">
                <a16:creationId xmlns:a16="http://schemas.microsoft.com/office/drawing/2014/main" id="{85D31B16-EEBB-4983-952B-4CD3ED7E2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920" y="1548528"/>
            <a:ext cx="7014522" cy="471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43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405325" y="400845"/>
            <a:ext cx="8445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4000" b="1" i="1" dirty="0">
                <a:latin typeface="Trebuchet MS" panose="020B0603020202020204" pitchFamily="34" charset="0"/>
              </a:rPr>
              <a:t>O que é o Power BI </a:t>
            </a:r>
            <a:r>
              <a:rPr lang="pt-BR" sz="4000" b="1" i="1" dirty="0" err="1">
                <a:latin typeface="Trebuchet MS" panose="020B0603020202020204" pitchFamily="34" charset="0"/>
              </a:rPr>
              <a:t>Report</a:t>
            </a:r>
            <a:r>
              <a:rPr lang="pt-BR" sz="4000" b="1" i="1" dirty="0">
                <a:latin typeface="Trebuchet MS" panose="020B0603020202020204" pitchFamily="34" charset="0"/>
              </a:rPr>
              <a:t> Server </a:t>
            </a:r>
          </a:p>
          <a:p>
            <a:pPr marL="0" lvl="1"/>
            <a:r>
              <a:rPr lang="pt-BR" sz="4000" b="1" i="1" dirty="0">
                <a:solidFill>
                  <a:srgbClr val="FFC000"/>
                </a:solidFill>
                <a:latin typeface="+mj-lt"/>
              </a:rPr>
              <a:t>—</a:t>
            </a:r>
          </a:p>
        </p:txBody>
      </p:sp>
      <p:pic>
        <p:nvPicPr>
          <p:cNvPr id="5" name="Picture 4" descr="Resultado de imagem para power bi report server">
            <a:extLst>
              <a:ext uri="{FF2B5EF4-FFF2-40B4-BE49-F238E27FC236}">
                <a16:creationId xmlns:a16="http://schemas.microsoft.com/office/drawing/2014/main" id="{06A39F34-D6FE-404A-A439-6B3352930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680" y="1372663"/>
            <a:ext cx="6753225" cy="492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22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405325" y="400845"/>
            <a:ext cx="8445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4000" b="1" i="1" dirty="0">
                <a:latin typeface="Trebuchet MS" panose="020B0603020202020204" pitchFamily="34" charset="0"/>
              </a:rPr>
              <a:t>O que é o Power BI </a:t>
            </a:r>
            <a:r>
              <a:rPr lang="pt-BR" sz="4000" b="1" i="1" dirty="0" err="1">
                <a:latin typeface="Trebuchet MS" panose="020B0603020202020204" pitchFamily="34" charset="0"/>
              </a:rPr>
              <a:t>Report</a:t>
            </a:r>
            <a:r>
              <a:rPr lang="pt-BR" sz="4000" b="1" i="1" dirty="0">
                <a:latin typeface="Trebuchet MS" panose="020B0603020202020204" pitchFamily="34" charset="0"/>
              </a:rPr>
              <a:t> Server </a:t>
            </a:r>
          </a:p>
          <a:p>
            <a:pPr marL="0" lvl="1"/>
            <a:r>
              <a:rPr lang="pt-BR" sz="4000" b="1" i="1" dirty="0">
                <a:solidFill>
                  <a:srgbClr val="FFC000"/>
                </a:solidFill>
                <a:latin typeface="+mj-lt"/>
              </a:rPr>
              <a:t>—</a:t>
            </a:r>
          </a:p>
        </p:txBody>
      </p:sp>
      <p:pic>
        <p:nvPicPr>
          <p:cNvPr id="1026" name="Picture 2" descr="Resultado de imagem para power bi report server mobile report">
            <a:extLst>
              <a:ext uri="{FF2B5EF4-FFF2-40B4-BE49-F238E27FC236}">
                <a16:creationId xmlns:a16="http://schemas.microsoft.com/office/drawing/2014/main" id="{45390E0C-9D5E-4DE2-8851-8D87FA2C0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38" y="1986184"/>
            <a:ext cx="230505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power bi report server paginated report">
            <a:extLst>
              <a:ext uri="{FF2B5EF4-FFF2-40B4-BE49-F238E27FC236}">
                <a16:creationId xmlns:a16="http://schemas.microsoft.com/office/drawing/2014/main" id="{7F2090D7-9874-416F-8FE3-A8B65FEAD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285" y="1535837"/>
            <a:ext cx="5412752" cy="464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3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405325" y="400845"/>
            <a:ext cx="8445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4000" b="1" i="1" dirty="0">
                <a:latin typeface="Trebuchet MS" panose="020B0603020202020204" pitchFamily="34" charset="0"/>
              </a:rPr>
              <a:t>O que é o Power BI </a:t>
            </a:r>
            <a:r>
              <a:rPr lang="pt-BR" sz="4000" b="1" i="1" dirty="0" err="1">
                <a:latin typeface="Trebuchet MS" panose="020B0603020202020204" pitchFamily="34" charset="0"/>
              </a:rPr>
              <a:t>Report</a:t>
            </a:r>
            <a:r>
              <a:rPr lang="pt-BR" sz="4000" b="1" i="1" dirty="0">
                <a:latin typeface="Trebuchet MS" panose="020B0603020202020204" pitchFamily="34" charset="0"/>
              </a:rPr>
              <a:t> Server </a:t>
            </a:r>
          </a:p>
          <a:p>
            <a:pPr marL="0" lvl="1"/>
            <a:r>
              <a:rPr lang="pt-BR" sz="4000" b="1" i="1" dirty="0">
                <a:solidFill>
                  <a:srgbClr val="FFC000"/>
                </a:solidFill>
                <a:latin typeface="+mj-lt"/>
              </a:rPr>
              <a:t>—</a:t>
            </a:r>
          </a:p>
        </p:txBody>
      </p:sp>
      <p:pic>
        <p:nvPicPr>
          <p:cNvPr id="2050" name="Picture 2" descr="Resultado de imagem para power bi report server mobile report">
            <a:extLst>
              <a:ext uri="{FF2B5EF4-FFF2-40B4-BE49-F238E27FC236}">
                <a16:creationId xmlns:a16="http://schemas.microsoft.com/office/drawing/2014/main" id="{216E44E7-DD51-4133-9CDA-320F46C41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72" y="1605038"/>
            <a:ext cx="7989903" cy="469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32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405325" y="400845"/>
            <a:ext cx="8445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4000" b="1" i="1" dirty="0">
                <a:latin typeface="Trebuchet MS" panose="020B0603020202020204" pitchFamily="34" charset="0"/>
              </a:rPr>
              <a:t>O que é o Power BI </a:t>
            </a:r>
            <a:r>
              <a:rPr lang="pt-BR" sz="4000" b="1" i="1" dirty="0" err="1">
                <a:latin typeface="Trebuchet MS" panose="020B0603020202020204" pitchFamily="34" charset="0"/>
              </a:rPr>
              <a:t>Report</a:t>
            </a:r>
            <a:r>
              <a:rPr lang="pt-BR" sz="4000" b="1" i="1" dirty="0">
                <a:latin typeface="Trebuchet MS" panose="020B0603020202020204" pitchFamily="34" charset="0"/>
              </a:rPr>
              <a:t> Server </a:t>
            </a:r>
          </a:p>
          <a:p>
            <a:pPr marL="0" lvl="1"/>
            <a:r>
              <a:rPr lang="pt-BR" sz="4000" b="1" i="1" dirty="0">
                <a:solidFill>
                  <a:srgbClr val="FFC000"/>
                </a:solidFill>
                <a:latin typeface="+mj-lt"/>
              </a:rPr>
              <a:t>—</a:t>
            </a:r>
          </a:p>
        </p:txBody>
      </p:sp>
      <p:pic>
        <p:nvPicPr>
          <p:cNvPr id="3074" name="Picture 2" descr="Resultado de imagem para power bi report server schedule">
            <a:extLst>
              <a:ext uri="{FF2B5EF4-FFF2-40B4-BE49-F238E27FC236}">
                <a16:creationId xmlns:a16="http://schemas.microsoft.com/office/drawing/2014/main" id="{BA7310EF-CA28-4A92-887C-C1F016E30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42" y="2057887"/>
            <a:ext cx="7031115" cy="369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72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3"/>
          <p:cNvSpPr txBox="1">
            <a:spLocks/>
          </p:cNvSpPr>
          <p:nvPr/>
        </p:nvSpPr>
        <p:spPr>
          <a:xfrm>
            <a:off x="405325" y="2658122"/>
            <a:ext cx="8229600" cy="330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solidFill>
                  <a:schemeClr val="tx1"/>
                </a:solidFill>
                <a:latin typeface="Trebuchet MS" panose="020B0603020202020204" pitchFamily="34" charset="0"/>
              </a:rPr>
              <a:t>Dirceu Resende</a:t>
            </a:r>
            <a:br>
              <a:rPr lang="pt-BR" sz="24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endParaRPr lang="pt-BR" sz="24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05325" y="1248570"/>
            <a:ext cx="83303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pt-BR" sz="4000" b="1" i="1" dirty="0">
                <a:latin typeface="Trebuchet MS" panose="020B0603020202020204" pitchFamily="34" charset="0"/>
              </a:rPr>
              <a:t>Power BI: Serviço ou Servidor?</a:t>
            </a:r>
          </a:p>
          <a:p>
            <a:pPr marL="0" lvl="1"/>
            <a:r>
              <a:rPr lang="pt-BR" sz="4000" b="1" i="1" dirty="0">
                <a:solidFill>
                  <a:srgbClr val="FFC000"/>
                </a:solidFill>
                <a:latin typeface="+mj-lt"/>
              </a:rPr>
              <a:t>—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192CB0E-4CED-4B0E-B486-F6F0A32B9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399" y="3128638"/>
            <a:ext cx="6998616" cy="473269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Consultor SQL Server e BI Team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Leader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 #TeamFabricioLima</a:t>
            </a:r>
          </a:p>
          <a:p>
            <a:pPr marL="285750" indent="-285750"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Instrutor de Power BI no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Planilheiros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 MVP Data Platform</a:t>
            </a:r>
          </a:p>
          <a:p>
            <a:pPr marL="285750" indent="-285750"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 MCP, MTA, MCSA, MCT e MCSE</a:t>
            </a:r>
          </a:p>
          <a:p>
            <a:pPr marL="285750" indent="-285750"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Organizador do PASS Local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Group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SQL Server ES</a:t>
            </a:r>
          </a:p>
          <a:p>
            <a:pPr marL="285750" indent="-285750"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Escritor do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iMasters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Instrutor do </a:t>
            </a:r>
            <a:r>
              <a:rPr lang="pt-BR" sz="1400" b="1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https://cursos.fabriciolima.net</a:t>
            </a:r>
            <a:endParaRPr lang="pt-BR" sz="1400" b="1" dirty="0">
              <a:solidFill>
                <a:srgbClr val="FFC000"/>
              </a:solidFill>
            </a:endParaRPr>
          </a:p>
          <a:p>
            <a:pPr marL="285750" indent="-285750"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Autor do </a:t>
            </a:r>
            <a:r>
              <a:rPr lang="pt-BR" sz="1400" b="1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https://www.dirceuresende.com/</a:t>
            </a:r>
            <a:endParaRPr lang="pt-BR" sz="1400" b="1" dirty="0">
              <a:solidFill>
                <a:srgbClr val="FFC000"/>
              </a:solidFill>
            </a:endParaRPr>
          </a:p>
          <a:p>
            <a:pPr marL="285750" indent="-285750">
              <a:lnSpc>
                <a:spcPct val="150000"/>
              </a:lnSpc>
            </a:pPr>
            <a:r>
              <a:rPr lang="pt-BR" sz="1600" b="1" dirty="0"/>
              <a:t>Contato: bi@fabriciolima.net</a:t>
            </a:r>
          </a:p>
          <a:p>
            <a:pPr marL="285750" indent="-285750">
              <a:lnSpc>
                <a:spcPct val="150000"/>
              </a:lnSpc>
            </a:pPr>
            <a:endParaRPr lang="pt-BR" sz="1400" dirty="0">
              <a:solidFill>
                <a:srgbClr val="FFC000"/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7590B8F-4C3A-45C3-B043-2FE529D9D036}"/>
              </a:ext>
            </a:extLst>
          </p:cNvPr>
          <p:cNvGrpSpPr/>
          <p:nvPr/>
        </p:nvGrpSpPr>
        <p:grpSpPr>
          <a:xfrm>
            <a:off x="509075" y="3293768"/>
            <a:ext cx="2012665" cy="2556882"/>
            <a:chOff x="509075" y="3293768"/>
            <a:chExt cx="2012665" cy="2556882"/>
          </a:xfrm>
        </p:grpSpPr>
        <p:pic>
          <p:nvPicPr>
            <p:cNvPr id="5" name="Picture 2" descr="Resultado de imagem para dirceu resende">
              <a:extLst>
                <a:ext uri="{FF2B5EF4-FFF2-40B4-BE49-F238E27FC236}">
                  <a16:creationId xmlns:a16="http://schemas.microsoft.com/office/drawing/2014/main" id="{893905FD-05A6-41AE-A3BD-16ADCBC35B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075" y="3293768"/>
              <a:ext cx="2012665" cy="2012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71FCDA94-FE2C-40D7-ADF3-397EE4478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075" y="5306433"/>
              <a:ext cx="2012665" cy="5442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871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467543" y="3122966"/>
            <a:ext cx="8330227" cy="612068"/>
          </a:xfrm>
        </p:spPr>
        <p:txBody>
          <a:bodyPr/>
          <a:lstStyle/>
          <a:p>
            <a:r>
              <a:rPr lang="pt-BR" sz="3600" b="1" i="1" dirty="0"/>
              <a:t>LICENCIAMENTO</a:t>
            </a:r>
            <a:endParaRPr lang="pt-BR" sz="4400" b="1" i="1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/>
          </p:nvPr>
        </p:nvSpPr>
        <p:spPr>
          <a:xfrm>
            <a:off x="467544" y="358527"/>
            <a:ext cx="4824536" cy="262161"/>
          </a:xfrm>
        </p:spPr>
        <p:txBody>
          <a:bodyPr/>
          <a:lstStyle/>
          <a:p>
            <a:r>
              <a:rPr lang="pt-BR" b="1" i="1" dirty="0"/>
              <a:t>Power BI: Serviço ou Servidor?</a:t>
            </a:r>
          </a:p>
        </p:txBody>
      </p:sp>
    </p:spTree>
    <p:extLst>
      <p:ext uri="{BB962C8B-B14F-4D97-AF65-F5344CB8AC3E}">
        <p14:creationId xmlns:p14="http://schemas.microsoft.com/office/powerpoint/2010/main" val="356560701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405325" y="400845"/>
            <a:ext cx="844571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3600" b="1" i="1" dirty="0">
                <a:latin typeface="Trebuchet MS" panose="020B0603020202020204" pitchFamily="34" charset="0"/>
              </a:rPr>
              <a:t>Licenciamento do Power BI Serviço</a:t>
            </a:r>
          </a:p>
          <a:p>
            <a:pPr marL="0" lvl="1"/>
            <a:r>
              <a:rPr lang="pt-BR" sz="4000" b="1" i="1" dirty="0">
                <a:solidFill>
                  <a:srgbClr val="FFC000"/>
                </a:solidFill>
                <a:latin typeface="+mj-lt"/>
              </a:rPr>
              <a:t>—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E747DB0-DDB4-4C4A-A6E6-AB44E4DF1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172" y="1741603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</a:pP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Free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</a:pP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</a:t>
            </a:r>
          </a:p>
          <a:p>
            <a:pPr marL="457200" indent="-457200">
              <a:lnSpc>
                <a:spcPct val="200000"/>
              </a:lnSpc>
            </a:pP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Premium</a:t>
            </a:r>
          </a:p>
          <a:p>
            <a:pPr marL="457200" indent="-457200">
              <a:lnSpc>
                <a:spcPct val="200000"/>
              </a:lnSpc>
            </a:pP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Embedded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A87AC89-01AF-4C80-9632-DF5B478C0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989" y="1130227"/>
            <a:ext cx="5302135" cy="506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405325" y="400845"/>
            <a:ext cx="8445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4000" b="1" i="1" dirty="0">
                <a:latin typeface="Trebuchet MS" panose="020B0603020202020204" pitchFamily="34" charset="0"/>
              </a:rPr>
              <a:t>Licenciamento do Power BI RS </a:t>
            </a:r>
          </a:p>
          <a:p>
            <a:pPr marL="0" lvl="1"/>
            <a:r>
              <a:rPr lang="pt-BR" sz="4000" b="1" i="1" dirty="0">
                <a:solidFill>
                  <a:srgbClr val="FFC000"/>
                </a:solidFill>
                <a:latin typeface="+mj-lt"/>
              </a:rPr>
              <a:t>—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2228FF3-C1D1-444D-A8AF-E0864DE37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25" y="1719604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</a:pPr>
            <a:r>
              <a:rPr lang="pt-BR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Power BI Premium</a:t>
            </a:r>
          </a:p>
          <a:p>
            <a:pPr marL="457200" indent="-457200">
              <a:lnSpc>
                <a:spcPct val="200000"/>
              </a:lnSpc>
            </a:pPr>
            <a:r>
              <a:rPr lang="pt-BR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 Server Enterprise + SA</a:t>
            </a:r>
          </a:p>
        </p:txBody>
      </p:sp>
      <p:pic>
        <p:nvPicPr>
          <p:cNvPr id="5" name="Picture 2" descr="Resultado de imagem para power bi report server license">
            <a:extLst>
              <a:ext uri="{FF2B5EF4-FFF2-40B4-BE49-F238E27FC236}">
                <a16:creationId xmlns:a16="http://schemas.microsoft.com/office/drawing/2014/main" id="{4D485E20-5EBF-46BF-B1CB-AE5740A29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851" y="1613072"/>
            <a:ext cx="4883042" cy="341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42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467543" y="3122966"/>
            <a:ext cx="8330227" cy="612068"/>
          </a:xfrm>
        </p:spPr>
        <p:txBody>
          <a:bodyPr/>
          <a:lstStyle/>
          <a:p>
            <a:r>
              <a:rPr lang="pt-BR" sz="3600" b="1" i="1" dirty="0"/>
              <a:t>VANTAGENS DO POWER BI SERVIÇO</a:t>
            </a:r>
            <a:endParaRPr lang="pt-BR" sz="4400" b="1" i="1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/>
          </p:nvPr>
        </p:nvSpPr>
        <p:spPr>
          <a:xfrm>
            <a:off x="467544" y="358527"/>
            <a:ext cx="4824536" cy="262161"/>
          </a:xfrm>
        </p:spPr>
        <p:txBody>
          <a:bodyPr/>
          <a:lstStyle/>
          <a:p>
            <a:r>
              <a:rPr lang="pt-BR" b="1" i="1" dirty="0"/>
              <a:t>Power BI: Serviço ou Servidor?</a:t>
            </a:r>
          </a:p>
        </p:txBody>
      </p:sp>
    </p:spTree>
    <p:extLst>
      <p:ext uri="{BB962C8B-B14F-4D97-AF65-F5344CB8AC3E}">
        <p14:creationId xmlns:p14="http://schemas.microsoft.com/office/powerpoint/2010/main" val="1010797883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405325" y="400845"/>
            <a:ext cx="8445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4000" b="1" i="1" dirty="0">
                <a:latin typeface="Trebuchet MS" panose="020B0603020202020204" pitchFamily="34" charset="0"/>
              </a:rPr>
              <a:t>Vantagens do Power BI Serviço</a:t>
            </a:r>
          </a:p>
          <a:p>
            <a:pPr marL="0" lvl="1"/>
            <a:r>
              <a:rPr lang="pt-BR" sz="4000" b="1" i="1" dirty="0">
                <a:solidFill>
                  <a:srgbClr val="FFC000"/>
                </a:solidFill>
                <a:latin typeface="+mj-lt"/>
              </a:rPr>
              <a:t>—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2228FF3-C1D1-444D-A8AF-E0864DE37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25" y="1719604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pt-BR" sz="1800" dirty="0"/>
              <a:t>“</a:t>
            </a:r>
            <a:r>
              <a:rPr lang="pt-BR" sz="1800" dirty="0" err="1"/>
              <a:t>Ask</a:t>
            </a:r>
            <a:r>
              <a:rPr lang="pt-BR" sz="1800" dirty="0"/>
              <a:t> me a </a:t>
            </a:r>
            <a:r>
              <a:rPr lang="pt-BR" sz="1800" dirty="0" err="1"/>
              <a:t>question</a:t>
            </a:r>
            <a:r>
              <a:rPr lang="pt-BR" sz="1800" dirty="0"/>
              <a:t>”</a:t>
            </a:r>
          </a:p>
          <a:p>
            <a:pPr>
              <a:lnSpc>
                <a:spcPct val="170000"/>
              </a:lnSpc>
            </a:pPr>
            <a:r>
              <a:rPr lang="pt-BR" sz="1800" dirty="0"/>
              <a:t>Atualizações mensais</a:t>
            </a:r>
          </a:p>
          <a:p>
            <a:pPr>
              <a:lnSpc>
                <a:spcPct val="170000"/>
              </a:lnSpc>
            </a:pPr>
            <a:r>
              <a:rPr lang="pt-BR" sz="1800" dirty="0"/>
              <a:t>Relatórios </a:t>
            </a:r>
            <a:r>
              <a:rPr lang="pt-BR" sz="1800" dirty="0" err="1"/>
              <a:t>Embedded</a:t>
            </a:r>
            <a:endParaRPr lang="pt-BR" sz="1800" dirty="0"/>
          </a:p>
          <a:p>
            <a:pPr>
              <a:lnSpc>
                <a:spcPct val="170000"/>
              </a:lnSpc>
            </a:pPr>
            <a:r>
              <a:rPr lang="pt-BR" sz="1800" dirty="0"/>
              <a:t>Dashboards</a:t>
            </a:r>
          </a:p>
          <a:p>
            <a:pPr>
              <a:lnSpc>
                <a:spcPct val="170000"/>
              </a:lnSpc>
            </a:pPr>
            <a:r>
              <a:rPr lang="pt-BR" sz="1800" dirty="0"/>
              <a:t>Publicação mais flexível</a:t>
            </a:r>
          </a:p>
          <a:p>
            <a:pPr>
              <a:lnSpc>
                <a:spcPct val="170000"/>
              </a:lnSpc>
            </a:pPr>
            <a:r>
              <a:rPr lang="pt-BR" sz="1800" dirty="0"/>
              <a:t>Integração com serviços do Azure (</a:t>
            </a:r>
            <a:r>
              <a:rPr lang="pt-BR" sz="1800" dirty="0" err="1"/>
              <a:t>Flow</a:t>
            </a:r>
            <a:r>
              <a:rPr lang="pt-BR" sz="1800" dirty="0"/>
              <a:t>, </a:t>
            </a:r>
            <a:r>
              <a:rPr lang="pt-BR" sz="1800" dirty="0" err="1"/>
              <a:t>PowerApps</a:t>
            </a:r>
            <a:r>
              <a:rPr lang="pt-BR" sz="1800" dirty="0"/>
              <a:t>, </a:t>
            </a:r>
            <a:r>
              <a:rPr lang="pt-BR" sz="1800" dirty="0" err="1"/>
              <a:t>etc</a:t>
            </a:r>
            <a:r>
              <a:rPr lang="pt-BR" sz="1800" dirty="0"/>
              <a:t>)</a:t>
            </a:r>
          </a:p>
          <a:p>
            <a:pPr>
              <a:lnSpc>
                <a:spcPct val="170000"/>
              </a:lnSpc>
            </a:pPr>
            <a:r>
              <a:rPr lang="pt-BR" sz="1800" dirty="0"/>
              <a:t>Envio de alertas baseado em indicadores</a:t>
            </a:r>
          </a:p>
          <a:p>
            <a:pPr>
              <a:lnSpc>
                <a:spcPct val="170000"/>
              </a:lnSpc>
            </a:pPr>
            <a:r>
              <a:rPr lang="pt-BR" sz="1800" dirty="0"/>
              <a:t>Direct Query + </a:t>
            </a:r>
            <a:r>
              <a:rPr lang="pt-BR" sz="1800" dirty="0" err="1"/>
              <a:t>Import</a:t>
            </a:r>
            <a:r>
              <a:rPr lang="pt-BR" sz="1800" dirty="0"/>
              <a:t> e Relacionamentos N:N</a:t>
            </a:r>
          </a:p>
          <a:p>
            <a:pPr>
              <a:lnSpc>
                <a:spcPct val="170000"/>
              </a:lnSpc>
            </a:pPr>
            <a:r>
              <a:rPr lang="pt-BR" sz="1800" dirty="0"/>
              <a:t>Pode ser mais barato</a:t>
            </a:r>
          </a:p>
        </p:txBody>
      </p:sp>
    </p:spTree>
    <p:extLst>
      <p:ext uri="{BB962C8B-B14F-4D97-AF65-F5344CB8AC3E}">
        <p14:creationId xmlns:p14="http://schemas.microsoft.com/office/powerpoint/2010/main" val="348383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467543" y="3122966"/>
            <a:ext cx="8330227" cy="612068"/>
          </a:xfrm>
        </p:spPr>
        <p:txBody>
          <a:bodyPr/>
          <a:lstStyle/>
          <a:p>
            <a:r>
              <a:rPr lang="pt-BR" sz="3600" b="1" i="1" dirty="0"/>
              <a:t>VANTAGENS DO POWER BI RS</a:t>
            </a:r>
            <a:endParaRPr lang="pt-BR" sz="4400" b="1" i="1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/>
          </p:nvPr>
        </p:nvSpPr>
        <p:spPr>
          <a:xfrm>
            <a:off x="467544" y="358527"/>
            <a:ext cx="4824536" cy="262161"/>
          </a:xfrm>
        </p:spPr>
        <p:txBody>
          <a:bodyPr/>
          <a:lstStyle/>
          <a:p>
            <a:r>
              <a:rPr lang="pt-BR" b="1" i="1" dirty="0"/>
              <a:t>Power BI: Serviço ou Servidor?</a:t>
            </a:r>
          </a:p>
        </p:txBody>
      </p:sp>
    </p:spTree>
    <p:extLst>
      <p:ext uri="{BB962C8B-B14F-4D97-AF65-F5344CB8AC3E}">
        <p14:creationId xmlns:p14="http://schemas.microsoft.com/office/powerpoint/2010/main" val="3125359127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405325" y="400845"/>
            <a:ext cx="844571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3600" b="1" i="1" dirty="0">
                <a:latin typeface="Trebuchet MS" panose="020B0603020202020204" pitchFamily="34" charset="0"/>
              </a:rPr>
              <a:t>Vantagens do Power BI </a:t>
            </a:r>
            <a:r>
              <a:rPr lang="pt-BR" sz="3600" b="1" i="1" dirty="0" err="1">
                <a:latin typeface="Trebuchet MS" panose="020B0603020202020204" pitchFamily="34" charset="0"/>
              </a:rPr>
              <a:t>Report</a:t>
            </a:r>
            <a:r>
              <a:rPr lang="pt-BR" sz="3600" b="1" i="1" dirty="0">
                <a:latin typeface="Trebuchet MS" panose="020B0603020202020204" pitchFamily="34" charset="0"/>
              </a:rPr>
              <a:t> Server</a:t>
            </a:r>
          </a:p>
          <a:p>
            <a:pPr marL="0" lvl="1"/>
            <a:r>
              <a:rPr lang="pt-BR" sz="4000" b="1" i="1" dirty="0">
                <a:solidFill>
                  <a:srgbClr val="FFC000"/>
                </a:solidFill>
                <a:latin typeface="+mj-lt"/>
              </a:rPr>
              <a:t>—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2228FF3-C1D1-444D-A8AF-E0864DE37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25" y="171960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Integração nativa com AD</a:t>
            </a:r>
          </a:p>
          <a:p>
            <a:pPr>
              <a:lnSpc>
                <a:spcPct val="200000"/>
              </a:lnSpc>
            </a:pPr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Possibilidade de implantação sem custos adicionais</a:t>
            </a:r>
          </a:p>
          <a:p>
            <a:pPr>
              <a:lnSpc>
                <a:spcPct val="200000"/>
              </a:lnSpc>
            </a:pPr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Visualizar relatórios do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</a:rPr>
              <a:t>Reporting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 Services*</a:t>
            </a:r>
          </a:p>
          <a:p>
            <a:pPr>
              <a:lnSpc>
                <a:spcPct val="200000"/>
              </a:lnSpc>
            </a:pPr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Atualização de dados personalizada e sem limites</a:t>
            </a:r>
          </a:p>
          <a:p>
            <a:pPr>
              <a:lnSpc>
                <a:spcPct val="200000"/>
              </a:lnSpc>
            </a:pPr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Envio automático de relatórios (RS)</a:t>
            </a:r>
          </a:p>
          <a:p>
            <a:pPr>
              <a:lnSpc>
                <a:spcPct val="200000"/>
              </a:lnSpc>
            </a:pPr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Exigências fiscais ou cultura “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</a:rPr>
              <a:t>anti-nuvem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”</a:t>
            </a:r>
          </a:p>
          <a:p>
            <a:pPr>
              <a:lnSpc>
                <a:spcPct val="200000"/>
              </a:lnSpc>
            </a:pPr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Melhoria de Performance como CAPEX</a:t>
            </a:r>
          </a:p>
        </p:txBody>
      </p:sp>
    </p:spTree>
    <p:extLst>
      <p:ext uri="{BB962C8B-B14F-4D97-AF65-F5344CB8AC3E}">
        <p14:creationId xmlns:p14="http://schemas.microsoft.com/office/powerpoint/2010/main" val="39756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467543" y="3122966"/>
            <a:ext cx="8330227" cy="612068"/>
          </a:xfrm>
        </p:spPr>
        <p:txBody>
          <a:bodyPr/>
          <a:lstStyle/>
          <a:p>
            <a:r>
              <a:rPr lang="pt-BR" sz="3600" b="1" i="1" dirty="0"/>
              <a:t>CENÁRIO IDEAL DE CADA SOLUÇÃO</a:t>
            </a:r>
            <a:endParaRPr lang="pt-BR" sz="4400" b="1" i="1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/>
          </p:nvPr>
        </p:nvSpPr>
        <p:spPr>
          <a:xfrm>
            <a:off x="467544" y="358527"/>
            <a:ext cx="4824536" cy="262161"/>
          </a:xfrm>
        </p:spPr>
        <p:txBody>
          <a:bodyPr/>
          <a:lstStyle/>
          <a:p>
            <a:r>
              <a:rPr lang="pt-BR" b="1" i="1" dirty="0"/>
              <a:t>Power BI: Serviço ou Servidor?</a:t>
            </a:r>
          </a:p>
        </p:txBody>
      </p:sp>
    </p:spTree>
    <p:extLst>
      <p:ext uri="{BB962C8B-B14F-4D97-AF65-F5344CB8AC3E}">
        <p14:creationId xmlns:p14="http://schemas.microsoft.com/office/powerpoint/2010/main" val="2252282830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405325" y="400845"/>
            <a:ext cx="844571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3600" b="1" i="1" dirty="0">
                <a:latin typeface="Trebuchet MS" panose="020B0603020202020204" pitchFamily="34" charset="0"/>
              </a:rPr>
              <a:t>Quando usar o Power BI Serviço</a:t>
            </a:r>
          </a:p>
          <a:p>
            <a:pPr marL="0" lvl="1"/>
            <a:r>
              <a:rPr lang="pt-BR" sz="4000" b="1" i="1" dirty="0">
                <a:solidFill>
                  <a:srgbClr val="FFC000"/>
                </a:solidFill>
                <a:latin typeface="+mj-lt"/>
              </a:rPr>
              <a:t>—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7A66ED7-BE3B-4821-8CD0-632CFE0E1383}"/>
              </a:ext>
            </a:extLst>
          </p:cNvPr>
          <p:cNvSpPr txBox="1"/>
          <p:nvPr/>
        </p:nvSpPr>
        <p:spPr>
          <a:xfrm>
            <a:off x="405325" y="1662729"/>
            <a:ext cx="8445712" cy="430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Empresa não tem SQL Server Enterprise ou PBI Premium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Infraestrutura em cloud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Necessidade de utilizar </a:t>
            </a:r>
            <a:r>
              <a:rPr lang="pt-BR" sz="2400" dirty="0" err="1"/>
              <a:t>PowerApps</a:t>
            </a:r>
            <a:endParaRPr lang="pt-BR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Embutir relatórios em aplicações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Área de negócio independente da TI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5043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405325" y="400845"/>
            <a:ext cx="8445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3200" b="1" i="1" dirty="0">
                <a:latin typeface="Trebuchet MS" panose="020B0603020202020204" pitchFamily="34" charset="0"/>
              </a:rPr>
              <a:t>Quando usar o Power BI </a:t>
            </a:r>
            <a:r>
              <a:rPr lang="pt-BR" sz="3200" b="1" i="1" dirty="0" err="1">
                <a:latin typeface="Trebuchet MS" panose="020B0603020202020204" pitchFamily="34" charset="0"/>
              </a:rPr>
              <a:t>Report</a:t>
            </a:r>
            <a:r>
              <a:rPr lang="pt-BR" sz="3200" b="1" i="1" dirty="0">
                <a:latin typeface="Trebuchet MS" panose="020B0603020202020204" pitchFamily="34" charset="0"/>
              </a:rPr>
              <a:t> Server</a:t>
            </a:r>
          </a:p>
          <a:p>
            <a:pPr marL="0" lvl="1"/>
            <a:r>
              <a:rPr lang="pt-BR" sz="4000" b="1" i="1" dirty="0">
                <a:solidFill>
                  <a:srgbClr val="FFC000"/>
                </a:solidFill>
                <a:latin typeface="+mj-lt"/>
              </a:rPr>
              <a:t>—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4B7FAE-D327-4B5B-A529-A7B322944563}"/>
              </a:ext>
            </a:extLst>
          </p:cNvPr>
          <p:cNvSpPr txBox="1"/>
          <p:nvPr/>
        </p:nvSpPr>
        <p:spPr>
          <a:xfrm>
            <a:off x="405324" y="1778138"/>
            <a:ext cx="8445711" cy="3567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Muitas licenças do PRO necessárias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Infraestrutura local (</a:t>
            </a:r>
            <a:r>
              <a:rPr lang="pt-BR" sz="2400" dirty="0" err="1"/>
              <a:t>On-premise</a:t>
            </a:r>
            <a:r>
              <a:rPr lang="pt-BR" sz="2400" dirty="0"/>
              <a:t>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Um único portal com </a:t>
            </a:r>
            <a:r>
              <a:rPr lang="pt-BR" sz="2400" dirty="0" err="1"/>
              <a:t>Reporting</a:t>
            </a:r>
            <a:r>
              <a:rPr lang="pt-BR" sz="2400" dirty="0"/>
              <a:t> Services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3195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467544" y="3122966"/>
            <a:ext cx="7632848" cy="612068"/>
          </a:xfrm>
        </p:spPr>
        <p:txBody>
          <a:bodyPr/>
          <a:lstStyle/>
          <a:p>
            <a:r>
              <a:rPr lang="pt-BR" sz="4000" b="1" i="1" dirty="0"/>
              <a:t>AGENDA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/>
          </p:nvPr>
        </p:nvSpPr>
        <p:spPr>
          <a:xfrm>
            <a:off x="467544" y="358527"/>
            <a:ext cx="4824536" cy="262161"/>
          </a:xfrm>
        </p:spPr>
        <p:txBody>
          <a:bodyPr/>
          <a:lstStyle/>
          <a:p>
            <a:r>
              <a:rPr lang="pt-BR" b="1" i="1" dirty="0"/>
              <a:t>Power BI: Serviço ou Servidor?</a:t>
            </a:r>
          </a:p>
        </p:txBody>
      </p:sp>
    </p:spTree>
    <p:extLst>
      <p:ext uri="{BB962C8B-B14F-4D97-AF65-F5344CB8AC3E}">
        <p14:creationId xmlns:p14="http://schemas.microsoft.com/office/powerpoint/2010/main" val="3769295553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467543" y="3122966"/>
            <a:ext cx="8330227" cy="612068"/>
          </a:xfrm>
        </p:spPr>
        <p:txBody>
          <a:bodyPr/>
          <a:lstStyle/>
          <a:p>
            <a:pPr algn="ctr"/>
            <a:r>
              <a:rPr lang="pt-BR" sz="3600" b="1" i="1" dirty="0"/>
              <a:t>OBRIGADO!</a:t>
            </a:r>
            <a:endParaRPr lang="pt-BR" sz="4400" b="1" i="1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/>
          </p:nvPr>
        </p:nvSpPr>
        <p:spPr>
          <a:xfrm>
            <a:off x="467544" y="358527"/>
            <a:ext cx="4824536" cy="262161"/>
          </a:xfrm>
        </p:spPr>
        <p:txBody>
          <a:bodyPr/>
          <a:lstStyle/>
          <a:p>
            <a:r>
              <a:rPr lang="pt-BR" b="1" i="1" dirty="0"/>
              <a:t>Power BI: Serviço ou Servidor?</a:t>
            </a:r>
          </a:p>
        </p:txBody>
      </p:sp>
    </p:spTree>
    <p:extLst>
      <p:ext uri="{BB962C8B-B14F-4D97-AF65-F5344CB8AC3E}">
        <p14:creationId xmlns:p14="http://schemas.microsoft.com/office/powerpoint/2010/main" val="373597260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3"/>
          <p:cNvSpPr txBox="1">
            <a:spLocks/>
          </p:cNvSpPr>
          <p:nvPr/>
        </p:nvSpPr>
        <p:spPr>
          <a:xfrm>
            <a:off x="405325" y="1819275"/>
            <a:ext cx="8229600" cy="4057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que é o Power BI Service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que é o Power BI </a:t>
            </a:r>
            <a:r>
              <a:rPr lang="pt-BR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Report</a:t>
            </a: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Server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Licenciamento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Recursos Exclusivos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Quando utilizar cada um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05325" y="400845"/>
            <a:ext cx="54778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4000" b="1" i="1" dirty="0">
                <a:latin typeface="Trebuchet MS" panose="020B0603020202020204" pitchFamily="34" charset="0"/>
              </a:rPr>
              <a:t>Agenda</a:t>
            </a:r>
          </a:p>
          <a:p>
            <a:pPr marL="0" lvl="1"/>
            <a:r>
              <a:rPr lang="pt-BR" sz="4000" b="1" i="1" dirty="0">
                <a:solidFill>
                  <a:srgbClr val="FFC000"/>
                </a:solidFill>
                <a:latin typeface="+mj-lt"/>
              </a:rPr>
              <a:t>—</a:t>
            </a:r>
          </a:p>
        </p:txBody>
      </p:sp>
    </p:spTree>
    <p:extLst>
      <p:ext uri="{BB962C8B-B14F-4D97-AF65-F5344CB8AC3E}">
        <p14:creationId xmlns:p14="http://schemas.microsoft.com/office/powerpoint/2010/main" val="137584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467544" y="3122966"/>
            <a:ext cx="7632848" cy="612068"/>
          </a:xfrm>
        </p:spPr>
        <p:txBody>
          <a:bodyPr/>
          <a:lstStyle/>
          <a:p>
            <a:r>
              <a:rPr lang="pt-BR" sz="4000" b="1" i="1" dirty="0"/>
              <a:t>O QUE É O POWER BI SERVICE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/>
          </p:nvPr>
        </p:nvSpPr>
        <p:spPr>
          <a:xfrm>
            <a:off x="467544" y="358527"/>
            <a:ext cx="4824536" cy="262161"/>
          </a:xfrm>
        </p:spPr>
        <p:txBody>
          <a:bodyPr/>
          <a:lstStyle/>
          <a:p>
            <a:r>
              <a:rPr lang="pt-BR" b="1" i="1" dirty="0"/>
              <a:t>Power BI: Serviço ou Servidor?</a:t>
            </a:r>
          </a:p>
        </p:txBody>
      </p:sp>
    </p:spTree>
    <p:extLst>
      <p:ext uri="{BB962C8B-B14F-4D97-AF65-F5344CB8AC3E}">
        <p14:creationId xmlns:p14="http://schemas.microsoft.com/office/powerpoint/2010/main" val="770571017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405325" y="400845"/>
            <a:ext cx="8445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4000" b="1" i="1" dirty="0">
                <a:latin typeface="Trebuchet MS" panose="020B0603020202020204" pitchFamily="34" charset="0"/>
              </a:rPr>
              <a:t>O que é o Power BI Service </a:t>
            </a:r>
          </a:p>
          <a:p>
            <a:pPr marL="0" lvl="1"/>
            <a:r>
              <a:rPr lang="pt-BR" sz="4000" b="1" i="1" dirty="0">
                <a:solidFill>
                  <a:srgbClr val="FFC000"/>
                </a:solidFill>
                <a:latin typeface="+mj-lt"/>
              </a:rPr>
              <a:t>—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B451DB4-5572-4527-9E9A-06E2F6EBE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84" y="1642370"/>
            <a:ext cx="8750031" cy="455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9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405325" y="400845"/>
            <a:ext cx="8445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4000" b="1" i="1" dirty="0">
                <a:latin typeface="Trebuchet MS" panose="020B0603020202020204" pitchFamily="34" charset="0"/>
              </a:rPr>
              <a:t>O que é o Power BI Service </a:t>
            </a:r>
          </a:p>
          <a:p>
            <a:pPr marL="0" lvl="1"/>
            <a:r>
              <a:rPr lang="pt-BR" sz="4000" b="1" i="1" dirty="0">
                <a:solidFill>
                  <a:srgbClr val="FFC000"/>
                </a:solidFill>
                <a:latin typeface="+mj-lt"/>
              </a:rPr>
              <a:t>—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CF8228D-D6E7-45A4-8C37-C68996A7B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25" y="1982943"/>
            <a:ext cx="3986074" cy="355794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31C66B3-9209-4DDC-90AC-2BF092F26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471" y="1305018"/>
            <a:ext cx="3254204" cy="491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8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405325" y="400845"/>
            <a:ext cx="8445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4000" b="1" i="1" dirty="0">
                <a:latin typeface="Trebuchet MS" panose="020B0603020202020204" pitchFamily="34" charset="0"/>
              </a:rPr>
              <a:t>O que é o Power BI Service </a:t>
            </a:r>
          </a:p>
          <a:p>
            <a:pPr marL="0" lvl="1"/>
            <a:r>
              <a:rPr lang="pt-BR" sz="4000" b="1" i="1" dirty="0">
                <a:solidFill>
                  <a:srgbClr val="FFC000"/>
                </a:solidFill>
                <a:latin typeface="+mj-lt"/>
              </a:rPr>
              <a:t>—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4E2317A-3805-4855-BA4A-871B8B336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67" y="1724284"/>
            <a:ext cx="4329293" cy="208423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4958F5A-549C-4B74-9951-38F4CCE6C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093" y="4060702"/>
            <a:ext cx="46672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9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405325" y="400845"/>
            <a:ext cx="8445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4000" b="1" i="1" dirty="0">
                <a:latin typeface="Trebuchet MS" panose="020B0603020202020204" pitchFamily="34" charset="0"/>
              </a:rPr>
              <a:t>O que é o Power BI Service </a:t>
            </a:r>
          </a:p>
          <a:p>
            <a:pPr marL="0" lvl="1"/>
            <a:r>
              <a:rPr lang="pt-BR" sz="4000" b="1" i="1" dirty="0">
                <a:solidFill>
                  <a:srgbClr val="FFC000"/>
                </a:solidFill>
                <a:latin typeface="+mj-lt"/>
              </a:rPr>
              <a:t>—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F44CC4F-04E8-4E55-B183-FC43A2F71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47" y="1526911"/>
            <a:ext cx="7208668" cy="471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6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Padrão Petrobras">
      <a:dk1>
        <a:sysClr val="windowText" lastClr="000000"/>
      </a:dk1>
      <a:lt1>
        <a:sysClr val="window" lastClr="FFFFFF"/>
      </a:lt1>
      <a:dk2>
        <a:srgbClr val="008542"/>
      </a:dk2>
      <a:lt2>
        <a:srgbClr val="FEDF00"/>
      </a:lt2>
      <a:accent1>
        <a:srgbClr val="675C53"/>
      </a:accent1>
      <a:accent2>
        <a:srgbClr val="FF7000"/>
      </a:accent2>
      <a:accent3>
        <a:srgbClr val="A8B400"/>
      </a:accent3>
      <a:accent4>
        <a:srgbClr val="BCBDBC"/>
      </a:accent4>
      <a:accent5>
        <a:srgbClr val="00B2A9"/>
      </a:accent5>
      <a:accent6>
        <a:srgbClr val="FDC82F"/>
      </a:accent6>
      <a:hlink>
        <a:srgbClr val="FF7000"/>
      </a:hlink>
      <a:folHlink>
        <a:srgbClr val="FF7000"/>
      </a:folHlink>
    </a:clrScheme>
    <a:fontScheme name="Padrão Petrobra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Padrão Petrobras">
      <a:dk1>
        <a:sysClr val="windowText" lastClr="000000"/>
      </a:dk1>
      <a:lt1>
        <a:sysClr val="window" lastClr="FFFFFF"/>
      </a:lt1>
      <a:dk2>
        <a:srgbClr val="008542"/>
      </a:dk2>
      <a:lt2>
        <a:srgbClr val="FEDF00"/>
      </a:lt2>
      <a:accent1>
        <a:srgbClr val="675C53"/>
      </a:accent1>
      <a:accent2>
        <a:srgbClr val="FF7000"/>
      </a:accent2>
      <a:accent3>
        <a:srgbClr val="A8B400"/>
      </a:accent3>
      <a:accent4>
        <a:srgbClr val="BCBDBC"/>
      </a:accent4>
      <a:accent5>
        <a:srgbClr val="00B2A9"/>
      </a:accent5>
      <a:accent6>
        <a:srgbClr val="FDC82F"/>
      </a:accent6>
      <a:hlink>
        <a:srgbClr val="FF7000"/>
      </a:hlink>
      <a:folHlink>
        <a:srgbClr val="FF7000"/>
      </a:folHlink>
    </a:clrScheme>
    <a:fontScheme name="Padrão Petrobra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490</Words>
  <Application>Microsoft Office PowerPoint</Application>
  <PresentationFormat>Apresentação na tela (4:3)</PresentationFormat>
  <Paragraphs>105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Arial</vt:lpstr>
      <vt:lpstr>Calibri</vt:lpstr>
      <vt:lpstr>Trebuchet MS</vt:lpstr>
      <vt:lpstr>Tema do Office</vt:lpstr>
      <vt:lpstr>1_Tema do Office</vt:lpstr>
      <vt:lpstr>1_Personalizar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BRUNO VIEIRA DE SOUZA</dc:creator>
  <cp:lastModifiedBy>Dirceu Resende</cp:lastModifiedBy>
  <cp:revision>70</cp:revision>
  <dcterms:created xsi:type="dcterms:W3CDTF">2016-01-18T13:11:51Z</dcterms:created>
  <dcterms:modified xsi:type="dcterms:W3CDTF">2019-09-17T16:10:10Z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61996e-cafd-4c9a-8a94-2dc1b82131ae_Enabled">
    <vt:lpwstr>True</vt:lpwstr>
  </property>
  <property fmtid="{D5CDD505-2E9C-101B-9397-08002B2CF9AE}" pid="3" name="MSIP_Label_8e61996e-cafd-4c9a-8a94-2dc1b82131ae_SiteId">
    <vt:lpwstr>5b6f6241-9a57-4be4-8e50-1dfa72e79a57</vt:lpwstr>
  </property>
  <property fmtid="{D5CDD505-2E9C-101B-9397-08002B2CF9AE}" pid="4" name="MSIP_Label_8e61996e-cafd-4c9a-8a94-2dc1b82131ae_Owner">
    <vt:lpwstr>misaelmendes@petrobras.com.br</vt:lpwstr>
  </property>
  <property fmtid="{D5CDD505-2E9C-101B-9397-08002B2CF9AE}" pid="5" name="MSIP_Label_8e61996e-cafd-4c9a-8a94-2dc1b82131ae_SetDate">
    <vt:lpwstr>2019-09-05T18:41:08.9805381Z</vt:lpwstr>
  </property>
  <property fmtid="{D5CDD505-2E9C-101B-9397-08002B2CF9AE}" pid="6" name="MSIP_Label_8e61996e-cafd-4c9a-8a94-2dc1b82131ae_Name">
    <vt:lpwstr>NP-1</vt:lpwstr>
  </property>
  <property fmtid="{D5CDD505-2E9C-101B-9397-08002B2CF9AE}" pid="7" name="MSIP_Label_8e61996e-cafd-4c9a-8a94-2dc1b82131ae_Application">
    <vt:lpwstr>Microsoft Azure Information Protection</vt:lpwstr>
  </property>
  <property fmtid="{D5CDD505-2E9C-101B-9397-08002B2CF9AE}" pid="8" name="MSIP_Label_8e61996e-cafd-4c9a-8a94-2dc1b82131ae_ActionId">
    <vt:lpwstr>93c1ce6c-7870-436a-92e8-1a816c9523e0</vt:lpwstr>
  </property>
  <property fmtid="{D5CDD505-2E9C-101B-9397-08002B2CF9AE}" pid="9" name="MSIP_Label_8e61996e-cafd-4c9a-8a94-2dc1b82131ae_Extended_MSFT_Method">
    <vt:lpwstr>Automatic</vt:lpwstr>
  </property>
  <property fmtid="{D5CDD505-2E9C-101B-9397-08002B2CF9AE}" pid="10" name="Sensitivity">
    <vt:lpwstr>NP-1</vt:lpwstr>
  </property>
</Properties>
</file>