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9" r:id="rId16"/>
    <p:sldId id="292" r:id="rId17"/>
    <p:sldId id="29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4" r:id="rId29"/>
    <p:sldId id="285" r:id="rId30"/>
    <p:sldId id="286" r:id="rId31"/>
    <p:sldId id="290" r:id="rId32"/>
    <p:sldId id="287" r:id="rId33"/>
    <p:sldId id="288" r:id="rId34"/>
    <p:sldId id="289" r:id="rId35"/>
    <p:sldId id="261" r:id="rId36"/>
    <p:sldId id="260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AE15C-A072-4562-B05E-29F742ADD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4178D6-13BD-4756-BF58-A4409D79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D9BCC2-ED10-41F6-B0A2-4DF484C4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3F5B42-185E-4ABE-B177-04E759C0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994B0D-945D-434D-BB0D-27DBDFC2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5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66489-E68C-42A7-AC9C-C8CF70BC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12F343-F2D7-4C1A-8DC7-10743BBB2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1DE8E-4843-40AB-93A8-EE17A44F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05217A-B171-456F-8DBF-DD1629AF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849C5-9730-4B23-B18B-34DD31EE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66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8E4DB1-1E5A-42F3-811D-E32A8CEE6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A9F1B4-695B-4AFB-9787-C9A5D4B96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22D17B-D66E-40E9-B637-0D1FC718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403958-1ABF-4F14-B0AE-B3EA5C6E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364EB-D8A3-48BB-85F6-69A5DB99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53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BBC12-080B-4D9B-9274-61BAA164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FE380-85CF-4C36-8A79-D792BB9CB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55420-AD83-4825-83A7-6413750E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7E529C-6BDE-4E76-901D-B180EB18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4D36A6-B1FD-43E4-B1C4-7D095954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84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F4B1E-851E-4DFD-B421-80888021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C65D9B-6FBA-4EDD-BB36-DAB15AD27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267B3C-B1D2-4D58-BFAC-E3992ABA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68102-C64F-475C-A753-E1231F4E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671D99-B7E0-4EBC-9A01-C685CD4D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6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901B0-6897-4AC5-8FBA-A5986EAE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B550B-9904-4548-90FA-E01A24D60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2E151C-F3E1-4F72-AF06-C372D197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C07401-B04E-45FB-B7F7-EA9BFC5F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E110F5-6D5C-4DB8-94C1-2B66DD71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333E-8512-471B-8E36-249452C3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2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27B6E-1ED2-43CB-9253-FBFC1570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92C198-1C08-41A6-9713-CC47ECD7D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CCA450-256F-4721-9E74-1DE317CA3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BCD7EB-D225-4AAB-8737-C597056E2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926CED-A2CC-4558-9120-71962024B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A655C8-FF71-4F7C-821E-15CD8174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5BBA9A-AE23-4EAC-8E7D-76A629B7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47D14A-8AB2-458D-9881-7A8BCA0B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39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0CD79-8B17-46B6-99EB-03DE4181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53C9CB-9004-44B1-A1DC-1F866942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2989DB-63A4-4311-8448-8B322215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4B048F-D150-4047-8DED-2F4123A1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42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25750C-BCCE-4D05-AB62-93027733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DC99A0-C7B3-405C-950E-C2267422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83CA4B-C934-4669-8706-D6F69803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19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2B510-80DD-4B6D-B59C-E34AFBBB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552797-C656-4F1B-9036-B3A8E8EB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459F1A-AF7D-4586-B94A-E4297F449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D9CC51-874C-495F-95B7-913E5C2A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71F3AF-BACE-413D-8C81-7E124C3B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59380-B85F-4ECD-A959-28E7DC39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06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43359-F2DC-44CE-87DD-D09F7F24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321345-FC60-40AA-8014-87A20D9A2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3B8AE6-130C-4B6E-9592-63BF71056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41EF83-69A3-4EBC-8382-80BFB25D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E10823-A948-4BFF-AF28-1FF46F3B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6784F9-0882-4DAD-803A-7327E3C2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6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B83C64-8F76-461F-A85A-8FF3DCC1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8B2B68-6BAE-4A65-A6AA-1BE6FF105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33C911-D193-4A10-BF05-5705FA3B5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D7344-E659-41A4-9982-7271ABC38DE2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1E8B4D-F328-4390-977A-4B84B9A15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0399ED-284F-41AF-838D-CB349ABF3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19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ursos.fabriciolima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rceuresen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8C3B80-7201-4BE7-B241-B253F128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C34A354-63F9-4870-B9E0-46EE75B0D40C}"/>
              </a:ext>
            </a:extLst>
          </p:cNvPr>
          <p:cNvSpPr txBox="1"/>
          <p:nvPr/>
        </p:nvSpPr>
        <p:spPr>
          <a:xfrm>
            <a:off x="0" y="904971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</a:rPr>
              <a:t>AI FEST 2019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</a:rPr>
              <a:t>CONFERENCE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AED0F6-A524-44A3-8B90-595CCB573734}"/>
              </a:ext>
            </a:extLst>
          </p:cNvPr>
          <p:cNvSpPr txBox="1"/>
          <p:nvPr/>
        </p:nvSpPr>
        <p:spPr>
          <a:xfrm>
            <a:off x="0" y="429862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IA Aplicada ao Power BI</a:t>
            </a:r>
          </a:p>
          <a:p>
            <a:pPr algn="ctr"/>
            <a:r>
              <a:rPr lang="pt-BR" sz="3200" b="1" dirty="0">
                <a:solidFill>
                  <a:schemeClr val="bg1"/>
                </a:solidFill>
              </a:rPr>
              <a:t>Dirceu Resende</a:t>
            </a:r>
          </a:p>
        </p:txBody>
      </p:sp>
    </p:spTree>
    <p:extLst>
      <p:ext uri="{BB962C8B-B14F-4D97-AF65-F5344CB8AC3E}">
        <p14:creationId xmlns:p14="http://schemas.microsoft.com/office/powerpoint/2010/main" val="959173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8C3B80-7201-4BE7-B241-B253F128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C34A354-63F9-4870-B9E0-46EE75B0D40C}"/>
              </a:ext>
            </a:extLst>
          </p:cNvPr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</a:rPr>
              <a:t>O que é o Power BI?</a:t>
            </a:r>
          </a:p>
        </p:txBody>
      </p:sp>
    </p:spTree>
    <p:extLst>
      <p:ext uri="{BB962C8B-B14F-4D97-AF65-F5344CB8AC3E}">
        <p14:creationId xmlns:p14="http://schemas.microsoft.com/office/powerpoint/2010/main" val="342332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O QUE É O POWER BI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8" name="Picture 2" descr="Resultado de imagem para power bi gartner 2019">
            <a:extLst>
              <a:ext uri="{FF2B5EF4-FFF2-40B4-BE49-F238E27FC236}">
                <a16:creationId xmlns:a16="http://schemas.microsoft.com/office/drawing/2014/main" id="{41C8AE16-8028-4121-83CB-5D9F89F01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60" y="1436915"/>
            <a:ext cx="4332514" cy="43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808C9BF-F8C4-451A-AD4B-6D358E463742}"/>
              </a:ext>
            </a:extLst>
          </p:cNvPr>
          <p:cNvSpPr txBox="1"/>
          <p:nvPr/>
        </p:nvSpPr>
        <p:spPr>
          <a:xfrm>
            <a:off x="444137" y="1541417"/>
            <a:ext cx="6888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Nasceu do Power Query + </a:t>
            </a:r>
            <a:r>
              <a:rPr lang="pt-BR" sz="2800" dirty="0" err="1"/>
              <a:t>Pivot</a:t>
            </a:r>
            <a:r>
              <a:rPr lang="pt-BR" sz="2800" dirty="0"/>
              <a:t> + </a:t>
            </a:r>
            <a:r>
              <a:rPr lang="pt-BR" sz="2800" dirty="0" err="1"/>
              <a:t>View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Ferramenta de visualização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Mais de 100 conectores para diversas fontes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Relatórios dinâmicos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Integração com Azure, </a:t>
            </a:r>
            <a:r>
              <a:rPr lang="pt-BR" sz="2800" dirty="0" err="1"/>
              <a:t>AutoML</a:t>
            </a:r>
            <a:r>
              <a:rPr lang="pt-BR" sz="2800" dirty="0"/>
              <a:t>, IA, etc..</a:t>
            </a:r>
          </a:p>
        </p:txBody>
      </p:sp>
    </p:spTree>
    <p:extLst>
      <p:ext uri="{BB962C8B-B14F-4D97-AF65-F5344CB8AC3E}">
        <p14:creationId xmlns:p14="http://schemas.microsoft.com/office/powerpoint/2010/main" val="46176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O QUE É O POWER BI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2402C644-CED6-40CE-AF93-17103D997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658794"/>
              </p:ext>
            </p:extLst>
          </p:nvPr>
        </p:nvGraphicFramePr>
        <p:xfrm>
          <a:off x="467358" y="1654280"/>
          <a:ext cx="11257283" cy="337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4" imgW="5743685" imgH="1724150" progId="Excel.Sheet.12">
                  <p:embed/>
                </p:oleObj>
              </mc:Choice>
              <mc:Fallback>
                <p:oleObj name="Worksheet" r:id="rId4" imgW="5743685" imgH="1724150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78CBBF48-3413-4ED8-9E41-21719FA61B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358" y="1654280"/>
                        <a:ext cx="11257283" cy="3379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63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8C3B80-7201-4BE7-B241-B253F128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C34A354-63F9-4870-B9E0-46EE75B0D40C}"/>
              </a:ext>
            </a:extLst>
          </p:cNvPr>
          <p:cNvSpPr txBox="1"/>
          <p:nvPr/>
        </p:nvSpPr>
        <p:spPr>
          <a:xfrm>
            <a:off x="0" y="2131252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</a:rPr>
              <a:t>IA aplicada ao 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</a:rPr>
              <a:t>tratamento de dados</a:t>
            </a:r>
          </a:p>
        </p:txBody>
      </p:sp>
    </p:spTree>
    <p:extLst>
      <p:ext uri="{BB962C8B-B14F-4D97-AF65-F5344CB8AC3E}">
        <p14:creationId xmlns:p14="http://schemas.microsoft.com/office/powerpoint/2010/main" val="296784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AO TRATAMENTO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CB1A1CD-D266-4977-B69D-FBB0EB0DC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1" y="1031130"/>
            <a:ext cx="10805591" cy="49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3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AO TRATAMENTO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B67FEF3-B321-490A-990F-AC17D204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127" y="1003259"/>
            <a:ext cx="6358907" cy="48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8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AO TRATAMENTO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31FD7BF-0CAC-432B-86BE-9F87C718B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288" y="919648"/>
            <a:ext cx="6813877" cy="523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5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AO TRATAMENTO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447520-C30A-425C-A471-379594497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2" y="1331880"/>
            <a:ext cx="4495800" cy="17621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120C826-7226-4E73-AE8E-70C410A47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095" y="1331880"/>
            <a:ext cx="5772150" cy="17335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00DC7AE-8373-48CA-BFCD-08E798261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3517701"/>
            <a:ext cx="98774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14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8C3B80-7201-4BE7-B241-B253F128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C34A354-63F9-4870-B9E0-46EE75B0D40C}"/>
              </a:ext>
            </a:extLst>
          </p:cNvPr>
          <p:cNvSpPr txBox="1"/>
          <p:nvPr/>
        </p:nvSpPr>
        <p:spPr>
          <a:xfrm>
            <a:off x="0" y="2131252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</a:rPr>
              <a:t>IA aplicada à 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</a:rPr>
              <a:t>visualização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94054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À VISUALIZAÇÃO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A261D3-993A-4940-BD45-7895C666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888" y="991461"/>
            <a:ext cx="8674224" cy="487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4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299357" y="309312"/>
            <a:ext cx="115932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SOBRE O PALESTRANTE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D6F38FDA-366F-4E8E-895F-D085B59D4295}"/>
              </a:ext>
            </a:extLst>
          </p:cNvPr>
          <p:cNvSpPr txBox="1">
            <a:spLocks/>
          </p:cNvSpPr>
          <p:nvPr/>
        </p:nvSpPr>
        <p:spPr>
          <a:xfrm>
            <a:off x="299357" y="1304570"/>
            <a:ext cx="8229600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chemeClr val="tx1"/>
                </a:solidFill>
                <a:latin typeface="Trebuchet MS" panose="020B0603020202020204" pitchFamily="34" charset="0"/>
              </a:rPr>
              <a:t>Dirceu Resende</a:t>
            </a:r>
            <a:br>
              <a:rPr lang="pt-BR" sz="2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endParaRPr lang="pt-BR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E6ECB38-E6D8-446C-9B20-8AFCB899B6DF}"/>
              </a:ext>
            </a:extLst>
          </p:cNvPr>
          <p:cNvSpPr txBox="1">
            <a:spLocks/>
          </p:cNvSpPr>
          <p:nvPr/>
        </p:nvSpPr>
        <p:spPr>
          <a:xfrm>
            <a:off x="2854708" y="1792810"/>
            <a:ext cx="9337291" cy="47326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pt-BR" sz="2400" dirty="0"/>
              <a:t>Consultor SQL Server e BI Team </a:t>
            </a:r>
            <a:r>
              <a:rPr lang="pt-BR" sz="2400" dirty="0" err="1"/>
              <a:t>Leader</a:t>
            </a:r>
            <a:r>
              <a:rPr lang="pt-BR" sz="2400" dirty="0"/>
              <a:t> no #TeamFabricioLima</a:t>
            </a:r>
          </a:p>
          <a:p>
            <a:pPr marL="285750" indent="-285750">
              <a:lnSpc>
                <a:spcPct val="100000"/>
              </a:lnSpc>
            </a:pPr>
            <a:r>
              <a:rPr lang="pt-BR" sz="2400" dirty="0"/>
              <a:t>Instrutor de Power BI no Planilheiros</a:t>
            </a:r>
          </a:p>
          <a:p>
            <a:pPr marL="285750" indent="-285750">
              <a:lnSpc>
                <a:spcPct val="100000"/>
              </a:lnSpc>
            </a:pPr>
            <a:r>
              <a:rPr lang="pt-BR" sz="2400" dirty="0"/>
              <a:t>Instrutor do </a:t>
            </a:r>
            <a:r>
              <a:rPr lang="pt-BR" sz="24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cursos.fabriciolima.net</a:t>
            </a:r>
            <a:endParaRPr lang="pt-BR" sz="2400" b="1" dirty="0"/>
          </a:p>
          <a:p>
            <a:pPr marL="285750" indent="-285750">
              <a:lnSpc>
                <a:spcPct val="100000"/>
              </a:lnSpc>
            </a:pPr>
            <a:r>
              <a:rPr lang="pt-BR" sz="2400" dirty="0"/>
              <a:t>Autor do </a:t>
            </a:r>
            <a:r>
              <a:rPr lang="pt-BR" sz="2400" b="1" u="sng" dirty="0"/>
              <a:t>dirceuresende.com</a:t>
            </a:r>
            <a:endParaRPr lang="pt-BR" sz="2400" u="sng" dirty="0"/>
          </a:p>
          <a:p>
            <a:pPr marL="285750" indent="-285750">
              <a:lnSpc>
                <a:spcPct val="100000"/>
              </a:lnSpc>
            </a:pPr>
            <a:r>
              <a:rPr lang="pt-BR" sz="2400" dirty="0"/>
              <a:t>Microsoft MVP Data Platform</a:t>
            </a:r>
          </a:p>
          <a:p>
            <a:pPr marL="285750" indent="-285750">
              <a:lnSpc>
                <a:spcPct val="100000"/>
              </a:lnSpc>
            </a:pPr>
            <a:r>
              <a:rPr lang="pt-BR" sz="2400" dirty="0"/>
              <a:t>Microsoft MCP, MTA, MCSA, MCT e MCSE</a:t>
            </a:r>
          </a:p>
          <a:p>
            <a:pPr marL="285750" indent="-285750">
              <a:lnSpc>
                <a:spcPct val="100000"/>
              </a:lnSpc>
            </a:pPr>
            <a:r>
              <a:rPr lang="pt-BR" sz="2400" dirty="0"/>
              <a:t>Organizador do PASS Local </a:t>
            </a:r>
            <a:r>
              <a:rPr lang="pt-BR" sz="2400" dirty="0" err="1"/>
              <a:t>Group</a:t>
            </a:r>
            <a:r>
              <a:rPr lang="pt-BR" sz="2400" dirty="0"/>
              <a:t> SQL Server ES</a:t>
            </a:r>
          </a:p>
          <a:p>
            <a:pPr marL="285750" indent="-285750">
              <a:lnSpc>
                <a:spcPct val="100000"/>
              </a:lnSpc>
            </a:pPr>
            <a:r>
              <a:rPr lang="pt-BR" sz="2400" dirty="0"/>
              <a:t>Escritor do </a:t>
            </a:r>
            <a:r>
              <a:rPr lang="pt-BR" sz="2400" dirty="0" err="1"/>
              <a:t>iMasters</a:t>
            </a:r>
            <a:endParaRPr lang="pt-BR" sz="5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49B433A-249F-4139-95D1-355823C2FB92}"/>
              </a:ext>
            </a:extLst>
          </p:cNvPr>
          <p:cNvGrpSpPr/>
          <p:nvPr/>
        </p:nvGrpSpPr>
        <p:grpSpPr>
          <a:xfrm>
            <a:off x="431388" y="1839811"/>
            <a:ext cx="2012665" cy="2556882"/>
            <a:chOff x="509075" y="3293768"/>
            <a:chExt cx="2012665" cy="2556882"/>
          </a:xfrm>
        </p:grpSpPr>
        <p:pic>
          <p:nvPicPr>
            <p:cNvPr id="11" name="Picture 2" descr="Resultado de imagem para dirceu resende">
              <a:extLst>
                <a:ext uri="{FF2B5EF4-FFF2-40B4-BE49-F238E27FC236}">
                  <a16:creationId xmlns:a16="http://schemas.microsoft.com/office/drawing/2014/main" id="{51F91AC8-3070-49EF-A095-9DB7101FEA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075" y="3293768"/>
              <a:ext cx="2012665" cy="2012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577B159C-F303-46F4-83FA-C2B8B7553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075" y="5306433"/>
              <a:ext cx="2012665" cy="544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2750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À VISUALIZAÇÃO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B29F0D7-BC9E-499A-9DF0-F6954D26E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638" y="969753"/>
            <a:ext cx="9046724" cy="49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98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À VISUALIZAÇÃO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11BDC9A-E588-427F-A41F-48856AFC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5" y="1126128"/>
            <a:ext cx="11445536" cy="460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0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À VISUALIZAÇÃO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B961046-BB12-47AB-B322-86319D8C8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3" y="1160073"/>
            <a:ext cx="11831954" cy="453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66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À VISUALIZAÇÃO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284A3D-CF7F-4D18-A3FF-5CA01F652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4" y="1212005"/>
            <a:ext cx="11928411" cy="46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84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À VISUALIZAÇÃO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A0E5C39-3B5C-4877-88F8-A06627C0E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2" y="1024649"/>
            <a:ext cx="6622510" cy="480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63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8C3B80-7201-4BE7-B241-B253F128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C34A354-63F9-4870-B9E0-46EE75B0D40C}"/>
              </a:ext>
            </a:extLst>
          </p:cNvPr>
          <p:cNvSpPr txBox="1"/>
          <p:nvPr/>
        </p:nvSpPr>
        <p:spPr>
          <a:xfrm>
            <a:off x="0" y="2131252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</a:rPr>
              <a:t>Auto </a:t>
            </a:r>
            <a:r>
              <a:rPr lang="pt-BR" sz="7200" b="1" dirty="0" err="1">
                <a:solidFill>
                  <a:schemeClr val="bg1"/>
                </a:solidFill>
              </a:rPr>
              <a:t>Machine</a:t>
            </a:r>
            <a:r>
              <a:rPr lang="pt-BR" sz="7200" b="1" dirty="0">
                <a:solidFill>
                  <a:schemeClr val="bg1"/>
                </a:solidFill>
              </a:rPr>
              <a:t> Learning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</a:rPr>
              <a:t>(</a:t>
            </a:r>
            <a:r>
              <a:rPr lang="pt-BR" sz="7200" b="1" dirty="0" err="1">
                <a:solidFill>
                  <a:schemeClr val="bg1"/>
                </a:solidFill>
              </a:rPr>
              <a:t>AutoML</a:t>
            </a:r>
            <a:r>
              <a:rPr lang="pt-BR" sz="7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8371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AUTO MACHINE LEARNING (AUTO ML)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2050" name="Picture 2" descr="Resultado de imagem para power bi auto machine learning">
            <a:extLst>
              <a:ext uri="{FF2B5EF4-FFF2-40B4-BE49-F238E27FC236}">
                <a16:creationId xmlns:a16="http://schemas.microsoft.com/office/drawing/2014/main" id="{DBC54B2D-3526-45E2-BF22-9DD9EE95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15" y="1006736"/>
            <a:ext cx="9713438" cy="503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914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AUTO MACHINE LEARNING (AUTO ML)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3074" name="Picture 2" descr="Add a Machine learning model">
            <a:extLst>
              <a:ext uri="{FF2B5EF4-FFF2-40B4-BE49-F238E27FC236}">
                <a16:creationId xmlns:a16="http://schemas.microsoft.com/office/drawing/2014/main" id="{98495CE1-B02D-4FAC-AF0B-AFE33A4CB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98" y="1005116"/>
            <a:ext cx="8977460" cy="503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089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AUTO MACHINE LEARNING (AUTO ML)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4098" name="Picture 2" descr="Select historical outcome data">
            <a:extLst>
              <a:ext uri="{FF2B5EF4-FFF2-40B4-BE49-F238E27FC236}">
                <a16:creationId xmlns:a16="http://schemas.microsoft.com/office/drawing/2014/main" id="{F2EAC443-7167-44DB-8B12-B6111AB38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63" y="962565"/>
            <a:ext cx="10023835" cy="507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2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AUTO MACHINE LEARNING (AUTO ML)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5122" name="Picture 2" descr="Select a model">
            <a:extLst>
              <a:ext uri="{FF2B5EF4-FFF2-40B4-BE49-F238E27FC236}">
                <a16:creationId xmlns:a16="http://schemas.microsoft.com/office/drawing/2014/main" id="{0FE8791E-B49E-41C8-984F-77E6E2CC8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435" y="897490"/>
            <a:ext cx="8474697" cy="506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23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8C3B80-7201-4BE7-B241-B253F128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C34A354-63F9-4870-B9E0-46EE75B0D40C}"/>
              </a:ext>
            </a:extLst>
          </p:cNvPr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8849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AUTO MACHINE LEARNING (AUTO ML)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7170" name="Picture 2" descr="Customize input fields">
            <a:extLst>
              <a:ext uri="{FF2B5EF4-FFF2-40B4-BE49-F238E27FC236}">
                <a16:creationId xmlns:a16="http://schemas.microsoft.com/office/drawing/2014/main" id="{838B466C-9F29-4F70-833F-15D857F2F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2" y="905444"/>
            <a:ext cx="10353773" cy="525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999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AUTO MACHINE LEARNING (AUTO ML)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11266" name="Picture 2" descr="Name your model">
            <a:extLst>
              <a:ext uri="{FF2B5EF4-FFF2-40B4-BE49-F238E27FC236}">
                <a16:creationId xmlns:a16="http://schemas.microsoft.com/office/drawing/2014/main" id="{3E99D5FD-3D9E-45F1-99D7-A05F18345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94" y="958066"/>
            <a:ext cx="10178374" cy="513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145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AUTO MACHINE LEARNING (AUTO ML)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8194" name="Picture 2" descr="Feature importance">
            <a:extLst>
              <a:ext uri="{FF2B5EF4-FFF2-40B4-BE49-F238E27FC236}">
                <a16:creationId xmlns:a16="http://schemas.microsoft.com/office/drawing/2014/main" id="{6DF18693-49BE-4986-818C-A55F05744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27" y="919746"/>
            <a:ext cx="9486507" cy="511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188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AUTO MACHINE LEARNING (AUTO ML)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9218" name="Picture 2" descr="Accuracy preview">
            <a:extLst>
              <a:ext uri="{FF2B5EF4-FFF2-40B4-BE49-F238E27FC236}">
                <a16:creationId xmlns:a16="http://schemas.microsoft.com/office/drawing/2014/main" id="{BC1FD620-53D9-417C-9215-EB982AD0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11" y="901792"/>
            <a:ext cx="9202139" cy="519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578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AUTO MACHINE LEARNING (AUTO ML)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10242" name="Picture 2" descr="Model report">
            <a:extLst>
              <a:ext uri="{FF2B5EF4-FFF2-40B4-BE49-F238E27FC236}">
                <a16:creationId xmlns:a16="http://schemas.microsoft.com/office/drawing/2014/main" id="{8A4E6E8C-0FBE-4C2A-9AF7-020263E6E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28" y="927313"/>
            <a:ext cx="10046944" cy="51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696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0" y="1006898"/>
            <a:ext cx="1219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/>
              <a:t>OBRIGADO!!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66FF87A9-D511-41A5-94A7-96A37AE840A9}"/>
              </a:ext>
            </a:extLst>
          </p:cNvPr>
          <p:cNvSpPr txBox="1">
            <a:spLocks/>
          </p:cNvSpPr>
          <p:nvPr/>
        </p:nvSpPr>
        <p:spPr>
          <a:xfrm>
            <a:off x="707010" y="2543093"/>
            <a:ext cx="10831398" cy="330800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dirty="0" err="1"/>
              <a:t>Telegram</a:t>
            </a:r>
            <a:r>
              <a:rPr lang="pt-BR" dirty="0"/>
              <a:t>: @</a:t>
            </a:r>
            <a:r>
              <a:rPr lang="pt-BR" dirty="0" err="1"/>
              <a:t>dirceuresende</a:t>
            </a:r>
            <a:endParaRPr lang="pt-BR" dirty="0"/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Skype: @</a:t>
            </a:r>
            <a:r>
              <a:rPr lang="pt-BR" dirty="0" err="1"/>
              <a:t>dirceuresende</a:t>
            </a:r>
            <a:endParaRPr lang="pt-BR" dirty="0"/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LinkedIn: /in/</a:t>
            </a:r>
            <a:r>
              <a:rPr lang="pt-BR" dirty="0" err="1"/>
              <a:t>dirceuresende</a:t>
            </a:r>
            <a:endParaRPr lang="pt-BR" dirty="0"/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ctr"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38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8C3B80-7201-4BE7-B241-B253F128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C34A354-63F9-4870-B9E0-46EE75B0D40C}"/>
              </a:ext>
            </a:extLst>
          </p:cNvPr>
          <p:cNvSpPr txBox="1"/>
          <p:nvPr/>
        </p:nvSpPr>
        <p:spPr>
          <a:xfrm>
            <a:off x="0" y="904971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</a:rPr>
              <a:t>AI FEST 2019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</a:rPr>
              <a:t>CONFERENCE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AED0F6-A524-44A3-8B90-595CCB573734}"/>
              </a:ext>
            </a:extLst>
          </p:cNvPr>
          <p:cNvSpPr txBox="1"/>
          <p:nvPr/>
        </p:nvSpPr>
        <p:spPr>
          <a:xfrm>
            <a:off x="0" y="429862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IA Aplicada ao Power BI</a:t>
            </a:r>
          </a:p>
          <a:p>
            <a:pPr algn="ctr"/>
            <a:r>
              <a:rPr lang="pt-BR" sz="3200" b="1" dirty="0">
                <a:solidFill>
                  <a:schemeClr val="bg1"/>
                </a:solidFill>
              </a:rPr>
              <a:t>Dirceu Resende</a:t>
            </a:r>
          </a:p>
        </p:txBody>
      </p:sp>
    </p:spTree>
    <p:extLst>
      <p:ext uri="{BB962C8B-B14F-4D97-AF65-F5344CB8AC3E}">
        <p14:creationId xmlns:p14="http://schemas.microsoft.com/office/powerpoint/2010/main" val="175324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AGENDA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66FF87A9-D511-41A5-94A7-96A37AE840A9}"/>
              </a:ext>
            </a:extLst>
          </p:cNvPr>
          <p:cNvSpPr txBox="1">
            <a:spLocks/>
          </p:cNvSpPr>
          <p:nvPr/>
        </p:nvSpPr>
        <p:spPr>
          <a:xfrm>
            <a:off x="546755" y="1048631"/>
            <a:ext cx="10831398" cy="44566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é BI</a:t>
            </a:r>
          </a:p>
          <a:p>
            <a:pPr marL="285750" indent="-285750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é o Power BI</a:t>
            </a:r>
          </a:p>
          <a:p>
            <a:pPr marL="285750" indent="-285750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 aplicada no Tratamento de dados</a:t>
            </a:r>
          </a:p>
          <a:p>
            <a:pPr marL="285750" indent="-285750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 aplicada à visualização de dados</a:t>
            </a:r>
          </a:p>
          <a:p>
            <a:pPr marL="285750" indent="-285750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Machine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Learning (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AutoML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47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8C3B80-7201-4BE7-B241-B253F128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C34A354-63F9-4870-B9E0-46EE75B0D40C}"/>
              </a:ext>
            </a:extLst>
          </p:cNvPr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</a:rPr>
              <a:t>O que é BI?</a:t>
            </a:r>
          </a:p>
        </p:txBody>
      </p:sp>
    </p:spTree>
    <p:extLst>
      <p:ext uri="{BB962C8B-B14F-4D97-AF65-F5344CB8AC3E}">
        <p14:creationId xmlns:p14="http://schemas.microsoft.com/office/powerpoint/2010/main" val="38489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O QUE É BI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CC35133-7424-4E7A-8441-644AFE3F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08" y="1669220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o que é bi">
            <a:extLst>
              <a:ext uri="{FF2B5EF4-FFF2-40B4-BE49-F238E27FC236}">
                <a16:creationId xmlns:a16="http://schemas.microsoft.com/office/drawing/2014/main" id="{16501BF0-E2D1-4949-8ADB-BE043A57D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25" y="4083913"/>
            <a:ext cx="4384766" cy="160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m para o que é bi">
            <a:extLst>
              <a:ext uri="{FF2B5EF4-FFF2-40B4-BE49-F238E27FC236}">
                <a16:creationId xmlns:a16="http://schemas.microsoft.com/office/drawing/2014/main" id="{5A2B7468-366C-4802-89A1-28451D71B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050" y="1499810"/>
            <a:ext cx="3872466" cy="21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m para power bi logo">
            <a:extLst>
              <a:ext uri="{FF2B5EF4-FFF2-40B4-BE49-F238E27FC236}">
                <a16:creationId xmlns:a16="http://schemas.microsoft.com/office/drawing/2014/main" id="{C5550BB8-05B2-4B60-968F-A5788C91A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050" y="3916821"/>
            <a:ext cx="3872466" cy="193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68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O QUE É BI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D84A9B-399B-46A1-9B81-036488D1D112}"/>
              </a:ext>
            </a:extLst>
          </p:cNvPr>
          <p:cNvSpPr txBox="1"/>
          <p:nvPr/>
        </p:nvSpPr>
        <p:spPr>
          <a:xfrm>
            <a:off x="653592" y="1266177"/>
            <a:ext cx="1088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Técnicas e conceitos para analisar o passado, presente (streaming) e futuro (data </a:t>
            </a:r>
            <a:r>
              <a:rPr lang="pt-BR" sz="2400" dirty="0" err="1"/>
              <a:t>science</a:t>
            </a:r>
            <a:r>
              <a:rPr lang="pt-BR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/>
              <a:t>NÃO</a:t>
            </a:r>
            <a:r>
              <a:rPr lang="pt-BR" sz="2400" dirty="0"/>
              <a:t> é ferramenta!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Suporte à tomada de decisão: Mais fatos e menos “eu acho”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ETL: Extrair, transformar e carregar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Dados tratados, compartilhados, organizados, estruturados e governados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Análise, estudo, compartilhamento, monitoramento e visualização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174441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O QUE É BI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8" name="Picture 2" descr="Resultado de imagem para o que é bi">
            <a:extLst>
              <a:ext uri="{FF2B5EF4-FFF2-40B4-BE49-F238E27FC236}">
                <a16:creationId xmlns:a16="http://schemas.microsoft.com/office/drawing/2014/main" id="{2317BD99-F781-459E-867F-92A5FCB83C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8736" r="2600" b="5668"/>
          <a:stretch/>
        </p:blipFill>
        <p:spPr bwMode="auto">
          <a:xfrm>
            <a:off x="653592" y="1234933"/>
            <a:ext cx="10884816" cy="453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72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O QUE É BI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5DB8AD-CC0C-4563-AFCB-6881A5DD4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0"/>
          <a:stretch/>
        </p:blipFill>
        <p:spPr>
          <a:xfrm>
            <a:off x="2453209" y="1169496"/>
            <a:ext cx="7717410" cy="487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64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519</Words>
  <Application>Microsoft Office PowerPoint</Application>
  <PresentationFormat>Widescreen</PresentationFormat>
  <Paragraphs>114</Paragraphs>
  <Slides>36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Trebuchet MS</vt:lpstr>
      <vt:lpstr>Tema do Office</vt:lpstr>
      <vt:lpstr>Worksheet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Dirceu Resende</dc:creator>
  <cp:lastModifiedBy>Dirceu Resende</cp:lastModifiedBy>
  <cp:revision>16</cp:revision>
  <dcterms:created xsi:type="dcterms:W3CDTF">2019-12-14T09:03:31Z</dcterms:created>
  <dcterms:modified xsi:type="dcterms:W3CDTF">2019-12-14T12:04:30Z</dcterms:modified>
</cp:coreProperties>
</file>