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309" r:id="rId3"/>
    <p:sldId id="310" r:id="rId4"/>
    <p:sldId id="311" r:id="rId5"/>
    <p:sldId id="313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282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0327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1093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711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7409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4024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6604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8207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474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8744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4827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700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667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5784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f29ae8076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3f29ae8076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46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4384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698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9336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3127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8301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15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859575" y="1122375"/>
            <a:ext cx="10539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pt-BR" sz="5400" b="1" dirty="0"/>
              <a:t>Analisando Grandes Volumes de Dados com o Power BI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524000" y="4289979"/>
            <a:ext cx="9144000" cy="113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None/>
            </a:pPr>
            <a:r>
              <a:rPr lang="pt-BR" sz="333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Dirceu Resende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None/>
            </a:pPr>
            <a:r>
              <a:rPr lang="pt-BR" sz="333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Leandro Lima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867935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pt-BR" sz="4000" b="1" dirty="0"/>
              <a:t>MODOS DE ARMAZENAMENTO</a:t>
            </a:r>
            <a:endParaRPr lang="pt-BR" sz="3600" b="1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Composto (</a:t>
            </a:r>
            <a:r>
              <a:rPr lang="pt-BR" sz="2800" dirty="0" err="1"/>
              <a:t>Composite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7" name="Picture 2" descr="Resultado de imagem para direct query + import composite model">
            <a:extLst>
              <a:ext uri="{FF2B5EF4-FFF2-40B4-BE49-F238E27FC236}">
                <a16:creationId xmlns:a16="http://schemas.microsoft.com/office/drawing/2014/main" id="{2CAC3FED-AB95-40E4-BEC6-5E1E0B13F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08" y="2211678"/>
            <a:ext cx="4244944" cy="2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power bi dual storage mode">
            <a:extLst>
              <a:ext uri="{FF2B5EF4-FFF2-40B4-BE49-F238E27FC236}">
                <a16:creationId xmlns:a16="http://schemas.microsoft.com/office/drawing/2014/main" id="{A1298476-F02B-494F-921D-8EF3C3534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909" y="1643347"/>
            <a:ext cx="5098543" cy="381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29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867935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pt-BR" sz="4000" b="1" dirty="0"/>
              <a:t>MODOS DE ARMAZENAMENTO</a:t>
            </a:r>
            <a:endParaRPr lang="pt-BR" sz="3600" b="1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9" name="Picture 2" descr="Resultado de imagem para power bi dual storage mode">
            <a:extLst>
              <a:ext uri="{FF2B5EF4-FFF2-40B4-BE49-F238E27FC236}">
                <a16:creationId xmlns:a16="http://schemas.microsoft.com/office/drawing/2014/main" id="{3AB35885-2F1F-4CB1-9A15-336563085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270" y="1182800"/>
            <a:ext cx="7891314" cy="430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67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4" y="403786"/>
            <a:ext cx="10046517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4000" b="1" dirty="0"/>
              <a:t>IMPORT, DIRECTQUERY E LIVE CONNECTION</a:t>
            </a:r>
            <a:endParaRPr lang="pt-BR" sz="3600" b="1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D767A6B-2123-447E-91E6-C3C38D7F4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" y="2152650"/>
            <a:ext cx="114395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87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4" y="403786"/>
            <a:ext cx="10046517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4000" b="1" dirty="0"/>
              <a:t>IMPORT, DIRECTQUERY E LIVE CONNECTION</a:t>
            </a:r>
            <a:endParaRPr lang="pt-BR" sz="3600" b="1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2F8F9C-F09E-40FA-85EC-E608141CC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094" y="1088748"/>
            <a:ext cx="9699812" cy="4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5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4" y="403786"/>
            <a:ext cx="10046517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4000" b="1" dirty="0"/>
              <a:t>DIRECTQUERY</a:t>
            </a:r>
            <a:endParaRPr lang="pt-BR" sz="3600" b="1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FBE18379-8D3A-4F3A-AF71-99EA97EBF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795" y="1082861"/>
            <a:ext cx="6366410" cy="437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181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4" y="403786"/>
            <a:ext cx="10046517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4000" b="1" dirty="0"/>
              <a:t>DIRECTQUERY</a:t>
            </a:r>
            <a:endParaRPr lang="pt-BR" sz="3600" b="1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pic>
        <p:nvPicPr>
          <p:cNvPr id="6" name="Picture 4" descr="Resultado de imagem para columnstore">
            <a:extLst>
              <a:ext uri="{FF2B5EF4-FFF2-40B4-BE49-F238E27FC236}">
                <a16:creationId xmlns:a16="http://schemas.microsoft.com/office/drawing/2014/main" id="{37BFB07C-186C-4388-9842-AD18532F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76" y="1077154"/>
            <a:ext cx="8320170" cy="442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4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4" y="403786"/>
            <a:ext cx="11369291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4000" b="1" dirty="0"/>
              <a:t>LIVE CONNECTION: TABULAR X MULTIDIMENSIONAL</a:t>
            </a:r>
            <a:br>
              <a:rPr lang="pt-BR" sz="3600" b="1" dirty="0"/>
            </a:br>
            <a:endParaRPr lang="pt-BR" sz="3600" b="1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312717" y="1156167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600" dirty="0"/>
              <a:t>Os servidores devem executar o SQL Server 2012 SP1 CU4 ou versões posteriores do </a:t>
            </a:r>
            <a:r>
              <a:rPr lang="pt-BR" sz="2600" dirty="0" err="1"/>
              <a:t>Analysis</a:t>
            </a:r>
            <a:r>
              <a:rPr lang="pt-BR" sz="2600" dirty="0"/>
              <a:t> Services para que o conector do SSAS MD do Power BI Desktop funcione corretamente.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600" dirty="0"/>
              <a:t>Somente as edições Enterprise e BI do SQL Server 2012 e SQL Server 2014 são compatíveis com conexões dinâmicas. Para a versão Standard do SQL Server, o SQL Server 2016 ou posterior é necessário para conexões dinâmicas.</a:t>
            </a:r>
            <a:br>
              <a:rPr lang="pt-BR" sz="2600" dirty="0"/>
            </a:br>
            <a:br>
              <a:rPr lang="pt-BR" sz="2600" dirty="0"/>
            </a:br>
            <a:r>
              <a:rPr lang="pt-BR" sz="2000" i="1" dirty="0"/>
              <a:t>*mesma coisa para o tabular</a:t>
            </a:r>
          </a:p>
        </p:txBody>
      </p:sp>
    </p:spTree>
    <p:extLst>
      <p:ext uri="{BB962C8B-B14F-4D97-AF65-F5344CB8AC3E}">
        <p14:creationId xmlns:p14="http://schemas.microsoft.com/office/powerpoint/2010/main" val="328535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4" y="403786"/>
            <a:ext cx="11369291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4000" b="1" dirty="0"/>
              <a:t>LIVE CONNECTION: TABULAR X MULTIDIMENSIONAL</a:t>
            </a:r>
            <a:br>
              <a:rPr lang="pt-BR" sz="3600" b="1" dirty="0"/>
            </a:br>
            <a:endParaRPr lang="pt-BR" sz="3600" b="1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312717" y="1156167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000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0A3095-98DA-4F04-AD76-E65E5F55D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6472" y="1125385"/>
            <a:ext cx="2338387" cy="460723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69E881E-D0E7-4780-A2A2-CF05644B3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7153" y="1436840"/>
            <a:ext cx="22383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27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4" y="403786"/>
            <a:ext cx="11369291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4000" b="1" dirty="0"/>
              <a:t>LIVE CONNECTION: TABULAR X MULTIDIMENSIONAL</a:t>
            </a:r>
            <a:br>
              <a:rPr lang="pt-BR" sz="3600" b="1" dirty="0"/>
            </a:br>
            <a:endParaRPr lang="pt-BR" sz="3600" b="1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312717" y="1156167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000" i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CA4FAA-362B-4013-B853-11E9CC1DF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309" y="1927412"/>
            <a:ext cx="2276475" cy="1143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6E393DE-9DD8-4E9D-95B1-E7CFF716E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0359" y="3778624"/>
            <a:ext cx="2257425" cy="11334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84B744-B23C-42C5-8F7C-58E7B0FD5B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3088" y="1412070"/>
            <a:ext cx="2179257" cy="38267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A8C5515-7E06-44DC-9B80-D3203DF9EE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7137" y="1390931"/>
            <a:ext cx="2113554" cy="407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27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4" y="403786"/>
            <a:ext cx="11369291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4000" b="1" dirty="0"/>
              <a:t>LIVE CONNECTION: TABULAR X MULTIDIMENSIONAL</a:t>
            </a:r>
            <a:br>
              <a:rPr lang="pt-BR" sz="3600" b="1" dirty="0"/>
            </a:br>
            <a:endParaRPr lang="pt-BR" sz="3600" b="1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703335" y="1254054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000" i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79E145C-4CA5-4073-89D2-10BB5A989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37" y="1383623"/>
            <a:ext cx="11439525" cy="409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2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7072231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67B8"/>
              </a:buClr>
              <a:buSzPts val="5400"/>
              <a:buFont typeface="Calibri"/>
              <a:buNone/>
            </a:pPr>
            <a:r>
              <a:rPr lang="pt-BR" sz="5400" dirty="0">
                <a:solidFill>
                  <a:srgbClr val="1567B8"/>
                </a:solidFill>
              </a:rPr>
              <a:t>AGENDA</a:t>
            </a:r>
            <a:endParaRPr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 que é BI?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Tipos</a:t>
            </a:r>
            <a:r>
              <a:rPr lang="en-US" sz="2800" dirty="0"/>
              <a:t> de Fontes de Dados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Modos</a:t>
            </a:r>
            <a:r>
              <a:rPr lang="en-US" sz="2800" dirty="0"/>
              <a:t> de </a:t>
            </a:r>
            <a:r>
              <a:rPr lang="en-US" sz="2800" dirty="0" err="1"/>
              <a:t>Armazamento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Particularidades</a:t>
            </a:r>
            <a:r>
              <a:rPr lang="en-US" sz="2800" dirty="0"/>
              <a:t> do Import, </a:t>
            </a:r>
            <a:r>
              <a:rPr lang="en-US" sz="2800" dirty="0" err="1"/>
              <a:t>DirectQuery</a:t>
            </a:r>
            <a:r>
              <a:rPr lang="en-US" sz="2800" dirty="0"/>
              <a:t> e Live Connection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Live Connection: Tabular vs Multidimensional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1599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4" y="403786"/>
            <a:ext cx="11369291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4000" b="1" dirty="0"/>
              <a:t>LIVE CONNECTION: TABULAR X MULTIDIMENSIONAL</a:t>
            </a:r>
            <a:br>
              <a:rPr lang="pt-BR" sz="3600" b="1" dirty="0"/>
            </a:br>
            <a:endParaRPr lang="pt-BR" sz="3600" b="1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703335" y="1254054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000" i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0CEF31-B801-48F8-AD2D-04C09429C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27" y="1118800"/>
            <a:ext cx="11182145" cy="444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78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4" y="403786"/>
            <a:ext cx="11369291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pt-BR" sz="4000" b="1" dirty="0"/>
              <a:t>HANDSON</a:t>
            </a:r>
            <a:endParaRPr lang="pt-BR" sz="3600" b="1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703335" y="1254054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000" i="1" dirty="0"/>
          </a:p>
        </p:txBody>
      </p:sp>
      <p:pic>
        <p:nvPicPr>
          <p:cNvPr id="7" name="Picture 2" descr="Resultado de imagem para mãos na massa">
            <a:extLst>
              <a:ext uri="{FF2B5EF4-FFF2-40B4-BE49-F238E27FC236}">
                <a16:creationId xmlns:a16="http://schemas.microsoft.com/office/drawing/2014/main" id="{B8A0916E-82CF-4E6D-81AC-321C41CE2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514475"/>
            <a:ext cx="5715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584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6" cy="827096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9"/>
          <p:cNvSpPr txBox="1">
            <a:spLocks noGrp="1"/>
          </p:cNvSpPr>
          <p:nvPr>
            <p:ph type="ctrTitle"/>
          </p:nvPr>
        </p:nvSpPr>
        <p:spPr>
          <a:xfrm>
            <a:off x="859575" y="1122375"/>
            <a:ext cx="10539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pt-BR" sz="5400" b="1" dirty="0"/>
              <a:t>Analisando Grandes Volumes de Dados com o Power BI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9"/>
          <p:cNvSpPr txBox="1">
            <a:spLocks noGrp="1"/>
          </p:cNvSpPr>
          <p:nvPr>
            <p:ph type="subTitle" idx="1"/>
          </p:nvPr>
        </p:nvSpPr>
        <p:spPr>
          <a:xfrm>
            <a:off x="1524000" y="4289979"/>
            <a:ext cx="91440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None/>
            </a:pPr>
            <a:r>
              <a:rPr lang="pt-BR" sz="333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Dirceu Resende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None/>
            </a:pPr>
            <a:r>
              <a:rPr lang="pt-BR" sz="333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Leandro Lima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7072231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5400" b="1" dirty="0"/>
              <a:t>O QUE É BI ?</a:t>
            </a:r>
            <a:br>
              <a:rPr lang="pt-BR" b="1" dirty="0"/>
            </a:br>
            <a:endParaRPr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8C25BEF-E1C5-45D2-8A05-F54AAE795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38" y="1421788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sultado de imagem para o que é bi">
            <a:extLst>
              <a:ext uri="{FF2B5EF4-FFF2-40B4-BE49-F238E27FC236}">
                <a16:creationId xmlns:a16="http://schemas.microsoft.com/office/drawing/2014/main" id="{AC3E9044-1C73-4275-BD1A-B1D7409AB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55" y="3836481"/>
            <a:ext cx="4384766" cy="160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sultado de imagem para o que é bi">
            <a:extLst>
              <a:ext uri="{FF2B5EF4-FFF2-40B4-BE49-F238E27FC236}">
                <a16:creationId xmlns:a16="http://schemas.microsoft.com/office/drawing/2014/main" id="{D1CD5954-787B-40A1-B7AA-104996156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280" y="1128086"/>
            <a:ext cx="3872466" cy="215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Resultado de imagem para power bi logo">
            <a:extLst>
              <a:ext uri="{FF2B5EF4-FFF2-40B4-BE49-F238E27FC236}">
                <a16:creationId xmlns:a16="http://schemas.microsoft.com/office/drawing/2014/main" id="{EC4DDA0B-B08D-45BB-9CC4-E237389EB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280" y="3518463"/>
            <a:ext cx="3872466" cy="193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57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7072231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567B8"/>
              </a:buClr>
              <a:buSzPts val="5400"/>
            </a:pPr>
            <a:r>
              <a:rPr lang="pt-BR" sz="5400" b="1" dirty="0"/>
              <a:t>O QUE É BI ?</a:t>
            </a:r>
            <a:br>
              <a:rPr lang="pt-BR" b="1" dirty="0"/>
            </a:br>
            <a:endParaRPr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Técnicas e conceitos para analisar o passado, presente (streaming) e futuro (data </a:t>
            </a:r>
            <a:r>
              <a:rPr lang="pt-BR" sz="2400" dirty="0" err="1"/>
              <a:t>science</a:t>
            </a:r>
            <a:r>
              <a:rPr lang="pt-BR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/>
              <a:t>NÃO</a:t>
            </a:r>
            <a:r>
              <a:rPr lang="pt-BR" sz="2400" dirty="0"/>
              <a:t> é ferramenta!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Suporte à tomada de decisão: Mais fatos e menos “eu acho”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ETL: Extrair, transformar e carregar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Dados tratados, compartilhados, organizados, estruturados e governados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Análise, estudo, compartilhamento, monitoramento e visualização dos dados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52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867935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pt-BR" sz="4000" b="1" dirty="0"/>
              <a:t>ARQUITETURA CONCEITUAL DE UM BI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pic>
        <p:nvPicPr>
          <p:cNvPr id="5" name="Picture 2" descr="Resultado de imagem para o que é bi">
            <a:extLst>
              <a:ext uri="{FF2B5EF4-FFF2-40B4-BE49-F238E27FC236}">
                <a16:creationId xmlns:a16="http://schemas.microsoft.com/office/drawing/2014/main" id="{A6E0ACE9-5F08-4DEA-B1B6-63C47D7E0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" t="8736" r="2600" b="5668"/>
          <a:stretch/>
        </p:blipFill>
        <p:spPr bwMode="auto">
          <a:xfrm>
            <a:off x="1237705" y="1405120"/>
            <a:ext cx="9716589" cy="404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02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867935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pt-BR" sz="4000" b="1" dirty="0"/>
              <a:t>ECOSSISTEMA DE BI DA MICROSOFT</a:t>
            </a:r>
            <a:endParaRPr lang="pt-BR" sz="3600" b="1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190D775-E78E-4D5D-86C4-7C621011AC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0"/>
          <a:stretch/>
        </p:blipFill>
        <p:spPr>
          <a:xfrm>
            <a:off x="2518118" y="1002334"/>
            <a:ext cx="7235485" cy="45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867935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pt-BR" sz="4000" b="1" dirty="0"/>
              <a:t>TIPOS DE FONTES DE DADOS</a:t>
            </a:r>
            <a:endParaRPr lang="pt-BR" sz="3600" b="1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pic>
        <p:nvPicPr>
          <p:cNvPr id="7" name="Picture 2" descr="Resultado de imagem para files icon">
            <a:extLst>
              <a:ext uri="{FF2B5EF4-FFF2-40B4-BE49-F238E27FC236}">
                <a16:creationId xmlns:a16="http://schemas.microsoft.com/office/drawing/2014/main" id="{6E2F36C7-33BD-42D1-86CE-7A7C58011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79" y="1567383"/>
            <a:ext cx="1566302" cy="156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sultado de imagem para excel icon">
            <a:extLst>
              <a:ext uri="{FF2B5EF4-FFF2-40B4-BE49-F238E27FC236}">
                <a16:creationId xmlns:a16="http://schemas.microsoft.com/office/drawing/2014/main" id="{CCDB2333-1AE1-436A-A157-EDE267D37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960" y="1567380"/>
            <a:ext cx="1566303" cy="15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sultado de imagem para api icon">
            <a:extLst>
              <a:ext uri="{FF2B5EF4-FFF2-40B4-BE49-F238E27FC236}">
                <a16:creationId xmlns:a16="http://schemas.microsoft.com/office/drawing/2014/main" id="{0D397EF4-BD2A-453E-8E23-6264F8AE9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04" y="1567381"/>
            <a:ext cx="1690128" cy="169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Resultado de imagem para database icon">
            <a:extLst>
              <a:ext uri="{FF2B5EF4-FFF2-40B4-BE49-F238E27FC236}">
                <a16:creationId xmlns:a16="http://schemas.microsoft.com/office/drawing/2014/main" id="{013E2A54-ADD0-4675-8D43-952D58F9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341" y="1504562"/>
            <a:ext cx="1566303" cy="15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Resultado de imagem para sharepoint icon">
            <a:extLst>
              <a:ext uri="{FF2B5EF4-FFF2-40B4-BE49-F238E27FC236}">
                <a16:creationId xmlns:a16="http://schemas.microsoft.com/office/drawing/2014/main" id="{345E01F6-4695-47AA-989A-20034C249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932" y="1500609"/>
            <a:ext cx="1566303" cy="15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Resultado de imagem para azure icon">
            <a:extLst>
              <a:ext uri="{FF2B5EF4-FFF2-40B4-BE49-F238E27FC236}">
                <a16:creationId xmlns:a16="http://schemas.microsoft.com/office/drawing/2014/main" id="{DF08AA4F-7EB8-4002-B36E-0DFF370F4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3" y="3616978"/>
            <a:ext cx="1690128" cy="169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Resultado de imagem para web icon">
            <a:extLst>
              <a:ext uri="{FF2B5EF4-FFF2-40B4-BE49-F238E27FC236}">
                <a16:creationId xmlns:a16="http://schemas.microsoft.com/office/drawing/2014/main" id="{9ACDA96D-8C60-49B0-8367-B24E5F926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8" y="3566692"/>
            <a:ext cx="1790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Resultado de imagem para spark icon">
            <a:extLst>
              <a:ext uri="{FF2B5EF4-FFF2-40B4-BE49-F238E27FC236}">
                <a16:creationId xmlns:a16="http://schemas.microsoft.com/office/drawing/2014/main" id="{2E20B380-8374-4C93-AB9E-2B212543C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26" y="3790812"/>
            <a:ext cx="2213947" cy="115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Resultado de imagem para analysis services icon">
            <a:extLst>
              <a:ext uri="{FF2B5EF4-FFF2-40B4-BE49-F238E27FC236}">
                <a16:creationId xmlns:a16="http://schemas.microsoft.com/office/drawing/2014/main" id="{BC2C3AAA-101F-441E-8A91-64000FA35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341" y="3740803"/>
            <a:ext cx="1566303" cy="15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2" descr="Resultado de imagem para r + python icon">
            <a:extLst>
              <a:ext uri="{FF2B5EF4-FFF2-40B4-BE49-F238E27FC236}">
                <a16:creationId xmlns:a16="http://schemas.microsoft.com/office/drawing/2014/main" id="{E6030C5B-E8C4-4274-9604-D98CEAE03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695" y="3880734"/>
            <a:ext cx="2938352" cy="120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32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867935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pt-BR" sz="4000" b="1" dirty="0"/>
              <a:t>MODOS DE ARMAZENAMENTO</a:t>
            </a:r>
            <a:endParaRPr lang="pt-BR" sz="3600" b="1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5651EE92-F425-4BA8-A5B4-E26380486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970680"/>
            <a:ext cx="7315201" cy="457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25" y="5847377"/>
            <a:ext cx="2221279" cy="8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3825" y="403786"/>
            <a:ext cx="8679356" cy="85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pt-BR" sz="4000" b="1" dirty="0"/>
              <a:t>MODOS DE ARMAZENAMENTO</a:t>
            </a:r>
            <a:endParaRPr lang="pt-BR" sz="3600" b="1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DirectQuery</a:t>
            </a:r>
            <a:endParaRPr lang="en-US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7F4CE6-AD0B-48F2-9ECE-6415B4589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860" y="1382297"/>
            <a:ext cx="7710487" cy="383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51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7505</TotalTime>
  <Words>293</Words>
  <Application>Microsoft Office PowerPoint</Application>
  <PresentationFormat>Widescreen</PresentationFormat>
  <Paragraphs>49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do Office</vt:lpstr>
      <vt:lpstr>Analisando Grandes Volumes de Dados com o Power BI</vt:lpstr>
      <vt:lpstr>AGENDA</vt:lpstr>
      <vt:lpstr>O QUE É BI ? </vt:lpstr>
      <vt:lpstr>O QUE É BI ? </vt:lpstr>
      <vt:lpstr>ARQUITETURA CONCEITUAL DE UM BI</vt:lpstr>
      <vt:lpstr>ECOSSISTEMA DE BI DA MICROSOFT</vt:lpstr>
      <vt:lpstr>TIPOS DE FONTES DE DADOS</vt:lpstr>
      <vt:lpstr>MODOS DE ARMAZENAMENTO</vt:lpstr>
      <vt:lpstr>MODOS DE ARMAZENAMENTO</vt:lpstr>
      <vt:lpstr>MODOS DE ARMAZENAMENTO</vt:lpstr>
      <vt:lpstr>MODOS DE ARMAZENAMENTO</vt:lpstr>
      <vt:lpstr>IMPORT, DIRECTQUERY E LIVE CONNECTION</vt:lpstr>
      <vt:lpstr>IMPORT, DIRECTQUERY E LIVE CONNECTION</vt:lpstr>
      <vt:lpstr>DIRECTQUERY</vt:lpstr>
      <vt:lpstr>DIRECTQUERY</vt:lpstr>
      <vt:lpstr>LIVE CONNECTION: TABULAR X MULTIDIMENSIONAL </vt:lpstr>
      <vt:lpstr>LIVE CONNECTION: TABULAR X MULTIDIMENSIONAL </vt:lpstr>
      <vt:lpstr>LIVE CONNECTION: TABULAR X MULTIDIMENSIONAL </vt:lpstr>
      <vt:lpstr>LIVE CONNECTION: TABULAR X MULTIDIMENSIONAL </vt:lpstr>
      <vt:lpstr>LIVE CONNECTION: TABULAR X MULTIDIMENSIONAL </vt:lpstr>
      <vt:lpstr>HANDSON</vt:lpstr>
      <vt:lpstr>Analisando Grandes Volumes de Dados com o Power 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vs Reporting Services: Quem é melhor?</dc:title>
  <dc:creator>Leandro</dc:creator>
  <cp:lastModifiedBy>Leandro Lima</cp:lastModifiedBy>
  <cp:revision>52</cp:revision>
  <dcterms:modified xsi:type="dcterms:W3CDTF">2019-12-19T17:03:49Z</dcterms:modified>
</cp:coreProperties>
</file>