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309" r:id="rId3"/>
    <p:sldId id="310" r:id="rId4"/>
    <p:sldId id="359" r:id="rId5"/>
    <p:sldId id="331" r:id="rId6"/>
    <p:sldId id="332" r:id="rId7"/>
    <p:sldId id="333" r:id="rId8"/>
    <p:sldId id="348" r:id="rId9"/>
    <p:sldId id="334" r:id="rId10"/>
    <p:sldId id="313" r:id="rId11"/>
    <p:sldId id="335" r:id="rId12"/>
    <p:sldId id="344" r:id="rId13"/>
    <p:sldId id="336" r:id="rId14"/>
    <p:sldId id="337" r:id="rId15"/>
    <p:sldId id="338" r:id="rId16"/>
    <p:sldId id="342" r:id="rId17"/>
    <p:sldId id="343" r:id="rId18"/>
    <p:sldId id="355" r:id="rId19"/>
    <p:sldId id="357" r:id="rId20"/>
    <p:sldId id="339" r:id="rId21"/>
    <p:sldId id="358" r:id="rId22"/>
    <p:sldId id="340" r:id="rId23"/>
    <p:sldId id="345" r:id="rId24"/>
    <p:sldId id="356" r:id="rId25"/>
    <p:sldId id="350" r:id="rId26"/>
    <p:sldId id="351" r:id="rId27"/>
    <p:sldId id="352" r:id="rId28"/>
    <p:sldId id="353" r:id="rId29"/>
    <p:sldId id="354" r:id="rId30"/>
    <p:sldId id="349" r:id="rId31"/>
    <p:sldId id="360" r:id="rId32"/>
    <p:sldId id="346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rceu Resende" initials="DR" lastIdx="1" clrIdx="0">
    <p:extLst>
      <p:ext uri="{19B8F6BF-5375-455C-9EA6-DF929625EA0E}">
        <p15:presenceInfo xmlns:p15="http://schemas.microsoft.com/office/powerpoint/2012/main" userId="32683c027b2f4865" providerId="Windows Live"/>
      </p:ext>
    </p:extLst>
  </p:cmAuthor>
  <p:cmAuthor id="2" name="Elisa Torres" initials="ET" lastIdx="1" clrIdx="1">
    <p:extLst>
      <p:ext uri="{19B8F6BF-5375-455C-9EA6-DF929625EA0E}">
        <p15:presenceInfo xmlns:p15="http://schemas.microsoft.com/office/powerpoint/2012/main" userId="S-1-5-21-2518474410-2362526750-1774217595-538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2-03T15:37:53.288" idx="1">
    <p:pos x="10" y="10"/>
    <p:text>Coloque este com imagem para se você achar mais interessante.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9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301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6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890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03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27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4878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682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368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50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00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674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226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24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884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908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023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748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171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04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056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469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320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51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70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98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41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19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55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08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scienceacademy.com.br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edx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luralsight.com/" TargetMode="External"/><Relationship Id="rId5" Type="http://schemas.openxmlformats.org/officeDocument/2006/relationships/hyperlink" Target="https://www.udemy.com/pt/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1g8RT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youtube.com/user/GuruDoExce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user/Intelxcel" TargetMode="External"/><Relationship Id="rId5" Type="http://schemas.openxmlformats.org/officeDocument/2006/relationships/hyperlink" Target="https://www.youtube.com/c/PlanilheirosBrasil" TargetMode="External"/><Relationship Id="rId10" Type="http://schemas.openxmlformats.org/officeDocument/2006/relationships/hyperlink" Target="http://bit.ly/2GLdxXZ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rafaelmendonca.com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7M6Lx4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vitorfava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briciolima.net/" TargetMode="External"/><Relationship Id="rId5" Type="http://schemas.openxmlformats.org/officeDocument/2006/relationships/hyperlink" Target="https://www.dirceuresende.com/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dcast.pizzadedados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medium.com/data-hacker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" TargetMode="External"/><Relationship Id="rId5" Type="http://schemas.openxmlformats.org/officeDocument/2006/relationships/hyperlink" Target="http://bit.ly/2SexOL7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exame.abril.com.br/tecnologia/8-cursos-para-quem-quer-atuar-como-cientista-de-dados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ataisbig.com.br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channel/UCnErAicaumKqIo4sanLo7vQ" TargetMode="External"/><Relationship Id="rId5" Type="http://schemas.openxmlformats.org/officeDocument/2006/relationships/hyperlink" Target="https://dataslight.blog/" TargetMode="External"/><Relationship Id="rId10" Type="http://schemas.openxmlformats.org/officeDocument/2006/relationships/hyperlink" Target="https://www.youtube.com/watch?v=WuqZGK9Aadg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bit.ly/36ZdLp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859575" y="1122375"/>
            <a:ext cx="10539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pt-BR" sz="5400" b="1" dirty="0"/>
              <a:t>Quero trabalhar na área de dados.</a:t>
            </a:r>
            <a:br>
              <a:rPr lang="pt-BR" sz="5400" b="1" dirty="0"/>
            </a:br>
            <a:r>
              <a:rPr lang="pt-BR" sz="5400" b="1" dirty="0"/>
              <a:t>Por onde começar ?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Dirceu Resende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Elisa Torres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867935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PROFISSÕES DA ÁREA DE DADOS - BI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5" name="Picture 2" descr="Resultado de imagem para o que é bi">
            <a:extLst>
              <a:ext uri="{FF2B5EF4-FFF2-40B4-BE49-F238E27FC236}">
                <a16:creationId xmlns:a16="http://schemas.microsoft.com/office/drawing/2014/main" id="{A6E0ACE9-5F08-4DEA-B1B6-63C47D7E0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8736" r="2600" b="5668"/>
          <a:stretch/>
        </p:blipFill>
        <p:spPr bwMode="auto">
          <a:xfrm>
            <a:off x="1237705" y="1405120"/>
            <a:ext cx="9716589" cy="404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02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PROFISSÕES DA ÁREA DE DADOS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3074" name="Picture 2" descr="Resultado de imagem para business analyst&quot;">
            <a:extLst>
              <a:ext uri="{FF2B5EF4-FFF2-40B4-BE49-F238E27FC236}">
                <a16:creationId xmlns:a16="http://schemas.microsoft.com/office/drawing/2014/main" id="{F7B47D06-F668-4019-A9BB-12735D9E7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98" y="1254054"/>
            <a:ext cx="6641420" cy="509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ANALISTA DE BI X ANALISTA DE DADOS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11266" name="Picture 2" descr="Resultado de imagem para business intelligence vs business analytics&quot;">
            <a:extLst>
              <a:ext uri="{FF2B5EF4-FFF2-40B4-BE49-F238E27FC236}">
                <a16:creationId xmlns:a16="http://schemas.microsoft.com/office/drawing/2014/main" id="{CCD2023C-16FB-4A91-8A98-9DD4ED44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23" y="1254054"/>
            <a:ext cx="6595353" cy="556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6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3600" dirty="0">
                <a:solidFill>
                  <a:srgbClr val="1567B8"/>
                </a:solidFill>
              </a:rPr>
              <a:t>PROFISSÕES DA ÁREA DE DADOS – CIENTISTA DE DADOS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4098" name="Picture 2" descr="Resultado de imagem para data science&quot;">
            <a:extLst>
              <a:ext uri="{FF2B5EF4-FFF2-40B4-BE49-F238E27FC236}">
                <a16:creationId xmlns:a16="http://schemas.microsoft.com/office/drawing/2014/main" id="{5862388E-DC50-4501-8270-6EB9B564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10" y="1254054"/>
            <a:ext cx="5365379" cy="48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7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3600" dirty="0">
                <a:solidFill>
                  <a:srgbClr val="1567B8"/>
                </a:solidFill>
              </a:rPr>
              <a:t>PROFISSÕES DA ÁREA DE DADOS – ENGENHEIRO DE DADOS</a:t>
            </a:r>
            <a:endParaRPr lang="pt-BR" sz="4000" dirty="0">
              <a:solidFill>
                <a:srgbClr val="1567B8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5122" name="Picture 2" descr="Resultado de imagem para data engineer&quot;">
            <a:extLst>
              <a:ext uri="{FF2B5EF4-FFF2-40B4-BE49-F238E27FC236}">
                <a16:creationId xmlns:a16="http://schemas.microsoft.com/office/drawing/2014/main" id="{FAB5D701-C52E-4E1B-9E95-D1DF0439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25" y="1439845"/>
            <a:ext cx="7072549" cy="397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47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PROFISSÕES DA ÁREA DE DADOS - ESTATÍSTICO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6146" name="Picture 2" descr="Resultado de imagem para statistician&quot;">
            <a:extLst>
              <a:ext uri="{FF2B5EF4-FFF2-40B4-BE49-F238E27FC236}">
                <a16:creationId xmlns:a16="http://schemas.microsoft.com/office/drawing/2014/main" id="{CC397B31-14AD-4BB0-82DD-ABAD818D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61" y="1326407"/>
            <a:ext cx="7846877" cy="420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7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ENGENHEIRO DE DADOS VS CIENTISTA DE DADOS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8194" name="Picture 2" descr="Resultado de imagem para data engineer&quot;">
            <a:extLst>
              <a:ext uri="{FF2B5EF4-FFF2-40B4-BE49-F238E27FC236}">
                <a16:creationId xmlns:a16="http://schemas.microsoft.com/office/drawing/2014/main" id="{21A198D7-117E-4FE5-AFA4-0A54767B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04" y="1393896"/>
            <a:ext cx="75533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2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ENGENHEIRO DE DADOS VS CIENTISTA DE DADOS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10242" name="Picture 2" descr="Resultado de imagem para data engineer&quot;">
            <a:extLst>
              <a:ext uri="{FF2B5EF4-FFF2-40B4-BE49-F238E27FC236}">
                <a16:creationId xmlns:a16="http://schemas.microsoft.com/office/drawing/2014/main" id="{346FA52F-CE74-471C-A951-F7F9D371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143000"/>
            <a:ext cx="7200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2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de Seta Reta 3"/>
          <p:cNvCxnSpPr/>
          <p:nvPr/>
        </p:nvCxnSpPr>
        <p:spPr>
          <a:xfrm flipV="1">
            <a:off x="2009883" y="858131"/>
            <a:ext cx="6742" cy="462827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016625" y="5458269"/>
            <a:ext cx="9045526" cy="281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88" b="98946" l="892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0486" y="758161"/>
            <a:ext cx="8630821" cy="4867133"/>
          </a:xfrm>
          <a:prstGeom prst="rect">
            <a:avLst/>
          </a:prstGeom>
        </p:spPr>
      </p:pic>
      <p:sp>
        <p:nvSpPr>
          <p:cNvPr id="26" name="Google Shape;92;p14"/>
          <p:cNvSpPr txBox="1">
            <a:spLocks noGrp="1"/>
          </p:cNvSpPr>
          <p:nvPr>
            <p:ph type="ctrTitle"/>
          </p:nvPr>
        </p:nvSpPr>
        <p:spPr>
          <a:xfrm rot="16200000">
            <a:off x="860118" y="2930281"/>
            <a:ext cx="1960735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2000" i="1" dirty="0">
                <a:solidFill>
                  <a:srgbClr val="1567B8"/>
                </a:solidFill>
              </a:rPr>
              <a:t>COMPLEXIDADE</a:t>
            </a:r>
          </a:p>
        </p:txBody>
      </p:sp>
      <p:sp>
        <p:nvSpPr>
          <p:cNvPr id="27" name="Google Shape;92;p14"/>
          <p:cNvSpPr txBox="1">
            <a:spLocks/>
          </p:cNvSpPr>
          <p:nvPr/>
        </p:nvSpPr>
        <p:spPr>
          <a:xfrm>
            <a:off x="5559020" y="5554226"/>
            <a:ext cx="1960735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1567B8"/>
              </a:buClr>
              <a:buSzPts val="5400"/>
            </a:pPr>
            <a:r>
              <a:rPr lang="pt-BR" sz="2000" i="1" dirty="0">
                <a:solidFill>
                  <a:srgbClr val="1567B8"/>
                </a:solidFill>
              </a:rPr>
              <a:t>TIPO DE ANÁLISE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2051503" y="1083213"/>
            <a:ext cx="2028128" cy="4346919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4093699" y="1083212"/>
            <a:ext cx="2028128" cy="4346919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121827" y="1079928"/>
            <a:ext cx="2028128" cy="434691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6">
                <a:lumMod val="7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49955" y="1100887"/>
            <a:ext cx="2028128" cy="4346919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7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>
            <a:off x="4079631" y="758161"/>
            <a:ext cx="14068" cy="4738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101018" y="758161"/>
            <a:ext cx="14068" cy="4738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8136473" y="758161"/>
            <a:ext cx="14068" cy="4738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92;p14"/>
          <p:cNvSpPr txBox="1">
            <a:spLocks/>
          </p:cNvSpPr>
          <p:nvPr/>
        </p:nvSpPr>
        <p:spPr>
          <a:xfrm>
            <a:off x="2132965" y="340885"/>
            <a:ext cx="1805990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1567B8"/>
              </a:buClr>
              <a:buSzPts val="5400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O que aconteceu?!</a:t>
            </a:r>
          </a:p>
        </p:txBody>
      </p:sp>
      <p:sp>
        <p:nvSpPr>
          <p:cNvPr id="39" name="Google Shape;92;p14"/>
          <p:cNvSpPr txBox="1">
            <a:spLocks/>
          </p:cNvSpPr>
          <p:nvPr/>
        </p:nvSpPr>
        <p:spPr>
          <a:xfrm>
            <a:off x="4204767" y="340884"/>
            <a:ext cx="1917059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1567B8"/>
              </a:buClr>
              <a:buSzPts val="5400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Por que aconteceu?</a:t>
            </a:r>
          </a:p>
        </p:txBody>
      </p:sp>
      <p:sp>
        <p:nvSpPr>
          <p:cNvPr id="40" name="Google Shape;92;p14"/>
          <p:cNvSpPr txBox="1">
            <a:spLocks/>
          </p:cNvSpPr>
          <p:nvPr/>
        </p:nvSpPr>
        <p:spPr>
          <a:xfrm>
            <a:off x="6177361" y="334468"/>
            <a:ext cx="1917059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1567B8"/>
              </a:buClr>
              <a:buSzPts val="5400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O que acontecerá?</a:t>
            </a:r>
          </a:p>
        </p:txBody>
      </p:sp>
      <p:sp>
        <p:nvSpPr>
          <p:cNvPr id="41" name="Google Shape;92;p14"/>
          <p:cNvSpPr txBox="1">
            <a:spLocks/>
          </p:cNvSpPr>
          <p:nvPr/>
        </p:nvSpPr>
        <p:spPr>
          <a:xfrm>
            <a:off x="8261024" y="346846"/>
            <a:ext cx="1917059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1567B8"/>
              </a:buClr>
              <a:buSzPts val="5400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O que devo fazer?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433" y="653282"/>
            <a:ext cx="291039" cy="291039"/>
          </a:xfrm>
          <a:prstGeom prst="rect">
            <a:avLst/>
          </a:prstGeom>
        </p:spPr>
      </p:pic>
      <p:sp>
        <p:nvSpPr>
          <p:cNvPr id="44" name="Google Shape;92;p14"/>
          <p:cNvSpPr txBox="1">
            <a:spLocks/>
          </p:cNvSpPr>
          <p:nvPr/>
        </p:nvSpPr>
        <p:spPr>
          <a:xfrm>
            <a:off x="2527255" y="637992"/>
            <a:ext cx="1805990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1567B8"/>
              </a:buClr>
              <a:buSzPts val="5400"/>
            </a:pP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Descritiva</a:t>
            </a: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7554" y="668569"/>
            <a:ext cx="291039" cy="291039"/>
          </a:xfrm>
          <a:prstGeom prst="rect">
            <a:avLst/>
          </a:prstGeom>
        </p:spPr>
      </p:pic>
      <p:sp>
        <p:nvSpPr>
          <p:cNvPr id="47" name="Google Shape;92;p14"/>
          <p:cNvSpPr txBox="1">
            <a:spLocks/>
          </p:cNvSpPr>
          <p:nvPr/>
        </p:nvSpPr>
        <p:spPr>
          <a:xfrm>
            <a:off x="4640376" y="653279"/>
            <a:ext cx="1805990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1567B8"/>
              </a:buClr>
              <a:buSzPts val="5400"/>
            </a:pP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Diagnóstica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4378" y="665285"/>
            <a:ext cx="291039" cy="291039"/>
          </a:xfrm>
          <a:prstGeom prst="rect">
            <a:avLst/>
          </a:prstGeom>
        </p:spPr>
      </p:pic>
      <p:sp>
        <p:nvSpPr>
          <p:cNvPr id="49" name="Google Shape;92;p14"/>
          <p:cNvSpPr txBox="1">
            <a:spLocks/>
          </p:cNvSpPr>
          <p:nvPr/>
        </p:nvSpPr>
        <p:spPr>
          <a:xfrm>
            <a:off x="6647200" y="649995"/>
            <a:ext cx="1805990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1567B8"/>
              </a:buClr>
              <a:buSzPts val="5400"/>
            </a:pP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Preditiva</a:t>
            </a: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423" y="665285"/>
            <a:ext cx="291039" cy="291039"/>
          </a:xfrm>
          <a:prstGeom prst="rect">
            <a:avLst/>
          </a:prstGeom>
        </p:spPr>
      </p:pic>
      <p:sp>
        <p:nvSpPr>
          <p:cNvPr id="51" name="Google Shape;92;p14"/>
          <p:cNvSpPr txBox="1">
            <a:spLocks/>
          </p:cNvSpPr>
          <p:nvPr/>
        </p:nvSpPr>
        <p:spPr>
          <a:xfrm>
            <a:off x="8812245" y="649995"/>
            <a:ext cx="1805990" cy="35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1567B8"/>
              </a:buClr>
              <a:buSzPts val="5400"/>
            </a:pP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Prescritiva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379898" y="4088583"/>
            <a:ext cx="143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Business Intelligence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760782" y="4250206"/>
            <a:ext cx="143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Business Analytics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6826997" y="2905014"/>
            <a:ext cx="1434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Estatística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Advanced Analytics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336983" y="2144087"/>
            <a:ext cx="143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1810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QUANDO MEU BI DEVE VIRAR BIG DATA 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975" y="1497411"/>
            <a:ext cx="7076049" cy="45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707223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67B8"/>
              </a:buClr>
              <a:buSzPts val="5400"/>
              <a:buFont typeface="Calibri"/>
              <a:buNone/>
            </a:pPr>
            <a:r>
              <a:rPr lang="pt-BR" sz="5400">
                <a:solidFill>
                  <a:srgbClr val="1567B8"/>
                </a:solidFill>
              </a:rPr>
              <a:t>AGENDA</a:t>
            </a:r>
            <a:endParaRPr lang="pt-BR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Por </a:t>
            </a:r>
            <a:r>
              <a:rPr lang="en-US" sz="2800" dirty="0" err="1"/>
              <a:t>quê</a:t>
            </a:r>
            <a:r>
              <a:rPr lang="en-US" sz="2800" dirty="0"/>
              <a:t> tanto se </a:t>
            </a:r>
            <a:r>
              <a:rPr lang="en-US" sz="2800" dirty="0" err="1"/>
              <a:t>fala</a:t>
            </a:r>
            <a:r>
              <a:rPr lang="en-US" sz="2800" dirty="0"/>
              <a:t> da </a:t>
            </a:r>
            <a:r>
              <a:rPr lang="en-US" sz="2800" dirty="0" err="1"/>
              <a:t>área</a:t>
            </a:r>
            <a:r>
              <a:rPr lang="en-US" sz="2800" dirty="0"/>
              <a:t> de dados?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Profissões</a:t>
            </a:r>
            <a:r>
              <a:rPr lang="en-US" sz="2800" dirty="0"/>
              <a:t> da </a:t>
            </a:r>
            <a:r>
              <a:rPr lang="en-US" sz="2800" dirty="0" err="1"/>
              <a:t>área</a:t>
            </a:r>
            <a:r>
              <a:rPr lang="en-US" sz="2800" dirty="0"/>
              <a:t> de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Dataviz</a:t>
            </a:r>
            <a:r>
              <a:rPr lang="en-US" sz="2800" dirty="0"/>
              <a:t> e a </a:t>
            </a:r>
            <a:r>
              <a:rPr lang="en-US" sz="2800" dirty="0" err="1"/>
              <a:t>ponta</a:t>
            </a:r>
            <a:r>
              <a:rPr lang="en-US" sz="2800" dirty="0"/>
              <a:t> do iceberg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Faculdade</a:t>
            </a:r>
            <a:r>
              <a:rPr lang="en-US" sz="2800" dirty="0"/>
              <a:t>, </a:t>
            </a:r>
            <a:r>
              <a:rPr lang="en-US" sz="2800" dirty="0" err="1"/>
              <a:t>Pós</a:t>
            </a:r>
            <a:r>
              <a:rPr lang="en-US" sz="2800" dirty="0"/>
              <a:t>, </a:t>
            </a:r>
            <a:r>
              <a:rPr lang="en-US" sz="2800" dirty="0" err="1"/>
              <a:t>Curso</a:t>
            </a:r>
            <a:r>
              <a:rPr lang="en-US" sz="2800" dirty="0"/>
              <a:t> e </a:t>
            </a:r>
            <a:r>
              <a:rPr lang="en-US" sz="2800" dirty="0" err="1"/>
              <a:t>Certificação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Por </a:t>
            </a:r>
            <a:r>
              <a:rPr lang="en-US" sz="2800" dirty="0" err="1"/>
              <a:t>onde</a:t>
            </a:r>
            <a:r>
              <a:rPr lang="en-US" sz="2800" dirty="0"/>
              <a:t> </a:t>
            </a:r>
            <a:r>
              <a:rPr lang="en-US" sz="2800" dirty="0" err="1"/>
              <a:t>começar</a:t>
            </a:r>
            <a:r>
              <a:rPr lang="en-US" sz="2800" dirty="0"/>
              <a:t> 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Cases de </a:t>
            </a:r>
            <a:r>
              <a:rPr lang="en-US" sz="2800" dirty="0" err="1"/>
              <a:t>Carreira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59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1822187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ETAPAS PARA UMA ANÁLISE DE DADOS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B2EA697C-BDA2-4FC1-B625-0069096B5CDC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Identificação</a:t>
            </a:r>
            <a:r>
              <a:rPr lang="en-US" sz="2400" dirty="0"/>
              <a:t> do </a:t>
            </a:r>
            <a:r>
              <a:rPr lang="en-US" sz="2400" dirty="0" err="1"/>
              <a:t>problema</a:t>
            </a:r>
            <a:r>
              <a:rPr lang="en-US" sz="2400" dirty="0"/>
              <a:t> de </a:t>
            </a:r>
            <a:r>
              <a:rPr lang="en-US" sz="2400" dirty="0" err="1"/>
              <a:t>negócio</a:t>
            </a:r>
            <a:r>
              <a:rPr lang="en-US" sz="2400" dirty="0"/>
              <a:t> à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resolvido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Compreensão</a:t>
            </a:r>
            <a:r>
              <a:rPr lang="en-US" sz="2400" dirty="0"/>
              <a:t> do </a:t>
            </a:r>
            <a:r>
              <a:rPr lang="en-US" sz="2400" dirty="0" err="1"/>
              <a:t>problema</a:t>
            </a:r>
            <a:r>
              <a:rPr lang="en-US" sz="2400" dirty="0"/>
              <a:t> (</a:t>
            </a:r>
            <a:r>
              <a:rPr lang="en-US" sz="2400" dirty="0" err="1"/>
              <a:t>entidades</a:t>
            </a:r>
            <a:r>
              <a:rPr lang="en-US" sz="2400" dirty="0"/>
              <a:t> e </a:t>
            </a:r>
            <a:r>
              <a:rPr lang="en-US" sz="2400" dirty="0" err="1"/>
              <a:t>atributos</a:t>
            </a:r>
            <a:r>
              <a:rPr lang="en-US" sz="2400" dirty="0"/>
              <a:t>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Coleta</a:t>
            </a:r>
            <a:r>
              <a:rPr lang="en-US" sz="2400" dirty="0"/>
              <a:t> do </a:t>
            </a:r>
            <a:r>
              <a:rPr lang="en-US" sz="2400" dirty="0" err="1"/>
              <a:t>conjunto</a:t>
            </a:r>
            <a:r>
              <a:rPr lang="en-US" sz="2400" dirty="0"/>
              <a:t> de dados que </a:t>
            </a:r>
            <a:r>
              <a:rPr lang="en-US" sz="2400" dirty="0" err="1"/>
              <a:t>representam</a:t>
            </a:r>
            <a:r>
              <a:rPr lang="en-US" sz="2400" dirty="0"/>
              <a:t> a </a:t>
            </a:r>
            <a:r>
              <a:rPr lang="en-US" sz="2400" dirty="0" err="1"/>
              <a:t>entidade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Limpeza</a:t>
            </a:r>
            <a:r>
              <a:rPr lang="en-US" sz="2400" dirty="0"/>
              <a:t> e </a:t>
            </a:r>
            <a:r>
              <a:rPr lang="en-US" sz="2400" dirty="0" err="1"/>
              <a:t>transformação</a:t>
            </a:r>
            <a:r>
              <a:rPr lang="en-US" sz="2400" dirty="0"/>
              <a:t> dos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Compreensão</a:t>
            </a:r>
            <a:r>
              <a:rPr lang="en-US" sz="2400" dirty="0"/>
              <a:t> dos </a:t>
            </a:r>
            <a:r>
              <a:rPr lang="en-US" sz="2400" dirty="0" err="1"/>
              <a:t>relacionamentos</a:t>
            </a:r>
            <a:r>
              <a:rPr lang="en-US" sz="2400" dirty="0"/>
              <a:t> entre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Criação</a:t>
            </a:r>
            <a:r>
              <a:rPr lang="en-US" sz="2400" dirty="0"/>
              <a:t> de </a:t>
            </a:r>
            <a:r>
              <a:rPr lang="en-US" sz="2400" dirty="0" err="1"/>
              <a:t>modelos</a:t>
            </a:r>
            <a:r>
              <a:rPr lang="en-US" sz="2400" dirty="0"/>
              <a:t> que </a:t>
            </a:r>
            <a:r>
              <a:rPr lang="en-US" sz="2400" dirty="0" err="1"/>
              <a:t>representam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relacionamentos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Utilização</a:t>
            </a:r>
            <a:r>
              <a:rPr lang="en-US" sz="2400" dirty="0"/>
              <a:t> do </a:t>
            </a:r>
            <a:r>
              <a:rPr lang="en-US" sz="2400" dirty="0" err="1"/>
              <a:t>modelo</a:t>
            </a:r>
            <a:r>
              <a:rPr lang="en-US" sz="2400" dirty="0"/>
              <a:t> para </a:t>
            </a:r>
            <a:r>
              <a:rPr lang="en-US" sz="2400" dirty="0" err="1"/>
              <a:t>fazer</a:t>
            </a:r>
            <a:r>
              <a:rPr lang="en-US" sz="2400" dirty="0"/>
              <a:t> </a:t>
            </a:r>
            <a:r>
              <a:rPr lang="en-US" sz="2400" dirty="0" err="1"/>
              <a:t>predições</a:t>
            </a:r>
            <a:r>
              <a:rPr lang="en-US" sz="2400" dirty="0"/>
              <a:t> &gt;&gt; </a:t>
            </a:r>
            <a:r>
              <a:rPr lang="en-US" sz="2400" dirty="0" err="1"/>
              <a:t>Geração</a:t>
            </a:r>
            <a:r>
              <a:rPr lang="en-US" sz="2400" dirty="0"/>
              <a:t> de valor</a:t>
            </a:r>
          </a:p>
        </p:txBody>
      </p:sp>
    </p:spTree>
    <p:extLst>
      <p:ext uri="{BB962C8B-B14F-4D97-AF65-F5344CB8AC3E}">
        <p14:creationId xmlns:p14="http://schemas.microsoft.com/office/powerpoint/2010/main" val="309316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1822187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PRINCIPAIS DESAFIOS QUE SE PODE ENCONTRAR...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B2EA697C-BDA2-4FC1-B625-0069096B5CDC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Cliente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sabe</a:t>
            </a:r>
            <a:r>
              <a:rPr lang="en-US" sz="2400" dirty="0"/>
              <a:t> o que </a:t>
            </a:r>
            <a:r>
              <a:rPr lang="en-US" sz="2400" dirty="0" err="1"/>
              <a:t>quer</a:t>
            </a:r>
            <a:r>
              <a:rPr lang="en-US" sz="2400" dirty="0"/>
              <a:t>/ O que </a:t>
            </a:r>
            <a:r>
              <a:rPr lang="en-US" sz="2400" dirty="0" err="1"/>
              <a:t>pedir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Comunicação</a:t>
            </a:r>
            <a:r>
              <a:rPr lang="en-US" sz="2400" dirty="0"/>
              <a:t> entre as </a:t>
            </a:r>
            <a:r>
              <a:rPr lang="en-US" sz="2400" dirty="0" err="1"/>
              <a:t>partes</a:t>
            </a:r>
            <a:r>
              <a:rPr lang="en-US" sz="2400" dirty="0"/>
              <a:t> </a:t>
            </a:r>
            <a:r>
              <a:rPr lang="en-US" sz="2400" dirty="0" err="1"/>
              <a:t>envolvidas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Tudo</a:t>
            </a:r>
            <a:r>
              <a:rPr lang="en-US" sz="2400" dirty="0"/>
              <a:t> é </a:t>
            </a:r>
            <a:r>
              <a:rPr lang="en-US" sz="2400" dirty="0" err="1"/>
              <a:t>prioridade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Dificuldade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Falta</a:t>
            </a:r>
            <a:r>
              <a:rPr lang="en-US" sz="2400" dirty="0"/>
              <a:t> de </a:t>
            </a:r>
            <a:r>
              <a:rPr lang="en-US" sz="2400" dirty="0" err="1"/>
              <a:t>confiança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Entendimento</a:t>
            </a:r>
            <a:r>
              <a:rPr lang="en-US" sz="2400" dirty="0"/>
              <a:t> de Data </a:t>
            </a:r>
            <a:r>
              <a:rPr lang="en-US" sz="2400" dirty="0" err="1"/>
              <a:t>Anlytics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“</a:t>
            </a:r>
            <a:r>
              <a:rPr lang="en-US" sz="2400" dirty="0" err="1"/>
              <a:t>fazedor</a:t>
            </a:r>
            <a:r>
              <a:rPr lang="en-US" sz="2400" dirty="0"/>
              <a:t>” de </a:t>
            </a:r>
            <a:r>
              <a:rPr lang="en-US" sz="2400" dirty="0" err="1"/>
              <a:t>relatório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95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DATAVIZ E A PONTA DO ICEBERG</a:t>
            </a:r>
          </a:p>
        </p:txBody>
      </p:sp>
      <p:pic>
        <p:nvPicPr>
          <p:cNvPr id="7172" name="Picture 4" descr="Resultado de imagem para etl dataviz iceberg&quot;">
            <a:extLst>
              <a:ext uri="{FF2B5EF4-FFF2-40B4-BE49-F238E27FC236}">
                <a16:creationId xmlns:a16="http://schemas.microsoft.com/office/drawing/2014/main" id="{8627A1B1-B45B-498F-99DB-649E9737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225565"/>
            <a:ext cx="541972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064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DATAVIZ E A PONTA DO ICEBERG</a:t>
            </a: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6BED4337-B6FD-41D7-A83F-793E009CB5C1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Dataviz</a:t>
            </a:r>
            <a:r>
              <a:rPr lang="en-US" sz="2400" dirty="0"/>
              <a:t> &lt;&gt; ETL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Visualização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ser simples, </a:t>
            </a:r>
            <a:r>
              <a:rPr lang="en-US" sz="2400" dirty="0" err="1"/>
              <a:t>senão</a:t>
            </a:r>
            <a:r>
              <a:rPr lang="en-US" sz="2400" dirty="0"/>
              <a:t>,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modelagem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É a “</a:t>
            </a:r>
            <a:r>
              <a:rPr lang="en-US" sz="2400" dirty="0" err="1"/>
              <a:t>cereja</a:t>
            </a:r>
            <a:r>
              <a:rPr lang="en-US" sz="2400" dirty="0"/>
              <a:t> do bolo” e </a:t>
            </a:r>
            <a:r>
              <a:rPr lang="en-US" sz="2400" dirty="0" err="1"/>
              <a:t>não</a:t>
            </a:r>
            <a:r>
              <a:rPr lang="en-US" sz="2400" dirty="0"/>
              <a:t> o </a:t>
            </a:r>
            <a:r>
              <a:rPr lang="en-US" sz="2400" dirty="0" err="1"/>
              <a:t>recheio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a </a:t>
            </a:r>
            <a:r>
              <a:rPr lang="en-US" sz="2400" dirty="0" err="1"/>
              <a:t>massa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Uma </a:t>
            </a:r>
            <a:r>
              <a:rPr lang="en-US" sz="2400" dirty="0" err="1"/>
              <a:t>implentação</a:t>
            </a:r>
            <a:r>
              <a:rPr lang="en-US" sz="2400" dirty="0"/>
              <a:t> de </a:t>
            </a:r>
            <a:r>
              <a:rPr lang="en-US" sz="2400" dirty="0" err="1"/>
              <a:t>Dataviz</a:t>
            </a:r>
            <a:r>
              <a:rPr lang="en-US" sz="2400" dirty="0"/>
              <a:t> </a:t>
            </a:r>
            <a:r>
              <a:rPr lang="en-US" sz="2400" dirty="0" err="1"/>
              <a:t>ruim</a:t>
            </a:r>
            <a:r>
              <a:rPr lang="en-US" sz="2400" dirty="0"/>
              <a:t>,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comprometer</a:t>
            </a:r>
            <a:r>
              <a:rPr lang="en-US" sz="2400" dirty="0"/>
              <a:t> </a:t>
            </a:r>
            <a:r>
              <a:rPr lang="en-US" sz="2400" dirty="0" err="1"/>
              <a:t>todo</a:t>
            </a:r>
            <a:r>
              <a:rPr lang="en-US" sz="2400" dirty="0"/>
              <a:t> o </a:t>
            </a:r>
            <a:r>
              <a:rPr lang="en-US" sz="2400" dirty="0" err="1"/>
              <a:t>projeto</a:t>
            </a:r>
            <a:r>
              <a:rPr lang="en-US" sz="2400" dirty="0"/>
              <a:t> de dados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visualização</a:t>
            </a:r>
            <a:r>
              <a:rPr lang="en-US" sz="2400" dirty="0"/>
              <a:t> final </a:t>
            </a:r>
            <a:r>
              <a:rPr lang="en-US" sz="2400" dirty="0" err="1"/>
              <a:t>deve</a:t>
            </a:r>
            <a:r>
              <a:rPr lang="en-US" sz="2400" dirty="0"/>
              <a:t> ser </a:t>
            </a:r>
            <a:r>
              <a:rPr lang="en-US" sz="2400" dirty="0" err="1"/>
              <a:t>bonita</a:t>
            </a:r>
            <a:r>
              <a:rPr lang="en-US" sz="2400" dirty="0"/>
              <a:t> e </a:t>
            </a:r>
            <a:r>
              <a:rPr lang="en-US" sz="2400" dirty="0" err="1"/>
              <a:t>elegante</a:t>
            </a:r>
            <a:r>
              <a:rPr lang="en-US" sz="2400" dirty="0"/>
              <a:t>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121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FACULDADE, PÓS, CURSO E CERTIFICAÇÃO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B2EA697C-BDA2-4FC1-B625-0069096B5CDC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Faculdade</a:t>
            </a:r>
            <a:r>
              <a:rPr lang="en-US" sz="2400" dirty="0"/>
              <a:t> é a base. </a:t>
            </a:r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fonte</a:t>
            </a:r>
            <a:r>
              <a:rPr lang="en-US" sz="2400" dirty="0"/>
              <a:t> de networking e </a:t>
            </a:r>
            <a:r>
              <a:rPr lang="en-US" sz="2400" dirty="0" err="1"/>
              <a:t>portas</a:t>
            </a:r>
            <a:r>
              <a:rPr lang="en-US" sz="2400" dirty="0"/>
              <a:t> </a:t>
            </a:r>
            <a:r>
              <a:rPr lang="en-US" sz="2400" dirty="0" err="1"/>
              <a:t>abertas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Pós-graduação</a:t>
            </a:r>
            <a:r>
              <a:rPr lang="en-US" sz="2400" dirty="0"/>
              <a:t> e a base </a:t>
            </a:r>
            <a:r>
              <a:rPr lang="en-US" sz="2400" dirty="0" err="1"/>
              <a:t>técnica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Curso</a:t>
            </a:r>
            <a:r>
              <a:rPr lang="en-US" sz="2400" dirty="0"/>
              <a:t> e </a:t>
            </a:r>
            <a:r>
              <a:rPr lang="en-US" sz="2400" dirty="0" err="1"/>
              <a:t>treinamento</a:t>
            </a:r>
            <a:r>
              <a:rPr lang="en-US" sz="2400" dirty="0"/>
              <a:t> </a:t>
            </a:r>
            <a:r>
              <a:rPr lang="en-US" sz="2400" dirty="0" err="1"/>
              <a:t>vende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reais do </a:t>
            </a:r>
            <a:r>
              <a:rPr lang="en-US" sz="2400" dirty="0" err="1"/>
              <a:t>dia</a:t>
            </a:r>
            <a:r>
              <a:rPr lang="en-US" sz="2400" dirty="0"/>
              <a:t> a </a:t>
            </a:r>
            <a:r>
              <a:rPr lang="en-US" sz="2400" dirty="0" err="1"/>
              <a:t>dia</a:t>
            </a:r>
            <a:r>
              <a:rPr lang="en-US" sz="2400" dirty="0"/>
              <a:t> (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deveria</a:t>
            </a:r>
            <a:r>
              <a:rPr lang="en-US" sz="2400" dirty="0"/>
              <a:t>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Certificação</a:t>
            </a:r>
            <a:r>
              <a:rPr lang="en-US" sz="2400" dirty="0"/>
              <a:t>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grande</a:t>
            </a:r>
            <a:r>
              <a:rPr lang="en-US" sz="2400" dirty="0"/>
              <a:t> peso no mercado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Ter </a:t>
            </a:r>
            <a:r>
              <a:rPr lang="en-US" sz="2400" dirty="0" err="1"/>
              <a:t>Faculdade</a:t>
            </a:r>
            <a:r>
              <a:rPr lang="en-US" sz="2400" dirty="0"/>
              <a:t>, </a:t>
            </a:r>
            <a:r>
              <a:rPr lang="en-US" sz="2400" dirty="0" err="1"/>
              <a:t>Pós</a:t>
            </a:r>
            <a:r>
              <a:rPr lang="en-US" sz="2400" dirty="0"/>
              <a:t>, </a:t>
            </a:r>
            <a:r>
              <a:rPr lang="en-US" sz="2400" dirty="0" err="1"/>
              <a:t>Curso</a:t>
            </a:r>
            <a:r>
              <a:rPr lang="en-US" sz="2400" dirty="0"/>
              <a:t> e </a:t>
            </a:r>
            <a:r>
              <a:rPr lang="en-US" sz="2400" dirty="0" err="1"/>
              <a:t>Certificação</a:t>
            </a:r>
            <a:r>
              <a:rPr lang="en-US" sz="2400" dirty="0"/>
              <a:t> </a:t>
            </a:r>
            <a:r>
              <a:rPr lang="en-US" sz="2400" b="1" dirty="0"/>
              <a:t>SEMPRE</a:t>
            </a:r>
            <a:r>
              <a:rPr lang="en-US" sz="2400" dirty="0"/>
              <a:t> é </a:t>
            </a:r>
            <a:r>
              <a:rPr lang="en-US" sz="2400" dirty="0" err="1"/>
              <a:t>melhor</a:t>
            </a:r>
            <a:r>
              <a:rPr lang="en-US" sz="2400" dirty="0"/>
              <a:t> que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ter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179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POR ONDE COMEÇAR ?</a:t>
            </a: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6BED4337-B6FD-41D7-A83F-793E009CB5C1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Google e YouTube: Seus </a:t>
            </a:r>
            <a:r>
              <a:rPr lang="en-US" sz="2400" dirty="0" err="1"/>
              <a:t>melhores</a:t>
            </a:r>
            <a:r>
              <a:rPr lang="en-US" sz="2400" dirty="0"/>
              <a:t> amigos para </a:t>
            </a:r>
            <a:r>
              <a:rPr lang="en-US" sz="2400" dirty="0" err="1"/>
              <a:t>estudar</a:t>
            </a:r>
            <a:r>
              <a:rPr lang="en-US" sz="2400" dirty="0"/>
              <a:t> por </a:t>
            </a:r>
            <a:r>
              <a:rPr lang="en-US" sz="2400" dirty="0" err="1"/>
              <a:t>conta</a:t>
            </a:r>
            <a:r>
              <a:rPr lang="en-US" sz="2400" dirty="0"/>
              <a:t> </a:t>
            </a:r>
            <a:r>
              <a:rPr lang="en-US" sz="2400" dirty="0" err="1"/>
              <a:t>própria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Udemy: </a:t>
            </a:r>
            <a:r>
              <a:rPr lang="pt-BR" sz="2400" dirty="0">
                <a:hlinkClick r:id="rId5"/>
              </a:rPr>
              <a:t>https://www.udemy.com/pt/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Pluralsight: </a:t>
            </a:r>
            <a:r>
              <a:rPr lang="pt-BR" sz="2400" dirty="0">
                <a:hlinkClick r:id="rId6"/>
              </a:rPr>
              <a:t>https://www.pluralsight.com/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EDX – </a:t>
            </a:r>
            <a:r>
              <a:rPr lang="en-US" sz="2400" dirty="0" err="1"/>
              <a:t>Cursos</a:t>
            </a:r>
            <a:r>
              <a:rPr lang="en-US" sz="2400" dirty="0"/>
              <a:t> </a:t>
            </a:r>
            <a:r>
              <a:rPr lang="en-US" sz="2400" dirty="0" err="1"/>
              <a:t>grátis</a:t>
            </a:r>
            <a:r>
              <a:rPr lang="en-US" sz="2400" dirty="0"/>
              <a:t>: </a:t>
            </a:r>
            <a:r>
              <a:rPr lang="pt-BR" sz="2400" dirty="0">
                <a:hlinkClick r:id="rId7"/>
              </a:rPr>
              <a:t>https://www.edx.org/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DSA: </a:t>
            </a:r>
            <a:r>
              <a:rPr lang="pt-BR" sz="2400" dirty="0">
                <a:hlinkClick r:id="rId8"/>
              </a:rPr>
              <a:t>https://www.datascienceacademy.com.br/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04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POR ONDE COMEÇAR NO POWER BI?</a:t>
            </a: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6BED4337-B6FD-41D7-A83F-793E009CB5C1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Planilheiros: </a:t>
            </a:r>
            <a:r>
              <a:rPr lang="pt-BR" sz="2400" dirty="0">
                <a:hlinkClick r:id="rId5"/>
              </a:rPr>
              <a:t>https://www.youtube.com/c/PlanilheirosBrasil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Karine</a:t>
            </a:r>
            <a:r>
              <a:rPr lang="en-US" sz="2400" dirty="0"/>
              <a:t> Lago: </a:t>
            </a:r>
            <a:r>
              <a:rPr lang="pt-BR" sz="2400" dirty="0">
                <a:hlinkClick r:id="rId6"/>
              </a:rPr>
              <a:t>https://www.youtube.com/user/Intelxcel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Laennder</a:t>
            </a:r>
            <a:r>
              <a:rPr lang="en-US" sz="2400" dirty="0"/>
              <a:t> Alves: </a:t>
            </a:r>
            <a:r>
              <a:rPr lang="pt-BR" sz="2400" dirty="0">
                <a:hlinkClick r:id="rId7"/>
              </a:rPr>
              <a:t>https://www.youtube.com/user/GuruDoExcel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Leonardo Karpinski: </a:t>
            </a:r>
            <a:r>
              <a:rPr lang="en-US" sz="2400" dirty="0">
                <a:hlinkClick r:id="rId8"/>
              </a:rPr>
              <a:t>http://bit.ly/31g8RTs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Rafael Mendonça: </a:t>
            </a:r>
            <a:r>
              <a:rPr lang="pt-BR" sz="2400" dirty="0">
                <a:hlinkClick r:id="rId9"/>
              </a:rPr>
              <a:t>https://www.rafaelmendonca.com/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Luis Gustavo Serra: </a:t>
            </a:r>
            <a:r>
              <a:rPr lang="en-US" sz="2400" dirty="0">
                <a:hlinkClick r:id="rId10"/>
              </a:rPr>
              <a:t>http://bit.ly/2GLdxXZ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64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POR ONDE COMEÇAR NO SQL?</a:t>
            </a: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6BED4337-B6FD-41D7-A83F-793E009CB5C1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Dirceu Resende: </a:t>
            </a:r>
            <a:r>
              <a:rPr lang="pt-BR" sz="2400" dirty="0">
                <a:hlinkClick r:id="rId5"/>
              </a:rPr>
              <a:t>https://www.dirceuresende.com/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Fabrício</a:t>
            </a:r>
            <a:r>
              <a:rPr lang="en-US" sz="2400" dirty="0"/>
              <a:t> Lima: </a:t>
            </a:r>
            <a:r>
              <a:rPr lang="pt-BR" sz="2400" dirty="0">
                <a:hlinkClick r:id="rId6"/>
              </a:rPr>
              <a:t>https://www.fabriciolima.net/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Vitor Fava: </a:t>
            </a:r>
            <a:r>
              <a:rPr lang="pt-BR" sz="2400" dirty="0">
                <a:hlinkClick r:id="rId7"/>
              </a:rPr>
              <a:t>https://vitorfava.com/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Alexandre </a:t>
            </a:r>
            <a:r>
              <a:rPr lang="en-US" sz="2400" dirty="0" err="1"/>
              <a:t>Trovato</a:t>
            </a:r>
            <a:r>
              <a:rPr lang="en-US" sz="2400" dirty="0"/>
              <a:t>: </a:t>
            </a:r>
            <a:r>
              <a:rPr lang="en-US" sz="2400" dirty="0">
                <a:hlinkClick r:id="rId8"/>
              </a:rPr>
              <a:t>http://bit.ly/37M6Lx4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5245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000" dirty="0">
                <a:solidFill>
                  <a:srgbClr val="1567B8"/>
                </a:solidFill>
              </a:rPr>
              <a:t>POR ONDE COMEÇAR COMO CIENTISTA DE DADOS?</a:t>
            </a: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6BED4337-B6FD-41D7-A83F-793E009CB5C1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EstaTiDados</a:t>
            </a:r>
            <a:r>
              <a:rPr lang="en-US" sz="2400" dirty="0"/>
              <a:t>: </a:t>
            </a:r>
            <a:r>
              <a:rPr lang="en-US" sz="2400" dirty="0">
                <a:hlinkClick r:id="rId5"/>
              </a:rPr>
              <a:t>http://bit.ly/2SexOL7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Datacamp</a:t>
            </a:r>
            <a:r>
              <a:rPr lang="en-US" sz="2400" dirty="0"/>
              <a:t>: </a:t>
            </a:r>
            <a:r>
              <a:rPr lang="pt-BR" sz="2400" dirty="0">
                <a:hlinkClick r:id="rId6"/>
              </a:rPr>
              <a:t>https://www.datacamp.com/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DataHackers</a:t>
            </a:r>
            <a:r>
              <a:rPr lang="pt-BR" sz="2400" dirty="0"/>
              <a:t>: </a:t>
            </a:r>
            <a:r>
              <a:rPr lang="pt-BR" sz="2400" dirty="0">
                <a:hlinkClick r:id="rId7"/>
              </a:rPr>
              <a:t>https://medium.com/data-hackers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Pizza de Dados: </a:t>
            </a:r>
            <a:r>
              <a:rPr lang="pt-BR" sz="2400" dirty="0">
                <a:hlinkClick r:id="rId8"/>
              </a:rPr>
              <a:t>https://podcast.pizzadedados.com/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hlinkClick r:id="rId9"/>
              </a:rPr>
              <a:t>https://exame.abril.com.br/tecnologia/8-cursos-para-quem-quer-atuar-como-cientista-de-dados/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654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POR ONDE COMEÇAR EM BIG DATA?</a:t>
            </a: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6BED4337-B6FD-41D7-A83F-793E009CB5C1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Arthur Luz: </a:t>
            </a:r>
            <a:r>
              <a:rPr lang="pt-BR" sz="2400" dirty="0">
                <a:hlinkClick r:id="rId5"/>
              </a:rPr>
              <a:t>https://dataslight.blog/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Luan Moreno: </a:t>
            </a:r>
            <a:r>
              <a:rPr lang="pt-BR" sz="2400" dirty="0">
                <a:hlinkClick r:id="rId6"/>
              </a:rPr>
              <a:t>https://www.youtube.com/channel/UCnErAicaumKqIo4sanLo7vQ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Luiz </a:t>
            </a:r>
            <a:r>
              <a:rPr lang="pt-BR" sz="2400" dirty="0" err="1"/>
              <a:t>Garetti</a:t>
            </a:r>
            <a:r>
              <a:rPr lang="pt-BR" sz="2400" dirty="0"/>
              <a:t>: </a:t>
            </a:r>
            <a:r>
              <a:rPr lang="pt-BR" sz="2400" dirty="0">
                <a:hlinkClick r:id="rId7"/>
              </a:rPr>
              <a:t>https://dataisbig.com.br/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Datacamp</a:t>
            </a:r>
            <a:r>
              <a:rPr lang="pt-BR" sz="2400" dirty="0"/>
              <a:t>: </a:t>
            </a:r>
            <a:r>
              <a:rPr lang="pt-BR" sz="2400" dirty="0">
                <a:hlinkClick r:id="rId8"/>
              </a:rPr>
              <a:t>https://www.datacamp.com/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Livros gratuitos de Kafka: </a:t>
            </a:r>
            <a:r>
              <a:rPr lang="pt-BR" sz="2400" dirty="0">
                <a:hlinkClick r:id="rId9"/>
              </a:rPr>
              <a:t>http://bit.ly/36ZdLp3</a:t>
            </a:r>
            <a:endParaRPr lang="pt-B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Mesa Redonda #36: </a:t>
            </a:r>
            <a:r>
              <a:rPr lang="pt-BR" sz="2400" dirty="0">
                <a:hlinkClick r:id="rId10"/>
              </a:rPr>
              <a:t>https://www.youtube.com/watch?v=WuqZGK9Aadg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96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POR QUÊ TANTO SE FALA DA ÁREA DE DADOS?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B2EA697C-BDA2-4FC1-B625-0069096B5CDC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Quanto mais dados, melhor para tomar decisões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Percepção</a:t>
            </a:r>
            <a:r>
              <a:rPr lang="en-US" sz="2400" dirty="0"/>
              <a:t> das </a:t>
            </a:r>
            <a:r>
              <a:rPr lang="en-US" sz="2400" dirty="0" err="1"/>
              <a:t>empresas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importância</a:t>
            </a:r>
            <a:r>
              <a:rPr lang="en-US" sz="2400" dirty="0"/>
              <a:t> dos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“Data is the new oil”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Os</a:t>
            </a:r>
            <a:r>
              <a:rPr lang="en-US" sz="2400" dirty="0"/>
              <a:t> dados, </a:t>
            </a:r>
            <a:r>
              <a:rPr lang="en-US" sz="2400" dirty="0" err="1"/>
              <a:t>atualmente</a:t>
            </a:r>
            <a:r>
              <a:rPr lang="en-US" sz="2400" dirty="0"/>
              <a:t>, </a:t>
            </a:r>
            <a:r>
              <a:rPr lang="en-US" sz="2400" dirty="0" err="1"/>
              <a:t>são</a:t>
            </a:r>
            <a:r>
              <a:rPr lang="en-US" sz="2400" dirty="0"/>
              <a:t> o principal </a:t>
            </a:r>
            <a:r>
              <a:rPr lang="en-US" sz="2400" dirty="0" err="1"/>
              <a:t>ativo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pessoal</a:t>
            </a:r>
            <a:r>
              <a:rPr lang="en-US" sz="2400" dirty="0"/>
              <a:t> das </a:t>
            </a:r>
            <a:r>
              <a:rPr lang="en-US" sz="2400" dirty="0" err="1"/>
              <a:t>empresas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Transformar</a:t>
            </a:r>
            <a:r>
              <a:rPr lang="en-US" sz="2400" dirty="0"/>
              <a:t> dados em </a:t>
            </a:r>
            <a:r>
              <a:rPr lang="en-US" sz="2400" dirty="0" err="1"/>
              <a:t>informações</a:t>
            </a:r>
            <a:r>
              <a:rPr lang="en-US" sz="2400" dirty="0"/>
              <a:t> é vital para o mercado </a:t>
            </a:r>
            <a:r>
              <a:rPr lang="en-US" sz="2400" dirty="0" err="1"/>
              <a:t>moderno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Grandes poderes, exigem grandes responsabilidades. Os dados também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Analisar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o </a:t>
            </a:r>
            <a:r>
              <a:rPr lang="en-US" sz="2400" dirty="0" err="1"/>
              <a:t>passado</a:t>
            </a:r>
            <a:r>
              <a:rPr lang="en-US" sz="2400" dirty="0"/>
              <a:t>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é </a:t>
            </a:r>
            <a:r>
              <a:rPr lang="en-US" sz="2400" dirty="0" err="1"/>
              <a:t>suficiente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Análise</a:t>
            </a:r>
            <a:r>
              <a:rPr lang="en-US" sz="2400" dirty="0"/>
              <a:t> de dados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da </a:t>
            </a:r>
            <a:r>
              <a:rPr lang="en-US" sz="2400" dirty="0" err="1"/>
              <a:t>área</a:t>
            </a:r>
            <a:r>
              <a:rPr lang="en-US" sz="2400" dirty="0"/>
              <a:t> de </a:t>
            </a:r>
            <a:r>
              <a:rPr lang="en-US" sz="2400" dirty="0" err="1"/>
              <a:t>negócios</a:t>
            </a:r>
            <a:r>
              <a:rPr lang="en-US" sz="2400" dirty="0"/>
              <a:t>, e </a:t>
            </a:r>
            <a:r>
              <a:rPr lang="en-US" sz="2400" dirty="0" err="1"/>
              <a:t>não</a:t>
            </a:r>
            <a:r>
              <a:rPr lang="en-US" sz="2400" dirty="0"/>
              <a:t> da TI</a:t>
            </a:r>
          </a:p>
        </p:txBody>
      </p:sp>
    </p:spTree>
    <p:extLst>
      <p:ext uri="{BB962C8B-B14F-4D97-AF65-F5344CB8AC3E}">
        <p14:creationId xmlns:p14="http://schemas.microsoft.com/office/powerpoint/2010/main" val="505573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pessoa, no interior, menina, segurando&#10;&#10;Descrição gerada automaticamente">
            <a:extLst>
              <a:ext uri="{FF2B5EF4-FFF2-40B4-BE49-F238E27FC236}">
                <a16:creationId xmlns:a16="http://schemas.microsoft.com/office/drawing/2014/main" id="{57C6A8B5-B111-4675-A48F-FD7282CAEC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152" r="-2" b="14158"/>
          <a:stretch/>
        </p:blipFill>
        <p:spPr>
          <a:xfrm>
            <a:off x="-182887" y="-164597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3" name="Imagem 2" descr="Homem posando para foto&#10;&#10;Descrição gerada automaticamente">
            <a:extLst>
              <a:ext uri="{FF2B5EF4-FFF2-40B4-BE49-F238E27FC236}">
                <a16:creationId xmlns:a16="http://schemas.microsoft.com/office/drawing/2014/main" id="{E0714F06-3C73-463F-A444-CB1DC51A9E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843" r="4842" b="-1"/>
          <a:stretch/>
        </p:blipFill>
        <p:spPr>
          <a:xfrm>
            <a:off x="-186572" y="3184613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6634520" y="3110239"/>
            <a:ext cx="4820134" cy="1635639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 fontScale="90000"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000000"/>
                </a:solidFill>
              </a:rPr>
              <a:t>COMO COMEÇAMOS NA ÁREA DE DADOS</a:t>
            </a:r>
          </a:p>
        </p:txBody>
      </p:sp>
    </p:spTree>
    <p:extLst>
      <p:ext uri="{BB962C8B-B14F-4D97-AF65-F5344CB8AC3E}">
        <p14:creationId xmlns:p14="http://schemas.microsoft.com/office/powerpoint/2010/main" val="98128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B00FBF3-493A-485B-93BF-08AE2760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22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859575" y="1122375"/>
            <a:ext cx="10539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pt-BR" sz="5400" b="1" dirty="0"/>
              <a:t>Quero trabalhar na área de dados.</a:t>
            </a:r>
            <a:br>
              <a:rPr lang="pt-BR" sz="5400" b="1" dirty="0"/>
            </a:br>
            <a:r>
              <a:rPr lang="pt-BR" sz="5400" b="1" dirty="0"/>
              <a:t>Por onde começar ?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Dirceu Resende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Elisa Torres</a:t>
            </a:r>
          </a:p>
        </p:txBody>
      </p:sp>
    </p:spTree>
    <p:extLst>
      <p:ext uri="{BB962C8B-B14F-4D97-AF65-F5344CB8AC3E}">
        <p14:creationId xmlns:p14="http://schemas.microsoft.com/office/powerpoint/2010/main" val="12132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POR QUÊ TANTO SE FALA DA ÁREA DE DADOS?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B2EA697C-BDA2-4FC1-B625-0069096B5CDC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Profissão mais cobiçada de 2018, segundo a </a:t>
            </a:r>
            <a:r>
              <a:rPr lang="pt-BR" sz="2400" dirty="0" err="1"/>
              <a:t>Glassdoor</a:t>
            </a:r>
            <a:endParaRPr lang="pt-B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Somente nos Estados Unidos, há mais de 4 500 posições abertas e o salário médio é de 110 000 dólares ao ano. Em uma escala de 0 a 5, o cargo atinge o nível 4,2 de satisfação — o maior da lista — entre aqueles que atuam no setor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site Love </a:t>
            </a:r>
            <a:r>
              <a:rPr lang="pt-BR" sz="2400" dirty="0" err="1"/>
              <a:t>Mondays</a:t>
            </a:r>
            <a:r>
              <a:rPr lang="pt-BR" sz="2400" dirty="0"/>
              <a:t> estima que o salário médio mensal do cientista de dados no país é de 10 078 reais, podendo chegar a 25 000 reais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25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PERGUNTAS QUE ÁREA DE DADOS RESPONDE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B2EA697C-BDA2-4FC1-B625-0069096B5CDC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Em muitos casos, os dados já estão disponíveis. O que é relevante?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Dados da </a:t>
            </a:r>
            <a:r>
              <a:rPr lang="en-US" sz="2400" dirty="0" err="1"/>
              <a:t>empresa</a:t>
            </a:r>
            <a:r>
              <a:rPr lang="en-US" sz="2400" dirty="0"/>
              <a:t> e dados do mercado. É </a:t>
            </a:r>
            <a:r>
              <a:rPr lang="en-US" sz="2400" dirty="0" err="1"/>
              <a:t>possível</a:t>
            </a:r>
            <a:r>
              <a:rPr lang="en-US" sz="2400" dirty="0"/>
              <a:t> </a:t>
            </a:r>
            <a:r>
              <a:rPr lang="en-US" sz="2400" dirty="0" err="1"/>
              <a:t>cruzá</a:t>
            </a:r>
            <a:r>
              <a:rPr lang="en-US" sz="2400" dirty="0"/>
              <a:t>-los 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Tenho muitos dados, mas o que influencia no sucesso ou fracasso 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Preciso</a:t>
            </a:r>
            <a:r>
              <a:rPr lang="en-US" sz="2400" dirty="0"/>
              <a:t> </a:t>
            </a:r>
            <a:r>
              <a:rPr lang="en-US" sz="2400" dirty="0" err="1"/>
              <a:t>aumentar</a:t>
            </a:r>
            <a:r>
              <a:rPr lang="en-US" sz="2400" dirty="0"/>
              <a:t> o </a:t>
            </a:r>
            <a:r>
              <a:rPr lang="en-US" sz="2400" dirty="0" err="1"/>
              <a:t>giro</a:t>
            </a:r>
            <a:r>
              <a:rPr lang="en-US" sz="2400" dirty="0"/>
              <a:t> do meu </a:t>
            </a:r>
            <a:r>
              <a:rPr lang="en-US" sz="2400" dirty="0" err="1"/>
              <a:t>estoque</a:t>
            </a:r>
            <a:r>
              <a:rPr lang="en-US" sz="2400" dirty="0"/>
              <a:t>. </a:t>
            </a:r>
            <a:r>
              <a:rPr lang="en-US" sz="2400" dirty="0" err="1"/>
              <a:t>Quais</a:t>
            </a:r>
            <a:r>
              <a:rPr lang="en-US" sz="2400" dirty="0"/>
              <a:t> </a:t>
            </a:r>
            <a:r>
              <a:rPr lang="en-US" sz="2400" dirty="0" err="1"/>
              <a:t>produtos</a:t>
            </a:r>
            <a:r>
              <a:rPr lang="en-US" sz="2400" dirty="0"/>
              <a:t> devo </a:t>
            </a:r>
            <a:r>
              <a:rPr lang="en-US" sz="2400" dirty="0" err="1"/>
              <a:t>comprar</a:t>
            </a:r>
            <a:r>
              <a:rPr lang="en-US" sz="2400" dirty="0"/>
              <a:t> 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Quero</a:t>
            </a:r>
            <a:r>
              <a:rPr lang="en-US" sz="2400" dirty="0"/>
              <a:t> </a:t>
            </a:r>
            <a:r>
              <a:rPr lang="en-US" sz="2400" dirty="0" err="1"/>
              <a:t>aumentar</a:t>
            </a:r>
            <a:r>
              <a:rPr lang="en-US" sz="2400" dirty="0"/>
              <a:t> </a:t>
            </a:r>
            <a:r>
              <a:rPr lang="en-US" sz="2400" dirty="0" err="1"/>
              <a:t>minhas</a:t>
            </a:r>
            <a:r>
              <a:rPr lang="en-US" sz="2400" dirty="0"/>
              <a:t> </a:t>
            </a:r>
            <a:r>
              <a:rPr lang="en-US" sz="2400" dirty="0" err="1"/>
              <a:t>vendas</a:t>
            </a:r>
            <a:r>
              <a:rPr lang="en-US" sz="2400" dirty="0"/>
              <a:t>. O que </a:t>
            </a:r>
            <a:r>
              <a:rPr lang="en-US" sz="2400" dirty="0" err="1"/>
              <a:t>influencia</a:t>
            </a:r>
            <a:r>
              <a:rPr lang="en-US" sz="2400" dirty="0"/>
              <a:t> o </a:t>
            </a:r>
            <a:r>
              <a:rPr lang="en-US" sz="2400" dirty="0" err="1"/>
              <a:t>aumento</a:t>
            </a:r>
            <a:r>
              <a:rPr lang="en-US" sz="2400" dirty="0"/>
              <a:t> das </a:t>
            </a:r>
            <a:r>
              <a:rPr lang="en-US" sz="2400" dirty="0" err="1"/>
              <a:t>vendas</a:t>
            </a:r>
            <a:r>
              <a:rPr lang="en-US" sz="2400" dirty="0"/>
              <a:t> 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Qual o </a:t>
            </a:r>
            <a:r>
              <a:rPr lang="en-US" sz="2400" dirty="0" err="1"/>
              <a:t>perfil</a:t>
            </a:r>
            <a:r>
              <a:rPr lang="en-US" sz="2400" dirty="0"/>
              <a:t> do meu </a:t>
            </a:r>
            <a:r>
              <a:rPr lang="en-US" sz="2400" dirty="0" err="1"/>
              <a:t>cliente</a:t>
            </a:r>
            <a:r>
              <a:rPr lang="en-US" sz="2400" dirty="0"/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Sempre</a:t>
            </a:r>
            <a:r>
              <a:rPr lang="en-US" sz="2400" dirty="0"/>
              <a:t> que meu </a:t>
            </a:r>
            <a:r>
              <a:rPr lang="en-US" sz="2400" dirty="0" err="1"/>
              <a:t>cliente</a:t>
            </a:r>
            <a:r>
              <a:rPr lang="en-US" sz="2400" dirty="0"/>
              <a:t> </a:t>
            </a:r>
            <a:r>
              <a:rPr lang="en-US" sz="2400" dirty="0" err="1"/>
              <a:t>compra</a:t>
            </a:r>
            <a:r>
              <a:rPr lang="en-US" sz="2400" dirty="0"/>
              <a:t> </a:t>
            </a:r>
            <a:r>
              <a:rPr lang="en-US" sz="2400" dirty="0" err="1"/>
              <a:t>fralda</a:t>
            </a:r>
            <a:r>
              <a:rPr lang="en-US" sz="2400" dirty="0"/>
              <a:t>,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compra</a:t>
            </a:r>
            <a:r>
              <a:rPr lang="en-US" sz="2400" dirty="0"/>
              <a:t> </a:t>
            </a:r>
            <a:r>
              <a:rPr lang="en-US" sz="2400" dirty="0" err="1"/>
              <a:t>cerveja</a:t>
            </a:r>
            <a:r>
              <a:rPr lang="en-US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9020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PERGUNTAS QUE ÁREA DE DADOS RESPONDE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B2EA697C-BDA2-4FC1-B625-0069096B5CDC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Como </a:t>
            </a:r>
            <a:r>
              <a:rPr lang="en-US" sz="2400" dirty="0" err="1"/>
              <a:t>está</a:t>
            </a:r>
            <a:r>
              <a:rPr lang="en-US" sz="2400" dirty="0"/>
              <a:t> o </a:t>
            </a:r>
            <a:r>
              <a:rPr lang="en-US" sz="2400" dirty="0" err="1"/>
              <a:t>andamento</a:t>
            </a:r>
            <a:r>
              <a:rPr lang="en-US" sz="2400" dirty="0"/>
              <a:t> das </a:t>
            </a:r>
            <a:r>
              <a:rPr lang="en-US" sz="2400" dirty="0" err="1"/>
              <a:t>minhas</a:t>
            </a:r>
            <a:r>
              <a:rPr lang="en-US" sz="2400" dirty="0"/>
              <a:t> </a:t>
            </a:r>
            <a:r>
              <a:rPr lang="en-US" sz="2400" dirty="0" err="1"/>
              <a:t>vendas</a:t>
            </a:r>
            <a:r>
              <a:rPr lang="en-US" sz="2400" dirty="0"/>
              <a:t> agora 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Qual é a </a:t>
            </a:r>
            <a:r>
              <a:rPr lang="en-US" sz="2400" dirty="0" err="1"/>
              <a:t>projeção</a:t>
            </a:r>
            <a:r>
              <a:rPr lang="en-US" sz="2400" dirty="0"/>
              <a:t> de </a:t>
            </a:r>
            <a:r>
              <a:rPr lang="en-US" sz="2400" dirty="0" err="1"/>
              <a:t>vendas</a:t>
            </a:r>
            <a:r>
              <a:rPr lang="en-US" sz="2400" dirty="0"/>
              <a:t> </a:t>
            </a:r>
            <a:r>
              <a:rPr lang="en-US" sz="2400" dirty="0" err="1"/>
              <a:t>até</a:t>
            </a:r>
            <a:r>
              <a:rPr lang="en-US" sz="2400" dirty="0"/>
              <a:t> o </a:t>
            </a:r>
            <a:r>
              <a:rPr lang="en-US" sz="2400" dirty="0" err="1"/>
              <a:t>fim</a:t>
            </a:r>
            <a:r>
              <a:rPr lang="en-US" sz="2400" dirty="0"/>
              <a:t> do </a:t>
            </a:r>
            <a:r>
              <a:rPr lang="en-US" sz="2400" dirty="0" err="1"/>
              <a:t>mês</a:t>
            </a:r>
            <a:r>
              <a:rPr lang="en-US" sz="2400" dirty="0"/>
              <a:t>? E do </a:t>
            </a:r>
            <a:r>
              <a:rPr lang="en-US" sz="2400" dirty="0" err="1"/>
              <a:t>ano</a:t>
            </a:r>
            <a:r>
              <a:rPr lang="en-US" sz="2400" dirty="0"/>
              <a:t>? </a:t>
            </a: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bater</a:t>
            </a:r>
            <a:r>
              <a:rPr lang="en-US" sz="2400" dirty="0"/>
              <a:t> a meta?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Meus </a:t>
            </a:r>
            <a:r>
              <a:rPr lang="en-US" sz="2400" dirty="0" err="1"/>
              <a:t>vendedores</a:t>
            </a:r>
            <a:r>
              <a:rPr lang="en-US" sz="2400" dirty="0"/>
              <a:t> </a:t>
            </a:r>
            <a:r>
              <a:rPr lang="en-US" sz="2400" dirty="0" err="1"/>
              <a:t>estão</a:t>
            </a:r>
            <a:r>
              <a:rPr lang="en-US" sz="2400" dirty="0"/>
              <a:t> </a:t>
            </a:r>
            <a:r>
              <a:rPr lang="en-US" sz="2400" dirty="0" err="1"/>
              <a:t>vendendo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fazendo</a:t>
            </a:r>
            <a:r>
              <a:rPr lang="en-US" sz="2400" dirty="0"/>
              <a:t> </a:t>
            </a:r>
            <a:r>
              <a:rPr lang="en-US" sz="2400" dirty="0" err="1"/>
              <a:t>pedido</a:t>
            </a:r>
            <a:r>
              <a:rPr lang="en-US" sz="2400" dirty="0"/>
              <a:t> 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navegação</a:t>
            </a:r>
            <a:r>
              <a:rPr lang="en-US" sz="2400" dirty="0"/>
              <a:t> do meu site </a:t>
            </a:r>
            <a:r>
              <a:rPr lang="en-US" sz="2400" dirty="0" err="1"/>
              <a:t>está</a:t>
            </a:r>
            <a:r>
              <a:rPr lang="en-US" sz="2400" dirty="0"/>
              <a:t> boa? Qual a taxa de </a:t>
            </a:r>
            <a:r>
              <a:rPr lang="en-US" sz="2400" dirty="0" err="1"/>
              <a:t>conversão</a:t>
            </a:r>
            <a:r>
              <a:rPr lang="en-US" sz="2400" dirty="0"/>
              <a:t> do e-commerce?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Por </a:t>
            </a:r>
            <a:r>
              <a:rPr lang="en-US" sz="2400" dirty="0" err="1"/>
              <a:t>quê</a:t>
            </a:r>
            <a:r>
              <a:rPr lang="en-US" sz="2400" dirty="0"/>
              <a:t> </a:t>
            </a:r>
            <a:r>
              <a:rPr lang="en-US" sz="2400" dirty="0" err="1"/>
              <a:t>minhas</a:t>
            </a:r>
            <a:r>
              <a:rPr lang="en-US" sz="2400" dirty="0"/>
              <a:t> </a:t>
            </a:r>
            <a:r>
              <a:rPr lang="en-US" sz="2400" dirty="0" err="1"/>
              <a:t>vendas</a:t>
            </a:r>
            <a:r>
              <a:rPr lang="en-US" sz="2400" dirty="0"/>
              <a:t> </a:t>
            </a:r>
            <a:r>
              <a:rPr lang="en-US" sz="2400" dirty="0" err="1"/>
              <a:t>aumentaram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caíram</a:t>
            </a:r>
            <a:r>
              <a:rPr lang="en-US" sz="2400" dirty="0"/>
              <a:t>? É </a:t>
            </a:r>
            <a:r>
              <a:rPr lang="en-US" sz="2400" dirty="0" err="1"/>
              <a:t>sazonal</a:t>
            </a:r>
            <a:r>
              <a:rPr lang="en-US" sz="2400" dirty="0"/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Quando</a:t>
            </a:r>
            <a:r>
              <a:rPr lang="en-US" sz="2400" dirty="0"/>
              <a:t> devo </a:t>
            </a:r>
            <a:r>
              <a:rPr lang="en-US" sz="2400" dirty="0" err="1"/>
              <a:t>oferecer</a:t>
            </a:r>
            <a:r>
              <a:rPr lang="en-US" sz="2400" dirty="0"/>
              <a:t> um novo </a:t>
            </a:r>
            <a:r>
              <a:rPr lang="en-US" sz="2400" dirty="0" err="1"/>
              <a:t>produto</a:t>
            </a:r>
            <a:r>
              <a:rPr lang="en-US" sz="2400" dirty="0"/>
              <a:t> para o meu </a:t>
            </a:r>
            <a:r>
              <a:rPr lang="en-US" sz="2400" dirty="0" err="1"/>
              <a:t>cliente</a:t>
            </a:r>
            <a:r>
              <a:rPr lang="en-US" sz="2400" dirty="0"/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Por </a:t>
            </a:r>
            <a:r>
              <a:rPr lang="en-US" sz="2400" dirty="0" err="1"/>
              <a:t>quê</a:t>
            </a:r>
            <a:r>
              <a:rPr lang="en-US" sz="2400" dirty="0"/>
              <a:t> meu </a:t>
            </a:r>
            <a:r>
              <a:rPr lang="en-US" sz="2400" dirty="0" err="1"/>
              <a:t>produto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em </a:t>
            </a:r>
            <a:r>
              <a:rPr lang="en-US" sz="2400" dirty="0" err="1"/>
              <a:t>determinadas</a:t>
            </a:r>
            <a:r>
              <a:rPr lang="en-US" sz="2400" dirty="0"/>
              <a:t> </a:t>
            </a:r>
            <a:r>
              <a:rPr lang="en-US" sz="2400" dirty="0" err="1"/>
              <a:t>regiões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63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PROFISSÕES DA ÁREA DE DADOS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sp>
        <p:nvSpPr>
          <p:cNvPr id="8" name="Google Shape;93;p14">
            <a:extLst>
              <a:ext uri="{FF2B5EF4-FFF2-40B4-BE49-F238E27FC236}">
                <a16:creationId xmlns:a16="http://schemas.microsoft.com/office/drawing/2014/main" id="{C87F9B78-239F-4D9E-BA3E-8EFCEB57DAFE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DBA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Analista</a:t>
            </a:r>
            <a:r>
              <a:rPr lang="en-US" sz="2400" dirty="0"/>
              <a:t> de BI (BI)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Analista</a:t>
            </a:r>
            <a:r>
              <a:rPr lang="en-US" sz="2400" dirty="0"/>
              <a:t> de </a:t>
            </a:r>
            <a:r>
              <a:rPr lang="en-US" sz="2400" dirty="0" err="1"/>
              <a:t>Negócio</a:t>
            </a:r>
            <a:r>
              <a:rPr lang="en-US" sz="2400" dirty="0"/>
              <a:t> (BA)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Cientista</a:t>
            </a:r>
            <a:r>
              <a:rPr lang="en-US" sz="2400" dirty="0"/>
              <a:t> de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Engenheiro</a:t>
            </a:r>
            <a:r>
              <a:rPr lang="en-US" sz="2400" dirty="0"/>
              <a:t> de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Estatístico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94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PROFISSÕES DA ÁREA DE DADOS - DBA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12290" name="Picture 2" descr="Resultado de imagem para DBA main tasks&quot;">
            <a:extLst>
              <a:ext uri="{FF2B5EF4-FFF2-40B4-BE49-F238E27FC236}">
                <a16:creationId xmlns:a16="http://schemas.microsoft.com/office/drawing/2014/main" id="{D82C45B1-D5CA-4F66-B2A2-C5E52717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13" y="1337721"/>
            <a:ext cx="4441989" cy="492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PROFISSÕES DA ÁREA DE DADOS - BI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99659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2050" name="Picture 2" descr="Resultado de imagem para business intelligence&quot;">
            <a:extLst>
              <a:ext uri="{FF2B5EF4-FFF2-40B4-BE49-F238E27FC236}">
                <a16:creationId xmlns:a16="http://schemas.microsoft.com/office/drawing/2014/main" id="{4930D25B-795D-4170-8768-1F20B209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34" y="1773863"/>
            <a:ext cx="6974732" cy="33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017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1149</Words>
  <Application>Microsoft Office PowerPoint</Application>
  <PresentationFormat>Widescreen</PresentationFormat>
  <Paragraphs>137</Paragraphs>
  <Slides>32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Bahnschrift</vt:lpstr>
      <vt:lpstr>Calibri</vt:lpstr>
      <vt:lpstr>Tema do Office</vt:lpstr>
      <vt:lpstr>Quero trabalhar na área de dados. Por onde começar ?</vt:lpstr>
      <vt:lpstr>AGENDA</vt:lpstr>
      <vt:lpstr>POR QUÊ TANTO SE FALA DA ÁREA DE DADOS?</vt:lpstr>
      <vt:lpstr>POR QUÊ TANTO SE FALA DA ÁREA DE DADOS?</vt:lpstr>
      <vt:lpstr>PERGUNTAS QUE ÁREA DE DADOS RESPONDE</vt:lpstr>
      <vt:lpstr>PERGUNTAS QUE ÁREA DE DADOS RESPONDE</vt:lpstr>
      <vt:lpstr>PROFISSÕES DA ÁREA DE DADOS</vt:lpstr>
      <vt:lpstr>PROFISSÕES DA ÁREA DE DADOS - DBA</vt:lpstr>
      <vt:lpstr>PROFISSÕES DA ÁREA DE DADOS - BI</vt:lpstr>
      <vt:lpstr>PROFISSÕES DA ÁREA DE DADOS - BI</vt:lpstr>
      <vt:lpstr>PROFISSÕES DA ÁREA DE DADOS</vt:lpstr>
      <vt:lpstr>ANALISTA DE BI X ANALISTA DE DADOS</vt:lpstr>
      <vt:lpstr>PROFISSÕES DA ÁREA DE DADOS – CIENTISTA DE DADOS</vt:lpstr>
      <vt:lpstr>PROFISSÕES DA ÁREA DE DADOS – ENGENHEIRO DE DADOS</vt:lpstr>
      <vt:lpstr>PROFISSÕES DA ÁREA DE DADOS - ESTATÍSTICO</vt:lpstr>
      <vt:lpstr>ENGENHEIRO DE DADOS VS CIENTISTA DE DADOS</vt:lpstr>
      <vt:lpstr>ENGENHEIRO DE DADOS VS CIENTISTA DE DADOS</vt:lpstr>
      <vt:lpstr>COMPLEXIDADE</vt:lpstr>
      <vt:lpstr>QUANDO MEU BI DEVE VIRAR BIG DATA ?</vt:lpstr>
      <vt:lpstr>ETAPAS PARA UMA ANÁLISE DE DADOS</vt:lpstr>
      <vt:lpstr>PRINCIPAIS DESAFIOS QUE SE PODE ENCONTRAR...</vt:lpstr>
      <vt:lpstr>DATAVIZ E A PONTA DO ICEBERG</vt:lpstr>
      <vt:lpstr>DATAVIZ E A PONTA DO ICEBERG</vt:lpstr>
      <vt:lpstr>FACULDADE, PÓS, CURSO E CERTIFICAÇÃO</vt:lpstr>
      <vt:lpstr>POR ONDE COMEÇAR ?</vt:lpstr>
      <vt:lpstr>POR ONDE COMEÇAR NO POWER BI?</vt:lpstr>
      <vt:lpstr>POR ONDE COMEÇAR NO SQL?</vt:lpstr>
      <vt:lpstr>POR ONDE COMEÇAR COMO CIENTISTA DE DADOS?</vt:lpstr>
      <vt:lpstr>POR ONDE COMEÇAR EM BIG DATA?</vt:lpstr>
      <vt:lpstr>COMO COMEÇAMOS NA ÁREA DE DADOS</vt:lpstr>
      <vt:lpstr>Apresentação do PowerPoint</vt:lpstr>
      <vt:lpstr>Quero trabalhar na área de dados. Por onde começar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trabalhar na área de dados. Por onde começar ?</dc:title>
  <dc:creator>Dirceu Resende</dc:creator>
  <cp:lastModifiedBy>Dirceu Resende</cp:lastModifiedBy>
  <cp:revision>37</cp:revision>
  <dcterms:created xsi:type="dcterms:W3CDTF">2020-02-02T07:18:27Z</dcterms:created>
  <dcterms:modified xsi:type="dcterms:W3CDTF">2020-02-06T23:23:37Z</dcterms:modified>
</cp:coreProperties>
</file>