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7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ACBD1-C111-CF47-883D-87A9AEC64069}" type="datetimeFigureOut">
              <a:rPr lang="en-BR" smtClean="0"/>
              <a:t>04/28/2020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DB8B4-3D7A-CC4E-92C6-ADCA33CE2BCB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9E63-32EC-4C44-9823-A32F16E6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BA979-BD37-4B63-8053-EB36E0CB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8C6B5-621E-47A3-BAF5-67EE7023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5BE01-C511-46F6-8569-F29034A0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1FF31-2786-4B7D-94FF-2E9CE7B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F0737-8BA8-486B-902C-3F6550EC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8C0B5-8923-42D5-8C22-A77445B1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4D3E5-91F6-4064-BDD3-C4658D7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16AFB-501A-4ABE-98B4-7C170F6A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42BD0-2866-47EB-B9CD-E6CFBE1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9A9434-F456-4BE9-B195-D3FF76629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074280-9D20-4673-A661-0A702FDA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AA6BA-3168-4CCA-8714-505CFEA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EF0AF-795D-437E-A1AC-FEAD108F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32E2A-F165-470D-B6C8-259853A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6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ADF87-9BF5-4512-9589-D2DD35E9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831C3-DE75-4015-BA92-E8CA851A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967B9-37B6-4AA7-B4DE-A8BF2A6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00FD24-3506-41BD-BF85-E217A4A5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61A1D-EB9F-45A9-BF91-809466FA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8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210F-2799-4E52-AE2D-60A25CA7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C4722-84BA-431F-9053-EBFC0027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E217B-5A01-4232-A37F-98B40EEF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4ACC6-364A-46CE-8D60-3867D8D7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24240-A222-4D9B-B654-99A8B67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0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53235-56AC-4500-B738-2CAF1681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F37A7-95AD-4E50-AC37-D5495A8B3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57DA37-EDA8-48FF-B8D9-08392E90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813A7-8E98-4D5F-B1EE-D58C4D8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9FE849-BCFF-49A4-AB09-9DD97B5D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05FED3-4A57-40E2-BF80-B2624F42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3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CA40-7F7F-4EB7-B3AF-9CB6E086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22C49-3559-4978-A71A-D402D6A2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616AC3-5046-4999-8381-2B08E515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564639-C0C9-4F21-A7ED-BA30819F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38680E-073D-4E7B-8BFE-89395553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A9FA81-55FC-4FFB-9DE0-0992318A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E1333F-20B2-483A-8B02-0C3CBD6E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BE3D5C-B13A-442F-A72E-41F07BDF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7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BFE49-8E1F-4C49-B788-94B31EF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2DF0E1-B393-4597-9027-FE83FB07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5BE5A-B102-4C75-B832-C5122A1C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AB24DA-EB1C-42A7-928F-A602B91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F926A6-0DED-4D2E-A6EB-8BF1DF60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2DFCC7-BD54-43D1-9922-036957AD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A0A72D-CCF6-48B4-9B4A-3C99294E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1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4BD04-58DE-458D-BA94-31D267A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BEB0B-FD1C-4EF3-ADB8-077BBB4B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FA61C-8400-4123-AA7D-AF684610A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6DFEE3-8EB9-4654-A228-3D4A68C0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25185-3433-4B66-8A8E-B34A139A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455DC-6FBB-448C-812B-9EBCC79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6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0B6F1-1BFA-48E6-AF5D-D56D5C38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FC8AF1-E3BD-4B99-A227-0B1FF682E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1141B-4899-4F1F-A621-FDF462E1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4D5A7B-F932-4D73-B63C-B357C1E7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CF3C49-13BC-46D4-AFF8-EBFE6970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FF547-73E5-4547-9672-76BAC7B0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0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6F1C61-D977-4A68-ABB1-008CE98E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C6791-CEB9-4C5B-AA8D-A0D0EB1E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CEBAE-5D4B-4E1F-9AE4-EA68E3D3E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1627-0F8E-4652-9B6F-7586E8FDC913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F7A1-E163-41AD-A807-42023033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8FB4B-C559-4E9F-87E6-C8A403704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3692-EDB4-48BD-91C5-053735044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Z_byRRr-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06lEDgCOT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dirceuresende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linkedin.com/in/dirceuresend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rceuresende.com/contato/dirceuresende?chat" TargetMode="External"/><Relationship Id="rId11" Type="http://schemas.openxmlformats.org/officeDocument/2006/relationships/hyperlink" Target="https://www.instagram.com/dirceu.resende/" TargetMode="External"/><Relationship Id="rId5" Type="http://schemas.openxmlformats.org/officeDocument/2006/relationships/hyperlink" Target="https://t.me/dirceuresende" TargetMode="External"/><Relationship Id="rId10" Type="http://schemas.openxmlformats.org/officeDocument/2006/relationships/hyperlink" Target="https://github.com/dirceuresende" TargetMode="External"/><Relationship Id="rId4" Type="http://schemas.openxmlformats.org/officeDocument/2006/relationships/hyperlink" Target="https://bit.ly/dirceuresende" TargetMode="External"/><Relationship Id="rId9" Type="http://schemas.openxmlformats.org/officeDocument/2006/relationships/hyperlink" Target="https://facebook.com/dirceuresen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rceuresende.com/" TargetMode="External"/><Relationship Id="rId4" Type="http://schemas.openxmlformats.org/officeDocument/2006/relationships/hyperlink" Target="https://cursos.powertuning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desenho&#10;&#10;Descrição gerada automaticamente">
            <a:extLst>
              <a:ext uri="{FF2B5EF4-FFF2-40B4-BE49-F238E27FC236}">
                <a16:creationId xmlns:a16="http://schemas.microsoft.com/office/drawing/2014/main" id="{6E990FF7-1830-46C2-82C8-1E83FCD5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4C7829-07B8-41DC-A446-A9C4821CF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 r="38140" b="4885"/>
          <a:stretch/>
        </p:blipFill>
        <p:spPr>
          <a:xfrm>
            <a:off x="4943477" y="990601"/>
            <a:ext cx="5656461" cy="480651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FE64085-4318-4856-8210-C2B7BD39528B}"/>
              </a:ext>
            </a:extLst>
          </p:cNvPr>
          <p:cNvSpPr/>
          <p:nvPr/>
        </p:nvSpPr>
        <p:spPr>
          <a:xfrm>
            <a:off x="8708995" y="4172505"/>
            <a:ext cx="1935332" cy="1731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4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18395C4-F663-47E2-AAAA-B3208CBC4C68}"/>
              </a:ext>
            </a:extLst>
          </p:cNvPr>
          <p:cNvSpPr txBox="1">
            <a:spLocks/>
          </p:cNvSpPr>
          <p:nvPr/>
        </p:nvSpPr>
        <p:spPr>
          <a:xfrm>
            <a:off x="676533" y="189989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Live Connection: Tabular x Multidimensional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FFD35-0020-4D8B-BD84-C4436949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85" y="1164456"/>
            <a:ext cx="2338387" cy="46072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3B5AE4-34EE-4078-83E3-7239E78C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181" y="1435594"/>
            <a:ext cx="2238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9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964390-8A27-4C8C-8DEA-59835D1EE46C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Live Connection: Tabular x Multidimensional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A58003-72E0-4640-9293-723233C8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09" y="2030954"/>
            <a:ext cx="2276475" cy="1143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184B55-995F-40B6-A1A3-A95533C0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359" y="3882166"/>
            <a:ext cx="2257425" cy="11334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DD73F72-F9CE-4115-BAD1-CDF7296B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088" y="1515612"/>
            <a:ext cx="2179257" cy="38267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72ED76-7D12-4601-9825-CCA33BA95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137" y="1494473"/>
            <a:ext cx="2113554" cy="40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7C427F-6872-4DC1-8064-1D19569220BE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Live Connection: Tabular x Multidimensional</a:t>
            </a:r>
            <a:endParaRPr lang="en-US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317A2DF-290B-4E85-AC14-9000BF07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480065"/>
            <a:ext cx="11439525" cy="40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27E1BB-1E3B-4268-9239-B477A05FB5BD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Live Connection: Tabular x Multidimensional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CAAB2C-934D-4A6C-B496-4A97C406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318278"/>
            <a:ext cx="11410950" cy="45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27E1BB-1E3B-4268-9239-B477A05FB5BD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Live Connection: Tabular x Multidimensional</a:t>
            </a:r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D4CF3F-03BB-4141-9D4C-B850A2D2CFE8}"/>
              </a:ext>
            </a:extLst>
          </p:cNvPr>
          <p:cNvSpPr/>
          <p:nvPr/>
        </p:nvSpPr>
        <p:spPr>
          <a:xfrm>
            <a:off x="1837045" y="4993235"/>
            <a:ext cx="8517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hlinkClick r:id="rId3"/>
              </a:rPr>
              <a:t>https://www.youtube.com/watch?v=ZcZ_byRRr-Q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2AE09-003F-441F-9F01-FCC7B3CD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615" y="1376144"/>
            <a:ext cx="6130771" cy="34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27E1BB-1E3B-4268-9239-B477A05FB5BD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BI e Analysis Services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D4CF3F-03BB-4141-9D4C-B850A2D2CFE8}"/>
              </a:ext>
            </a:extLst>
          </p:cNvPr>
          <p:cNvSpPr/>
          <p:nvPr/>
        </p:nvSpPr>
        <p:spPr>
          <a:xfrm>
            <a:off x="1837045" y="4993235"/>
            <a:ext cx="8499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hlinkClick r:id="rId3"/>
              </a:rPr>
              <a:t>https://www.youtube.com/watch?v=i06lEDgCOTE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DE7E25-6702-428D-B39C-08C26B71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814" y="1443074"/>
            <a:ext cx="5872160" cy="3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2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9">
            <a:extLst>
              <a:ext uri="{FF2B5EF4-FFF2-40B4-BE49-F238E27FC236}">
                <a16:creationId xmlns:a16="http://schemas.microsoft.com/office/drawing/2014/main" id="{841B299B-35A9-4378-A7E6-2CD2B5B5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7678057" y="0"/>
            <a:ext cx="4513942" cy="5950857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EC86452-E76F-49AB-9576-237C0FC38ADD}"/>
              </a:ext>
            </a:extLst>
          </p:cNvPr>
          <p:cNvSpPr txBox="1">
            <a:spLocks/>
          </p:cNvSpPr>
          <p:nvPr/>
        </p:nvSpPr>
        <p:spPr>
          <a:xfrm>
            <a:off x="369205" y="144361"/>
            <a:ext cx="6179639" cy="95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Dirceu Resende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E31987E-53D2-497F-951F-2CA7B114E4BC}"/>
              </a:ext>
            </a:extLst>
          </p:cNvPr>
          <p:cNvSpPr/>
          <p:nvPr/>
        </p:nvSpPr>
        <p:spPr>
          <a:xfrm>
            <a:off x="443965" y="1083437"/>
            <a:ext cx="7234091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err="1">
                <a:solidFill>
                  <a:schemeClr val="bg1"/>
                </a:solidFill>
                <a:latin typeface="titillium"/>
              </a:rPr>
              <a:t>Whatsapp</a:t>
            </a:r>
            <a:r>
              <a:rPr lang="pt-BR" sz="2000" b="1" dirty="0">
                <a:solidFill>
                  <a:schemeClr val="bg1"/>
                </a:solidFill>
                <a:latin typeface="titillium"/>
              </a:rPr>
              <a:t>: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Telegram: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Skype: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LinkedIn:</a:t>
            </a:r>
            <a:r>
              <a:rPr lang="pt-BR" sz="2000" dirty="0">
                <a:solidFill>
                  <a:schemeClr val="bg1"/>
                </a:solidFill>
                <a:latin typeface="titillium"/>
              </a:rPr>
              <a:t>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Twitter: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YouTube: </a:t>
            </a:r>
            <a:r>
              <a:rPr lang="pt-BR" sz="2000" b="1" dirty="0" err="1">
                <a:solidFill>
                  <a:srgbClr val="FF668A"/>
                </a:solidFill>
                <a:latin typeface="titillium"/>
              </a:rPr>
              <a:t>Happy</a:t>
            </a:r>
            <a:r>
              <a:rPr lang="pt-BR" sz="2000" b="1" dirty="0">
                <a:solidFill>
                  <a:srgbClr val="FF668A"/>
                </a:solidFill>
                <a:latin typeface="titillium"/>
              </a:rPr>
              <a:t> Hour com Dados | Planilheiros | Dirceu 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Facebook: </a:t>
            </a:r>
            <a:r>
              <a:rPr lang="pt-BR" sz="2000" b="1" dirty="0">
                <a:solidFill>
                  <a:srgbClr val="FF668A"/>
                </a:solidFill>
                <a:latin typeface="titillium"/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 err="1">
                <a:solidFill>
                  <a:schemeClr val="bg1"/>
                </a:solidFill>
                <a:latin typeface="titillium"/>
              </a:rPr>
              <a:t>Github</a:t>
            </a:r>
            <a:r>
              <a:rPr lang="pt-BR" sz="2000" b="1" dirty="0">
                <a:solidFill>
                  <a:schemeClr val="bg1"/>
                </a:solidFill>
                <a:latin typeface="titillium"/>
              </a:rPr>
              <a:t>: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  <a:latin typeface="titillium"/>
              </a:rPr>
              <a:t>Instagram: </a:t>
            </a:r>
            <a:r>
              <a:rPr lang="pt-BR" sz="2000" dirty="0">
                <a:solidFill>
                  <a:srgbClr val="FF668A"/>
                </a:solidFill>
                <a:latin typeface="titilliu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pt-BR" sz="2000" dirty="0" err="1">
                <a:solidFill>
                  <a:srgbClr val="FF668A"/>
                </a:solidFill>
                <a:latin typeface="titilliu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dirceu.resende</a:t>
            </a:r>
            <a:endParaRPr lang="pt-BR" sz="2000" dirty="0">
              <a:solidFill>
                <a:srgbClr val="FF6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4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desenho&#10;&#10;Descrição gerada automaticamente">
            <a:extLst>
              <a:ext uri="{FF2B5EF4-FFF2-40B4-BE49-F238E27FC236}">
                <a16:creationId xmlns:a16="http://schemas.microsoft.com/office/drawing/2014/main" id="{6E990FF7-1830-46C2-82C8-1E83FCD5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4C7829-07B8-41DC-A446-A9C4821CF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 r="38140" b="4885"/>
          <a:stretch/>
        </p:blipFill>
        <p:spPr>
          <a:xfrm>
            <a:off x="4943477" y="990601"/>
            <a:ext cx="5656461" cy="480651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FE64085-4318-4856-8210-C2B7BD39528B}"/>
              </a:ext>
            </a:extLst>
          </p:cNvPr>
          <p:cNvSpPr/>
          <p:nvPr/>
        </p:nvSpPr>
        <p:spPr>
          <a:xfrm>
            <a:off x="8708995" y="4172505"/>
            <a:ext cx="1935332" cy="1731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3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9">
            <a:extLst>
              <a:ext uri="{FF2B5EF4-FFF2-40B4-BE49-F238E27FC236}">
                <a16:creationId xmlns:a16="http://schemas.microsoft.com/office/drawing/2014/main" id="{841B299B-35A9-4378-A7E6-2CD2B5B5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7678057" y="0"/>
            <a:ext cx="4513942" cy="5950857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EC86452-E76F-49AB-9576-237C0FC38ADD}"/>
              </a:ext>
            </a:extLst>
          </p:cNvPr>
          <p:cNvSpPr txBox="1">
            <a:spLocks/>
          </p:cNvSpPr>
          <p:nvPr/>
        </p:nvSpPr>
        <p:spPr>
          <a:xfrm>
            <a:off x="369205" y="144361"/>
            <a:ext cx="6179639" cy="95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Dirceu Resende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93D6D7B-778E-40A9-AC8B-DBB49262D14D}"/>
              </a:ext>
            </a:extLst>
          </p:cNvPr>
          <p:cNvSpPr txBox="1">
            <a:spLocks/>
          </p:cNvSpPr>
          <p:nvPr/>
        </p:nvSpPr>
        <p:spPr>
          <a:xfrm>
            <a:off x="460407" y="1332416"/>
            <a:ext cx="6828160" cy="3495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Oficial de Data no </a:t>
            </a:r>
            <a:r>
              <a:rPr lang="pt-BR" sz="2000" dirty="0" err="1">
                <a:solidFill>
                  <a:schemeClr val="bg1"/>
                </a:solidFill>
              </a:rPr>
              <a:t>Caribbean</a:t>
            </a:r>
            <a:r>
              <a:rPr lang="pt-BR" sz="2000" dirty="0">
                <a:solidFill>
                  <a:schemeClr val="bg1"/>
                </a:solidFill>
              </a:rPr>
              <a:t> Development Bank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Instrutor e Consultor de Power BI no </a:t>
            </a:r>
            <a:r>
              <a:rPr lang="pt-BR" sz="2000" b="1" dirty="0">
                <a:solidFill>
                  <a:srgbClr val="FF668A"/>
                </a:solidFill>
              </a:rPr>
              <a:t>Planilheiros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Instrutor do </a:t>
            </a:r>
            <a:r>
              <a:rPr lang="pt-BR" sz="2000" b="1" u="sng" dirty="0">
                <a:solidFill>
                  <a:srgbClr val="FF668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cursos.powertuning.com.br</a:t>
            </a:r>
            <a:endParaRPr lang="pt-BR" sz="2000" b="1" u="sng" dirty="0">
              <a:solidFill>
                <a:srgbClr val="FF668A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Autor do blog </a:t>
            </a:r>
            <a:r>
              <a:rPr lang="pt-BR" sz="2000" b="1" dirty="0">
                <a:solidFill>
                  <a:srgbClr val="FF668A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dirceuresende.com</a:t>
            </a:r>
            <a:endParaRPr lang="pt-BR" sz="2000" dirty="0">
              <a:solidFill>
                <a:srgbClr val="FF668A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2000" b="1" dirty="0">
                <a:solidFill>
                  <a:srgbClr val="FF668A"/>
                </a:solidFill>
              </a:rPr>
              <a:t>Microsoft MVP </a:t>
            </a:r>
            <a:r>
              <a:rPr lang="pt-BR" sz="2000" dirty="0">
                <a:solidFill>
                  <a:schemeClr val="bg1"/>
                </a:solidFill>
              </a:rPr>
              <a:t>Data Platform desde 2018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Microsoft MCP, MTA, MCSA, MCT e MCSE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Organizador do PASS Local </a:t>
            </a:r>
            <a:r>
              <a:rPr lang="pt-BR" sz="2000" dirty="0" err="1">
                <a:solidFill>
                  <a:schemeClr val="bg1"/>
                </a:solidFill>
              </a:rPr>
              <a:t>Group</a:t>
            </a:r>
            <a:r>
              <a:rPr lang="pt-BR" sz="2000" dirty="0">
                <a:solidFill>
                  <a:schemeClr val="bg1"/>
                </a:solidFill>
              </a:rPr>
              <a:t> SQL Server ES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Organizador do </a:t>
            </a:r>
            <a:r>
              <a:rPr lang="pt-BR" sz="2000" dirty="0" err="1">
                <a:solidFill>
                  <a:schemeClr val="bg1"/>
                </a:solidFill>
              </a:rPr>
              <a:t>Happy</a:t>
            </a:r>
            <a:r>
              <a:rPr lang="pt-BR" sz="2000" dirty="0">
                <a:solidFill>
                  <a:schemeClr val="bg1"/>
                </a:solidFill>
              </a:rPr>
              <a:t> Hour com Dados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Escritor do </a:t>
            </a:r>
            <a:r>
              <a:rPr lang="pt-BR" sz="2000" dirty="0" err="1">
                <a:solidFill>
                  <a:schemeClr val="bg1"/>
                </a:solidFill>
              </a:rPr>
              <a:t>iMasters</a:t>
            </a: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2000" dirty="0">
                <a:solidFill>
                  <a:schemeClr val="bg1"/>
                </a:solidFill>
              </a:rPr>
              <a:t>Hobbies: Videogame, Netflix, Futebol, UFC, Animes, YouTube</a:t>
            </a:r>
          </a:p>
        </p:txBody>
      </p:sp>
    </p:spTree>
    <p:extLst>
      <p:ext uri="{BB962C8B-B14F-4D97-AF65-F5344CB8AC3E}">
        <p14:creationId xmlns:p14="http://schemas.microsoft.com/office/powerpoint/2010/main" val="274307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8769A4D-CD4D-436F-BF5B-8DFE7E65189B}"/>
              </a:ext>
            </a:extLst>
          </p:cNvPr>
          <p:cNvSpPr txBox="1">
            <a:spLocks/>
          </p:cNvSpPr>
          <p:nvPr/>
        </p:nvSpPr>
        <p:spPr>
          <a:xfrm>
            <a:off x="753381" y="2750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Arquitetura conceitual de um BI</a:t>
            </a:r>
            <a:endParaRPr lang="en-US" dirty="0"/>
          </a:p>
        </p:txBody>
      </p:sp>
      <p:pic>
        <p:nvPicPr>
          <p:cNvPr id="10" name="Picture 2" descr="Resultado de imagem para o que é bi">
            <a:extLst>
              <a:ext uri="{FF2B5EF4-FFF2-40B4-BE49-F238E27FC236}">
                <a16:creationId xmlns:a16="http://schemas.microsoft.com/office/drawing/2014/main" id="{94BB4B29-54F6-498C-8A3D-A36B47ADA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8736" r="2600" b="5668"/>
          <a:stretch/>
        </p:blipFill>
        <p:spPr bwMode="auto">
          <a:xfrm>
            <a:off x="1875336" y="1878874"/>
            <a:ext cx="8612777" cy="358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30A2F5-59FD-40F0-A2BB-8D4DFD432500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Ecossistema</a:t>
            </a:r>
            <a:r>
              <a:rPr lang="en-US" dirty="0"/>
              <a:t> de BI da Microsoft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C472B3-3AA4-47F4-93CB-C7673D003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"/>
          <a:stretch/>
        </p:blipFill>
        <p:spPr>
          <a:xfrm>
            <a:off x="2429997" y="1345775"/>
            <a:ext cx="718443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57E7D9-0CEA-44A8-9522-DD5DBAC3BC92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Modos de Armazenamento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8F1D21D-E7AF-4C47-A5A2-745D37B2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55" y="1330357"/>
            <a:ext cx="7315201" cy="45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57E7D9-0CEA-44A8-9522-DD5DBAC3BC92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Services?</a:t>
            </a:r>
          </a:p>
        </p:txBody>
      </p:sp>
      <p:pic>
        <p:nvPicPr>
          <p:cNvPr id="2050" name="Picture 2" descr="Use Cases for Azure Analysis Services (Part 2) – E&amp;B Software">
            <a:extLst>
              <a:ext uri="{FF2B5EF4-FFF2-40B4-BE49-F238E27FC236}">
                <a16:creationId xmlns:a16="http://schemas.microsoft.com/office/drawing/2014/main" id="{E8E95B98-5F8E-4875-B4DE-64769F5E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3" y="1364692"/>
            <a:ext cx="10485373" cy="41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0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57E7D9-0CEA-44A8-9522-DD5DBAC3BC92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On-Premises vs Cloud</a:t>
            </a:r>
          </a:p>
        </p:txBody>
      </p:sp>
      <p:pic>
        <p:nvPicPr>
          <p:cNvPr id="4098" name="Picture 2" descr="Microsoft SQL Server Analysis Services | MANTA">
            <a:extLst>
              <a:ext uri="{FF2B5EF4-FFF2-40B4-BE49-F238E27FC236}">
                <a16:creationId xmlns:a16="http://schemas.microsoft.com/office/drawing/2014/main" id="{075A010F-B597-4D0A-BB37-C0803560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1" y="1377103"/>
            <a:ext cx="2828572" cy="9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zure Analysis Services – An important step for BI in the cloud ...">
            <a:extLst>
              <a:ext uri="{FF2B5EF4-FFF2-40B4-BE49-F238E27FC236}">
                <a16:creationId xmlns:a16="http://schemas.microsoft.com/office/drawing/2014/main" id="{4C112951-6B52-4582-AB81-36AD46FD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90" y="1377103"/>
            <a:ext cx="3688869" cy="12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12177B0-88D7-400F-A23A-8A2A4752864F}"/>
              </a:ext>
            </a:extLst>
          </p:cNvPr>
          <p:cNvSpPr txBox="1"/>
          <p:nvPr/>
        </p:nvSpPr>
        <p:spPr>
          <a:xfrm>
            <a:off x="357140" y="2499258"/>
            <a:ext cx="541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Faz parte do licenciamento do SQL 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Suporta modelos tabulares e multidimensionais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é barato, mas possui </a:t>
            </a:r>
            <a:r>
              <a:rPr lang="pt-BR" dirty="0" err="1"/>
              <a:t>downtime</a:t>
            </a:r>
            <a:r>
              <a:rPr lang="pt-BR" dirty="0"/>
              <a:t> e demora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possui alta disponibilidade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Manutenção e backup são locais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Exige Active </a:t>
            </a:r>
            <a:r>
              <a:rPr lang="pt-BR" dirty="0" err="1"/>
              <a:t>Directory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B19799-E3EF-47DE-BFFF-92A63E493D30}"/>
              </a:ext>
            </a:extLst>
          </p:cNvPr>
          <p:cNvSpPr txBox="1"/>
          <p:nvPr/>
        </p:nvSpPr>
        <p:spPr>
          <a:xfrm>
            <a:off x="6274570" y="2499257"/>
            <a:ext cx="54150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Licenciamento à parte e mensal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Suporta somente modelo tabular (mas é atualizado)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é caro, mas é fácil e com baixo </a:t>
            </a:r>
            <a:r>
              <a:rPr lang="pt-BR" dirty="0" err="1"/>
              <a:t>downtime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alta disponibilidade, pode pausar e resumir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Manutenção e backup são automáticos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Exige Azure Active </a:t>
            </a:r>
            <a:r>
              <a:rPr lang="pt-BR" dirty="0" err="1"/>
              <a:t>Directory</a:t>
            </a:r>
            <a:r>
              <a:rPr lang="pt-BR" dirty="0"/>
              <a:t> (convidados com B2B)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Suporte Azure </a:t>
            </a:r>
            <a:r>
              <a:rPr lang="pt-BR" dirty="0" err="1"/>
              <a:t>Functions</a:t>
            </a:r>
            <a:r>
              <a:rPr lang="pt-BR" dirty="0"/>
              <a:t> e Azure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Backup para Azure </a:t>
            </a:r>
            <a:r>
              <a:rPr lang="pt-BR" dirty="0" err="1"/>
              <a:t>Blob</a:t>
            </a:r>
            <a:r>
              <a:rPr lang="pt-BR" dirty="0"/>
              <a:t> </a:t>
            </a:r>
            <a:r>
              <a:rPr lang="pt-BR" dirty="0" err="1"/>
              <a:t>Storage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Processamento assíncrono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Servidores globais com até 400 GB de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Azure </a:t>
            </a:r>
            <a:r>
              <a:rPr lang="pt-BR" dirty="0" err="1"/>
              <a:t>Diagnostics</a:t>
            </a:r>
            <a:r>
              <a:rPr lang="pt-BR" dirty="0"/>
              <a:t>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6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57E7D9-0CEA-44A8-9522-DD5DBAC3BC92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On-Premises vs Cloud</a:t>
            </a:r>
          </a:p>
        </p:txBody>
      </p:sp>
      <p:pic>
        <p:nvPicPr>
          <p:cNvPr id="4098" name="Picture 2" descr="Microsoft SQL Server Analysis Services | MANTA">
            <a:extLst>
              <a:ext uri="{FF2B5EF4-FFF2-40B4-BE49-F238E27FC236}">
                <a16:creationId xmlns:a16="http://schemas.microsoft.com/office/drawing/2014/main" id="{075A010F-B597-4D0A-BB37-C08035602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1" y="1377103"/>
            <a:ext cx="2828572" cy="90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zure Analysis Services – An important step for BI in the cloud ...">
            <a:extLst>
              <a:ext uri="{FF2B5EF4-FFF2-40B4-BE49-F238E27FC236}">
                <a16:creationId xmlns:a16="http://schemas.microsoft.com/office/drawing/2014/main" id="{4C112951-6B52-4582-AB81-36AD46FD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90" y="1377103"/>
            <a:ext cx="3688869" cy="12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260F44-535E-4B7E-A840-75E07D953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42" y="2684487"/>
            <a:ext cx="5332058" cy="32095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4F6AF8-407E-49D7-8F36-94E41427A6E6}"/>
              </a:ext>
            </a:extLst>
          </p:cNvPr>
          <p:cNvSpPr txBox="1"/>
          <p:nvPr/>
        </p:nvSpPr>
        <p:spPr>
          <a:xfrm>
            <a:off x="9589538" y="5616999"/>
            <a:ext cx="389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*vai até o S9 v2, com 400 GB de RAM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655366-A5CF-42BE-BE1A-E83486CF2E2A}"/>
              </a:ext>
            </a:extLst>
          </p:cNvPr>
          <p:cNvSpPr txBox="1"/>
          <p:nvPr/>
        </p:nvSpPr>
        <p:spPr>
          <a:xfrm>
            <a:off x="426128" y="2628900"/>
            <a:ext cx="5175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Paga apenas uma vez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~ R$ 18.000 de licença Standard por core físico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Custos de servidor, SO, disco, rede, memória, etc..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4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  <a:solidFill>
            <a:srgbClr val="FF6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348ED31-AA4C-4BCA-8CBF-DE38F02A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857"/>
            <a:ext cx="1612397" cy="9071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CD4EDE-E3E9-480E-8574-152FDD11D1B8}"/>
              </a:ext>
            </a:extLst>
          </p:cNvPr>
          <p:cNvSpPr txBox="1">
            <a:spLocks/>
          </p:cNvSpPr>
          <p:nvPr/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Live Connection: Tabular x Multidimensional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9E92EB-E115-4419-9EB6-4F33D302233B}"/>
              </a:ext>
            </a:extLst>
          </p:cNvPr>
          <p:cNvSpPr txBox="1"/>
          <p:nvPr/>
        </p:nvSpPr>
        <p:spPr>
          <a:xfrm>
            <a:off x="457200" y="1434353"/>
            <a:ext cx="11081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Os servidores devem executar o SQL Server 2012 SP1 CU4 ou versões posteriores do </a:t>
            </a:r>
            <a:r>
              <a:rPr lang="pt-BR" sz="2800" dirty="0" err="1"/>
              <a:t>Analysis</a:t>
            </a:r>
            <a:r>
              <a:rPr lang="pt-BR" sz="2800" dirty="0"/>
              <a:t> Services para que o conector do SSAS MD do Power BI Desktop funcione corretamente.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Somente as edições Enterprise e BI do SQL Server 2012 e SQL Server 2014 são compatíveis com conexões dinâmicas. Para a versão Standard do SQL Server, o SQL Server 2016 ou posterior é necessário para conexões dinâmicas.</a:t>
            </a:r>
            <a:br>
              <a:rPr lang="pt-BR" sz="2800" dirty="0"/>
            </a:br>
            <a:br>
              <a:rPr lang="pt-BR" sz="2800" dirty="0"/>
            </a:br>
            <a:r>
              <a:rPr lang="pt-BR" i="1" dirty="0"/>
              <a:t>*mesma coisa para o tabular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138205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448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titillium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Dirceu Resende</dc:creator>
  <cp:lastModifiedBy>Dirceu Resende</cp:lastModifiedBy>
  <cp:revision>33</cp:revision>
  <dcterms:created xsi:type="dcterms:W3CDTF">2020-04-15T19:51:31Z</dcterms:created>
  <dcterms:modified xsi:type="dcterms:W3CDTF">2020-04-29T00:34:52Z</dcterms:modified>
</cp:coreProperties>
</file>