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13" r:id="rId5"/>
  </p:sldMasterIdLst>
  <p:notesMasterIdLst>
    <p:notesMasterId r:id="rId21"/>
  </p:notesMasterIdLst>
  <p:handoutMasterIdLst>
    <p:handoutMasterId r:id="rId22"/>
  </p:handoutMasterIdLst>
  <p:sldIdLst>
    <p:sldId id="283" r:id="rId6"/>
    <p:sldId id="376" r:id="rId7"/>
    <p:sldId id="377" r:id="rId8"/>
    <p:sldId id="285" r:id="rId9"/>
    <p:sldId id="363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64" r:id="rId19"/>
    <p:sldId id="361" r:id="rId20"/>
  </p:sldIdLst>
  <p:sldSz cx="14631988" cy="8231188"/>
  <p:notesSz cx="6858000" cy="9266238"/>
  <p:defaultTextStyle>
    <a:defPPr>
      <a:defRPr lang="en-US"/>
    </a:defPPr>
    <a:lvl1pPr marL="0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872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5753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8625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1500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4375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7250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0126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2998" algn="l" defTabSz="130575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3">
          <p15:clr>
            <a:srgbClr val="A4A3A4"/>
          </p15:clr>
        </p15:guide>
        <p15:guide id="2" pos="4609">
          <p15:clr>
            <a:srgbClr val="A4A3A4"/>
          </p15:clr>
        </p15:guide>
        <p15:guide id="3" pos="81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94620" autoAdjust="0"/>
  </p:normalViewPr>
  <p:slideViewPr>
    <p:cSldViewPr>
      <p:cViewPr varScale="1">
        <p:scale>
          <a:sx n="91" d="100"/>
          <a:sy n="91" d="100"/>
        </p:scale>
        <p:origin x="714" y="78"/>
      </p:cViewPr>
      <p:guideLst>
        <p:guide orient="horz" pos="2593"/>
        <p:guide pos="4609"/>
        <p:guide pos="81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928"/>
    </p:cViewPr>
  </p:sorterViewPr>
  <p:notesViewPr>
    <p:cSldViewPr>
      <p:cViewPr>
        <p:scale>
          <a:sx n="80" d="100"/>
          <a:sy n="80" d="100"/>
        </p:scale>
        <p:origin x="-1974" y="-78"/>
      </p:cViewPr>
      <p:guideLst>
        <p:guide orient="horz" pos="291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43B3F-C5FB-4AE9-8577-7CB881EB6F9E}" type="datetimeFigureOut">
              <a:rPr lang="en-CA" smtClean="0"/>
              <a:t>2020-06-03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1318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01318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5F8F-555A-4133-80D6-2D2456895E93}" type="slidenum">
              <a:rPr lang="en-CA" smtClean="0"/>
              <a:t>‹nº›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029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1F881-2A47-40E3-978B-ABF607F4EB78}" type="datetimeFigureOut">
              <a:rPr lang="en-CA" smtClean="0"/>
              <a:t>2020-06-03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5325"/>
            <a:ext cx="6175375" cy="3475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1463"/>
            <a:ext cx="5486400" cy="41698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1318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01318"/>
            <a:ext cx="2971800" cy="463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C7B93-9AD9-4026-BE44-F2FB9D236025}" type="slidenum">
              <a:rPr lang="en-CA" smtClean="0"/>
              <a:t>‹nº›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00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2872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5753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8625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1500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4375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250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126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2998" algn="l" defTabSz="1305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>
              <a:cs typeface="Arial" pitchFamily="34" charset="0"/>
            </a:endParaRP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252EBD5-9F10-4A8D-AEF1-3E1988013F9D}" type="slidenum">
              <a:rPr lang="en-US" sz="1200">
                <a:latin typeface="Arial" pitchFamily="34" charset="0"/>
              </a:rPr>
              <a:pPr algn="r"/>
              <a:t>1</a:t>
            </a:fld>
            <a:endParaRPr lang="en-US" sz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73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11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12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13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0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252EBD5-9F10-4A8D-AEF1-3E1988013F9D}" type="slidenum">
              <a:rPr lang="en-US" sz="12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55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7B93-9AD9-4026-BE44-F2FB9D236025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752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3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4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4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5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6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8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7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8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8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1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9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8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10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2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06D619AC-94EE-44AE-9357-A09F9A433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90" y="0"/>
            <a:ext cx="14644778" cy="8231188"/>
          </a:xfrm>
          <a:prstGeom prst="rect">
            <a:avLst/>
          </a:prstGeom>
        </p:spPr>
      </p:pic>
      <p:grpSp>
        <p:nvGrpSpPr>
          <p:cNvPr id="4" name="Group 97"/>
          <p:cNvGrpSpPr>
            <a:grpSpLocks/>
          </p:cNvGrpSpPr>
          <p:nvPr userDrawn="1"/>
        </p:nvGrpSpPr>
        <p:grpSpPr bwMode="auto">
          <a:xfrm>
            <a:off x="152417" y="1600509"/>
            <a:ext cx="14327155" cy="4693556"/>
            <a:chOff x="96" y="1056"/>
            <a:chExt cx="5568" cy="1824"/>
          </a:xfrm>
        </p:grpSpPr>
        <p:sp>
          <p:nvSpPr>
            <p:cNvPr id="5" name="Rectangle 73"/>
            <p:cNvSpPr>
              <a:spLocks noChangeArrowheads="1"/>
            </p:cNvSpPr>
            <p:nvPr userDrawn="1"/>
          </p:nvSpPr>
          <p:spPr bwMode="auto">
            <a:xfrm>
              <a:off x="96" y="1056"/>
              <a:ext cx="576" cy="576"/>
            </a:xfrm>
            <a:prstGeom prst="rect">
              <a:avLst/>
            </a:prstGeom>
            <a:solidFill>
              <a:srgbClr val="10728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74"/>
            <p:cNvSpPr>
              <a:spLocks noChangeArrowheads="1"/>
            </p:cNvSpPr>
            <p:nvPr userDrawn="1"/>
          </p:nvSpPr>
          <p:spPr bwMode="auto">
            <a:xfrm>
              <a:off x="720" y="1056"/>
              <a:ext cx="3696" cy="12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2060"/>
                </a:solidFill>
              </a:endParaRPr>
            </a:p>
          </p:txBody>
        </p:sp>
        <p:sp>
          <p:nvSpPr>
            <p:cNvPr id="7" name="Rectangle 75"/>
            <p:cNvSpPr>
              <a:spLocks noChangeArrowheads="1"/>
            </p:cNvSpPr>
            <p:nvPr userDrawn="1"/>
          </p:nvSpPr>
          <p:spPr bwMode="auto">
            <a:xfrm>
              <a:off x="96" y="1680"/>
              <a:ext cx="576" cy="576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6"/>
            <p:cNvSpPr>
              <a:spLocks noChangeArrowheads="1"/>
            </p:cNvSpPr>
            <p:nvPr userDrawn="1"/>
          </p:nvSpPr>
          <p:spPr bwMode="auto">
            <a:xfrm>
              <a:off x="720" y="2304"/>
              <a:ext cx="1824" cy="576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77"/>
            <p:cNvSpPr>
              <a:spLocks noChangeArrowheads="1"/>
            </p:cNvSpPr>
            <p:nvPr userDrawn="1"/>
          </p:nvSpPr>
          <p:spPr bwMode="auto">
            <a:xfrm>
              <a:off x="2592" y="2304"/>
              <a:ext cx="576" cy="576"/>
            </a:xfrm>
            <a:prstGeom prst="rect">
              <a:avLst/>
            </a:prstGeom>
            <a:solidFill>
              <a:srgbClr val="10728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78"/>
            <p:cNvSpPr>
              <a:spLocks noChangeArrowheads="1"/>
            </p:cNvSpPr>
            <p:nvPr userDrawn="1"/>
          </p:nvSpPr>
          <p:spPr bwMode="auto">
            <a:xfrm>
              <a:off x="5088" y="1056"/>
              <a:ext cx="576" cy="576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79"/>
            <p:cNvSpPr>
              <a:spLocks noChangeArrowheads="1"/>
            </p:cNvSpPr>
            <p:nvPr userDrawn="1"/>
          </p:nvSpPr>
          <p:spPr bwMode="auto">
            <a:xfrm>
              <a:off x="4464" y="1680"/>
              <a:ext cx="576" cy="576"/>
            </a:xfrm>
            <a:prstGeom prst="rect">
              <a:avLst/>
            </a:prstGeom>
            <a:solidFill>
              <a:srgbClr val="11A7D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80"/>
            <p:cNvSpPr>
              <a:spLocks noChangeArrowheads="1"/>
            </p:cNvSpPr>
            <p:nvPr userDrawn="1"/>
          </p:nvSpPr>
          <p:spPr bwMode="auto">
            <a:xfrm>
              <a:off x="4464" y="1056"/>
              <a:ext cx="576" cy="576"/>
            </a:xfrm>
            <a:prstGeom prst="rect">
              <a:avLst/>
            </a:prstGeom>
            <a:solidFill>
              <a:srgbClr val="10728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81"/>
            <p:cNvSpPr>
              <a:spLocks noChangeArrowheads="1"/>
            </p:cNvSpPr>
            <p:nvPr userDrawn="1"/>
          </p:nvSpPr>
          <p:spPr bwMode="auto">
            <a:xfrm>
              <a:off x="3840" y="2304"/>
              <a:ext cx="576" cy="576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82"/>
            <p:cNvSpPr>
              <a:spLocks noChangeArrowheads="1"/>
            </p:cNvSpPr>
            <p:nvPr userDrawn="1"/>
          </p:nvSpPr>
          <p:spPr bwMode="auto">
            <a:xfrm>
              <a:off x="5088" y="1680"/>
              <a:ext cx="576" cy="576"/>
            </a:xfrm>
            <a:prstGeom prst="rect">
              <a:avLst/>
            </a:prstGeom>
            <a:solidFill>
              <a:srgbClr val="10728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96" y="2304"/>
              <a:ext cx="576" cy="576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 userDrawn="1"/>
          </p:nvSpPr>
          <p:spPr bwMode="auto">
            <a:xfrm>
              <a:off x="3216" y="2304"/>
              <a:ext cx="576" cy="576"/>
            </a:xfrm>
            <a:prstGeom prst="rect">
              <a:avLst/>
            </a:prstGeom>
            <a:solidFill>
              <a:srgbClr val="11A7D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85"/>
            <p:cNvSpPr>
              <a:spLocks noChangeArrowheads="1"/>
            </p:cNvSpPr>
            <p:nvPr userDrawn="1"/>
          </p:nvSpPr>
          <p:spPr bwMode="auto">
            <a:xfrm>
              <a:off x="4464" y="2304"/>
              <a:ext cx="1200" cy="576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399"/>
            <p:cNvSpPr>
              <a:spLocks noChangeArrowheads="1"/>
            </p:cNvSpPr>
            <p:nvPr userDrawn="1"/>
          </p:nvSpPr>
          <p:spPr bwMode="auto">
            <a:xfrm>
              <a:off x="215" y="1175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20" name="Oval 399"/>
            <p:cNvSpPr>
              <a:spLocks noChangeArrowheads="1"/>
            </p:cNvSpPr>
            <p:nvPr userDrawn="1"/>
          </p:nvSpPr>
          <p:spPr bwMode="auto">
            <a:xfrm>
              <a:off x="2711" y="2423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399"/>
            <p:cNvSpPr>
              <a:spLocks noChangeArrowheads="1"/>
            </p:cNvSpPr>
            <p:nvPr userDrawn="1"/>
          </p:nvSpPr>
          <p:spPr bwMode="auto">
            <a:xfrm>
              <a:off x="4583" y="1175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399"/>
            <p:cNvSpPr>
              <a:spLocks noChangeArrowheads="1"/>
            </p:cNvSpPr>
            <p:nvPr userDrawn="1"/>
          </p:nvSpPr>
          <p:spPr bwMode="auto">
            <a:xfrm>
              <a:off x="5207" y="1799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pic>
          <p:nvPicPr>
            <p:cNvPr id="25" name="Picture 93" descr="eye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680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94" descr="gear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05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95" descr="lock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304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96" descr="lis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05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908F372E-113E-40AF-B6FF-83901D71D1E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22" y="5339730"/>
            <a:ext cx="1800200" cy="37985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4B46BA2-E49A-4B05-B3BC-DBCD380A4D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94" y="2026366"/>
            <a:ext cx="9073008" cy="23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18" y="327089"/>
            <a:ext cx="4813822" cy="13956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384" y="327088"/>
            <a:ext cx="8179688" cy="70260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918" y="1722771"/>
            <a:ext cx="4813822" cy="5630361"/>
          </a:xfrm>
        </p:spPr>
        <p:txBody>
          <a:bodyPr/>
          <a:lstStyle>
            <a:lvl1pPr marL="0" indent="0">
              <a:buNone/>
              <a:defRPr sz="1400"/>
            </a:lvl1pPr>
            <a:lvl2pPr marL="457246" indent="0">
              <a:buNone/>
              <a:defRPr sz="1200"/>
            </a:lvl2pPr>
            <a:lvl3pPr marL="914491" indent="0">
              <a:buNone/>
              <a:defRPr sz="1000"/>
            </a:lvl3pPr>
            <a:lvl4pPr marL="1371737" indent="0">
              <a:buNone/>
              <a:defRPr sz="900"/>
            </a:lvl4pPr>
            <a:lvl5pPr marL="1828983" indent="0">
              <a:buNone/>
              <a:defRPr sz="900"/>
            </a:lvl5pPr>
            <a:lvl6pPr marL="2286229" indent="0">
              <a:buNone/>
              <a:defRPr sz="900"/>
            </a:lvl6pPr>
            <a:lvl7pPr marL="2743474" indent="0">
              <a:buNone/>
              <a:defRPr sz="900"/>
            </a:lvl7pPr>
            <a:lvl8pPr marL="3200720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D27BD-A27D-46EA-8A8F-C7E3DE4437CE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337" y="5762150"/>
            <a:ext cx="8779828" cy="679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337" y="735155"/>
            <a:ext cx="8779828" cy="493966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1" indent="0">
              <a:buNone/>
              <a:defRPr sz="2400"/>
            </a:lvl3pPr>
            <a:lvl4pPr marL="1371737" indent="0">
              <a:buNone/>
              <a:defRPr sz="2000"/>
            </a:lvl4pPr>
            <a:lvl5pPr marL="1828983" indent="0">
              <a:buNone/>
              <a:defRPr sz="2000"/>
            </a:lvl5pPr>
            <a:lvl6pPr marL="2286229" indent="0">
              <a:buNone/>
              <a:defRPr sz="2000"/>
            </a:lvl6pPr>
            <a:lvl7pPr marL="2743474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337" y="6441731"/>
            <a:ext cx="8779828" cy="966974"/>
          </a:xfrm>
        </p:spPr>
        <p:txBody>
          <a:bodyPr/>
          <a:lstStyle>
            <a:lvl1pPr marL="0" indent="0">
              <a:buNone/>
              <a:defRPr sz="1400"/>
            </a:lvl1pPr>
            <a:lvl2pPr marL="457246" indent="0">
              <a:buNone/>
              <a:defRPr sz="1200"/>
            </a:lvl2pPr>
            <a:lvl3pPr marL="914491" indent="0">
              <a:buNone/>
              <a:defRPr sz="1000"/>
            </a:lvl3pPr>
            <a:lvl4pPr marL="1371737" indent="0">
              <a:buNone/>
              <a:defRPr sz="900"/>
            </a:lvl4pPr>
            <a:lvl5pPr marL="1828983" indent="0">
              <a:buNone/>
              <a:defRPr sz="900"/>
            </a:lvl5pPr>
            <a:lvl6pPr marL="2286229" indent="0">
              <a:buNone/>
              <a:defRPr sz="900"/>
            </a:lvl6pPr>
            <a:lvl7pPr marL="2743474" indent="0">
              <a:buNone/>
              <a:defRPr sz="900"/>
            </a:lvl7pPr>
            <a:lvl8pPr marL="3200720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24552-92B4-490E-B10F-303798162C6B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4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BCD3C-3BEF-4B5A-81AD-4307BC8581A1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3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8827" y="328677"/>
            <a:ext cx="3292832" cy="6659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330" y="328677"/>
            <a:ext cx="9726081" cy="6659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A632F-9FDB-419D-B934-9997608117FB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7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4206" y="2027362"/>
            <a:ext cx="6473978" cy="1533645"/>
            <a:chOff x="1154206" y="3162452"/>
            <a:chExt cx="6473978" cy="1533645"/>
          </a:xfrm>
        </p:grpSpPr>
        <p:sp>
          <p:nvSpPr>
            <p:cNvPr id="35" name="Rectangle 75"/>
            <p:cNvSpPr>
              <a:spLocks noChangeArrowheads="1"/>
            </p:cNvSpPr>
            <p:nvPr userDrawn="1"/>
          </p:nvSpPr>
          <p:spPr bwMode="auto">
            <a:xfrm>
              <a:off x="1156519" y="3213921"/>
              <a:ext cx="1482119" cy="1482176"/>
            </a:xfrm>
            <a:prstGeom prst="rect">
              <a:avLst/>
            </a:prstGeom>
            <a:solidFill>
              <a:srgbClr val="11A7D8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27" tIns="45713" rIns="91427" bIns="45713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75"/>
            <p:cNvSpPr>
              <a:spLocks noChangeArrowheads="1"/>
            </p:cNvSpPr>
            <p:nvPr userDrawn="1"/>
          </p:nvSpPr>
          <p:spPr bwMode="auto">
            <a:xfrm>
              <a:off x="4482000" y="3213921"/>
              <a:ext cx="1482119" cy="1482176"/>
            </a:xfrm>
            <a:prstGeom prst="rect">
              <a:avLst/>
            </a:prstGeom>
            <a:solidFill>
              <a:srgbClr val="11A7D8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27" tIns="45713" rIns="91427" bIns="45713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73"/>
            <p:cNvSpPr>
              <a:spLocks noChangeArrowheads="1"/>
            </p:cNvSpPr>
            <p:nvPr userDrawn="1"/>
          </p:nvSpPr>
          <p:spPr bwMode="auto">
            <a:xfrm>
              <a:off x="2819017" y="3213916"/>
              <a:ext cx="1482119" cy="1482175"/>
            </a:xfrm>
            <a:prstGeom prst="rect">
              <a:avLst/>
            </a:prstGeom>
            <a:solidFill>
              <a:srgbClr val="10728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27" tIns="45713" rIns="91427" bIns="45713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80"/>
            <p:cNvSpPr>
              <a:spLocks noChangeArrowheads="1"/>
            </p:cNvSpPr>
            <p:nvPr userDrawn="1"/>
          </p:nvSpPr>
          <p:spPr bwMode="auto">
            <a:xfrm>
              <a:off x="6146065" y="3213916"/>
              <a:ext cx="1482119" cy="1482175"/>
            </a:xfrm>
            <a:prstGeom prst="rect">
              <a:avLst/>
            </a:prstGeom>
            <a:solidFill>
              <a:srgbClr val="10728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27" tIns="45713" rIns="91427" bIns="45713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25" name="Picture 93" descr="eye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81254" y="3165025"/>
              <a:ext cx="1482119" cy="148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94" descr="gear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46065" y="3162452"/>
              <a:ext cx="1482119" cy="148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95" descr="lock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4206" y="3165025"/>
              <a:ext cx="1482119" cy="148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6" descr="list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19017" y="3165025"/>
              <a:ext cx="1482119" cy="148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3498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731599" y="3216009"/>
            <a:ext cx="9541276" cy="1208255"/>
          </a:xfrm>
        </p:spPr>
        <p:txBody>
          <a:bodyPr anchor="b" anchorCtr="0"/>
          <a:lstStyle>
            <a:lvl1pPr algn="l">
              <a:lnSpc>
                <a:spcPts val="5715"/>
              </a:lnSpc>
              <a:defRPr sz="51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731600" y="4999433"/>
            <a:ext cx="9526034" cy="960306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9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6358" y="2137822"/>
            <a:ext cx="13199273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358" y="6093366"/>
            <a:ext cx="13199273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7636713"/>
            <a:ext cx="1600374" cy="594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40" tIns="65320" rIns="130640" bIns="6532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3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7636713"/>
            <a:ext cx="1600374" cy="594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40" tIns="65320" rIns="130640" bIns="6532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3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7636713"/>
            <a:ext cx="1600374" cy="594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40" tIns="65320" rIns="130640" bIns="6532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3400" dirty="0">
              <a:solidFill>
                <a:srgbClr val="444444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4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00" y="313935"/>
            <a:ext cx="13184032" cy="1024470"/>
          </a:xfrm>
        </p:spPr>
        <p:txBody>
          <a:bodyPr wrap="square" anchor="t"/>
          <a:lstStyle>
            <a:lvl1pPr>
              <a:lnSpc>
                <a:spcPct val="90000"/>
              </a:lnSpc>
              <a:defRPr sz="4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600" y="1536488"/>
            <a:ext cx="13168789" cy="5706957"/>
          </a:xfrm>
        </p:spPr>
        <p:txBody>
          <a:bodyPr lIns="0" tIns="0" rIns="0" bIns="0"/>
          <a:lstStyle>
            <a:lvl1pPr>
              <a:spcBef>
                <a:spcPts val="143"/>
              </a:spcBef>
              <a:spcAft>
                <a:spcPts val="143"/>
              </a:spcAft>
              <a:defRPr sz="29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43"/>
              </a:spcBef>
              <a:spcAft>
                <a:spcPts val="143"/>
              </a:spcAft>
              <a:buFont typeface="Museo Sans For Dell" pitchFamily="2" charset="0"/>
              <a:buChar char="–"/>
              <a:defRPr sz="2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43"/>
              </a:spcBef>
              <a:spcAft>
                <a:spcPts val="143"/>
              </a:spcAft>
              <a:defRPr sz="23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43"/>
              </a:spcBef>
              <a:spcAft>
                <a:spcPts val="143"/>
              </a:spcAft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43"/>
              </a:spcBef>
              <a:spcAft>
                <a:spcPts val="143"/>
              </a:spcAft>
              <a:buClr>
                <a:schemeClr val="accent1"/>
              </a:buClr>
              <a:defRPr sz="17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731600" y="7408069"/>
            <a:ext cx="13168789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4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7446002" y="1489997"/>
            <a:ext cx="6438075" cy="586965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43"/>
              </a:spcBef>
              <a:defRPr sz="29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821038" indent="-331137">
              <a:spcBef>
                <a:spcPts val="143"/>
              </a:spcBef>
              <a:defRPr sz="2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43"/>
              </a:spcBef>
              <a:defRPr sz="23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703657" y="1489998"/>
            <a:ext cx="6438075" cy="5869653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43"/>
              </a:spcBef>
              <a:defRPr sz="29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821038" indent="-331137">
              <a:spcBef>
                <a:spcPts val="143"/>
              </a:spcBef>
              <a:defRPr sz="2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43"/>
              </a:spcBef>
              <a:defRPr sz="23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731600" y="7408069"/>
            <a:ext cx="13168789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1521" y="313935"/>
            <a:ext cx="13184032" cy="1024470"/>
          </a:xfrm>
        </p:spPr>
        <p:txBody>
          <a:bodyPr wrap="square" anchor="t"/>
          <a:lstStyle>
            <a:lvl1pPr>
              <a:lnSpc>
                <a:spcPct val="90000"/>
              </a:lnSpc>
              <a:defRPr sz="4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07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7446002" y="1485630"/>
            <a:ext cx="6438075" cy="3466468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43"/>
              </a:spcBef>
              <a:defRPr sz="29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821038" indent="-331137">
              <a:spcBef>
                <a:spcPts val="143"/>
              </a:spcBef>
              <a:defRPr sz="2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43"/>
              </a:spcBef>
              <a:defRPr sz="23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703657" y="1485630"/>
            <a:ext cx="6438075" cy="3466468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43"/>
              </a:spcBef>
              <a:defRPr sz="29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821038" indent="-331137">
              <a:spcBef>
                <a:spcPts val="143"/>
              </a:spcBef>
              <a:defRPr sz="2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43"/>
              </a:spcBef>
              <a:defRPr sz="23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731600" y="7408069"/>
            <a:ext cx="13168789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96035" y="5126089"/>
            <a:ext cx="13222136" cy="22743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1521" y="313935"/>
            <a:ext cx="13184032" cy="1024470"/>
          </a:xfrm>
        </p:spPr>
        <p:txBody>
          <a:bodyPr wrap="square" anchor="t"/>
          <a:lstStyle>
            <a:lvl1pPr>
              <a:lnSpc>
                <a:spcPct val="90000"/>
              </a:lnSpc>
              <a:defRPr sz="4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34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731600" y="7408069"/>
            <a:ext cx="13168789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3658" y="7719323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1521" y="313935"/>
            <a:ext cx="13184032" cy="1024470"/>
          </a:xfrm>
        </p:spPr>
        <p:txBody>
          <a:bodyPr wrap="square" anchor="t"/>
          <a:lstStyle>
            <a:lvl1pPr>
              <a:lnSpc>
                <a:spcPct val="90000"/>
              </a:lnSpc>
              <a:defRPr sz="4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37913" y="566140"/>
            <a:ext cx="1745298" cy="3658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DFDD71-847B-49D2-8344-426D0AAF22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4" y="2099370"/>
            <a:ext cx="14174370" cy="36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7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731600" y="7408069"/>
            <a:ext cx="13168789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15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731600" y="548746"/>
            <a:ext cx="5852795" cy="4389967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26601" tIns="326601" rIns="326601" bIns="326601" anchor="t" anchorCtr="0">
            <a:normAutofit/>
          </a:bodyPr>
          <a:lstStyle>
            <a:lvl1pPr>
              <a:defRPr sz="46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77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731600" y="548746"/>
            <a:ext cx="5852795" cy="4389967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26601" tIns="326601" rIns="326601" bIns="326601" anchor="t" anchorCtr="0">
            <a:normAutofit/>
          </a:bodyPr>
          <a:lstStyle>
            <a:lvl1pPr>
              <a:defRPr sz="46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31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731600" y="548746"/>
            <a:ext cx="5852795" cy="4389967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26601" tIns="326601" rIns="326601" bIns="326601" anchor="t" anchorCtr="0">
            <a:normAutofit/>
          </a:bodyPr>
          <a:lstStyle>
            <a:lvl1pPr>
              <a:defRPr sz="46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49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731600" y="548746"/>
            <a:ext cx="5852795" cy="4389967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26601" tIns="326601" rIns="326601" bIns="326601" anchor="t" anchorCtr="0">
            <a:normAutofit/>
          </a:bodyPr>
          <a:lstStyle>
            <a:lvl1pPr>
              <a:defRPr sz="46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93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31600" y="548746"/>
            <a:ext cx="5852795" cy="4389967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26601" tIns="326601" rIns="326601" bIns="326601" anchor="t">
            <a:normAutofit/>
          </a:bodyPr>
          <a:lstStyle>
            <a:lvl1pPr>
              <a:defRPr sz="46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5368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4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198" y="2493859"/>
            <a:ext cx="5809463" cy="2159771"/>
          </a:xfrm>
          <a:noFill/>
        </p:spPr>
        <p:txBody>
          <a:bodyPr lIns="146304" tIns="91440" rIns="146304" bIns="91440" anchor="t" anchorCtr="0"/>
          <a:lstStyle>
            <a:lvl1pPr>
              <a:defRPr sz="5646" spc="-11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253" y="4653631"/>
            <a:ext cx="5809463" cy="860865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765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09733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402663" y="0"/>
            <a:ext cx="8229326" cy="82311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65" tIns="172132" rIns="215165" bIns="1721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4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75" y="564189"/>
            <a:ext cx="1708149" cy="3658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60207B-B9A0-4154-AC1E-D66C98420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5"/>
          <a:stretch/>
        </p:blipFill>
        <p:spPr>
          <a:xfrm>
            <a:off x="6832297" y="4475634"/>
            <a:ext cx="6896115" cy="23762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FBC3A32-86E1-4FE6-939B-F5AB694E2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7"/>
          <a:stretch/>
        </p:blipFill>
        <p:spPr>
          <a:xfrm>
            <a:off x="8468122" y="930053"/>
            <a:ext cx="3867318" cy="35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02043-C22B-40CA-B0EE-5CF064013E01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2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826" y="5288984"/>
            <a:ext cx="12437825" cy="1635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826" y="3488412"/>
            <a:ext cx="12437825" cy="180057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46" indent="0">
              <a:buNone/>
              <a:defRPr sz="1800"/>
            </a:lvl2pPr>
            <a:lvl3pPr marL="914491" indent="0">
              <a:buNone/>
              <a:defRPr sz="1600"/>
            </a:lvl3pPr>
            <a:lvl4pPr marL="1371737" indent="0">
              <a:buNone/>
              <a:defRPr sz="1400"/>
            </a:lvl4pPr>
            <a:lvl5pPr marL="1828983" indent="0">
              <a:buNone/>
              <a:defRPr sz="1400"/>
            </a:lvl5pPr>
            <a:lvl6pPr marL="2286229" indent="0">
              <a:buNone/>
              <a:defRPr sz="1400"/>
            </a:lvl6pPr>
            <a:lvl7pPr marL="2743474" indent="0">
              <a:buNone/>
              <a:defRPr sz="1400"/>
            </a:lvl7pPr>
            <a:lvl8pPr marL="3200720" indent="0">
              <a:buNone/>
              <a:defRPr sz="1400"/>
            </a:lvl8pPr>
            <a:lvl9pPr marL="365796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66B2F-5805-4D45-B392-83920894102C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329" y="1556050"/>
            <a:ext cx="6509456" cy="54318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2203" y="1556050"/>
            <a:ext cx="6509456" cy="54318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22E5D-B95B-4F18-B95D-4401CFF89251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8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18" y="330264"/>
            <a:ext cx="13168154" cy="13718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917" y="1841855"/>
            <a:ext cx="6465002" cy="768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1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4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917" y="2610354"/>
            <a:ext cx="6465002" cy="47427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3482" y="1841855"/>
            <a:ext cx="6466590" cy="768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1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4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3482" y="2610354"/>
            <a:ext cx="6466590" cy="47427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A2FFC-D196-4DC2-A56B-2B2B21EEB995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2F332-DC97-4677-98EA-D1ECDE0E52C0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7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AD68A-2C30-49A9-8E01-A9184F2C2032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330" y="328676"/>
            <a:ext cx="13171329" cy="95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9" tIns="65316" rIns="130629" bIns="653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330" y="1556050"/>
            <a:ext cx="13171329" cy="54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9" tIns="65316" rIns="130629" bIns="65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0329" y="7496034"/>
            <a:ext cx="3416671" cy="5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29" tIns="65316" rIns="130629" bIns="65316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7993" y="7496034"/>
            <a:ext cx="4636003" cy="5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29" tIns="65316" rIns="130629" bIns="65316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73991" y="7496034"/>
            <a:ext cx="3415084" cy="5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29" tIns="65316" rIns="130629" bIns="6531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accent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6EF2A68-3DD6-4596-9E64-E63F9E058EAD}" type="slidenum">
              <a:rPr lang="en-US">
                <a:solidFill>
                  <a:srgbClr val="11A7D5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88" r:id="rId2"/>
    <p:sldLayoutId id="21474837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785" r:id="rId14"/>
  </p:sldLayoutIdLst>
  <p:hf sldNum="0" hdr="0" ftr="0" dt="0"/>
  <p:txStyles>
    <p:titleStyle>
      <a:lvl1pPr algn="l" defTabSz="1306644" rtl="0" eaLnBrk="0" fontAlgn="base" hangingPunct="0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306644" rtl="0" eaLnBrk="0" fontAlgn="base" hangingPunct="0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2pPr>
      <a:lvl3pPr algn="l" defTabSz="1306644" rtl="0" eaLnBrk="0" fontAlgn="base" hangingPunct="0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3pPr>
      <a:lvl4pPr algn="l" defTabSz="1306644" rtl="0" eaLnBrk="0" fontAlgn="base" hangingPunct="0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4pPr>
      <a:lvl5pPr algn="l" defTabSz="1306644" rtl="0" eaLnBrk="0" fontAlgn="base" hangingPunct="0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5pPr>
      <a:lvl6pPr marL="457246" algn="l" defTabSz="1306644" rtl="0" fontAlgn="base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6pPr>
      <a:lvl7pPr marL="914491" algn="l" defTabSz="1306644" rtl="0" fontAlgn="base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7pPr>
      <a:lvl8pPr marL="1371737" algn="l" defTabSz="1306644" rtl="0" fontAlgn="base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8pPr>
      <a:lvl9pPr marL="1828983" algn="l" defTabSz="1306644" rtl="0" fontAlgn="base">
        <a:spcBef>
          <a:spcPct val="0"/>
        </a:spcBef>
        <a:spcAft>
          <a:spcPct val="0"/>
        </a:spcAft>
        <a:defRPr sz="5200">
          <a:solidFill>
            <a:schemeClr val="accent1"/>
          </a:solidFill>
          <a:latin typeface="Segoe UI" pitchFamily="34" charset="0"/>
          <a:cs typeface="Arial" charset="0"/>
        </a:defRPr>
      </a:lvl9pPr>
    </p:titleStyle>
    <p:bodyStyle>
      <a:lvl1pPr marL="342934" indent="-342934" algn="l" defTabSz="1306644" rtl="0" eaLnBrk="0" fontAlgn="base" hangingPunct="0">
        <a:spcBef>
          <a:spcPct val="20000"/>
        </a:spcBef>
        <a:spcAft>
          <a:spcPct val="0"/>
        </a:spcAft>
        <a:defRPr sz="3500">
          <a:solidFill>
            <a:schemeClr val="accent2"/>
          </a:solidFill>
          <a:latin typeface="+mn-lt"/>
          <a:ea typeface="+mn-ea"/>
          <a:cs typeface="+mn-cs"/>
        </a:defRPr>
      </a:lvl1pPr>
      <a:lvl2pPr marL="654115" indent="-328646" algn="l" defTabSz="1306644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06644" indent="-327058" algn="l" defTabSz="1306644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egoe UI" pitchFamily="34" charset="0"/>
        <a:buChar char="–"/>
        <a:defRPr sz="2500">
          <a:solidFill>
            <a:schemeClr val="tx1"/>
          </a:solidFill>
          <a:latin typeface="+mn-lt"/>
          <a:cs typeface="+mn-cs"/>
        </a:defRPr>
      </a:lvl3pPr>
      <a:lvl4pPr marL="1878201" indent="-246088" algn="l" defTabSz="1306644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cs typeface="+mn-cs"/>
        </a:defRPr>
      </a:lvl4pPr>
      <a:lvl5pPr marL="2286229" indent="-163529" algn="l" defTabSz="1306644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cs typeface="+mn-cs"/>
        </a:defRPr>
      </a:lvl5pPr>
      <a:lvl6pPr marL="2743474" indent="-163529" algn="l" defTabSz="1306644" rtl="0" fontAlgn="base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cs typeface="+mn-cs"/>
        </a:defRPr>
      </a:lvl6pPr>
      <a:lvl7pPr marL="3200720" indent="-163529" algn="l" defTabSz="1306644" rtl="0" fontAlgn="base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cs typeface="+mn-cs"/>
        </a:defRPr>
      </a:lvl7pPr>
      <a:lvl8pPr marL="3657966" indent="-163529" algn="l" defTabSz="1306644" rtl="0" fontAlgn="base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cs typeface="+mn-cs"/>
        </a:defRPr>
      </a:lvl8pPr>
      <a:lvl9pPr marL="4115211" indent="-163529" algn="l" defTabSz="1306644" rtl="0" fontAlgn="base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731600" y="313935"/>
            <a:ext cx="13168789" cy="10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731600" y="1536488"/>
            <a:ext cx="13168789" cy="570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849" y="7716739"/>
            <a:ext cx="3017848" cy="182915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34" y="7719322"/>
            <a:ext cx="416604" cy="182914"/>
          </a:xfrm>
          <a:prstGeom prst="rect">
            <a:avLst/>
          </a:prstGeom>
        </p:spPr>
        <p:txBody>
          <a:bodyPr vert="horz" lIns="0" tIns="0" rIns="130640" bIns="0" rtlCol="0" anchor="ctr"/>
          <a:lstStyle>
            <a:lvl1pPr algn="l">
              <a:defRPr sz="13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2"/>
          </p:nvPr>
        </p:nvSpPr>
        <p:spPr>
          <a:xfrm>
            <a:off x="2926399" y="7716164"/>
            <a:ext cx="1463200" cy="182914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914400"/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1878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6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6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6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600" b="1">
          <a:solidFill>
            <a:schemeClr val="accent1"/>
          </a:solidFill>
          <a:latin typeface="Arial Black" pitchFamily="34" charset="0"/>
        </a:defRPr>
      </a:lvl5pPr>
      <a:lvl6pPr marL="65320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6300" b="1">
          <a:solidFill>
            <a:schemeClr val="accent1"/>
          </a:solidFill>
          <a:latin typeface="Arial Black" pitchFamily="34" charset="0"/>
        </a:defRPr>
      </a:lvl6pPr>
      <a:lvl7pPr marL="130640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6300" b="1">
          <a:solidFill>
            <a:schemeClr val="accent1"/>
          </a:solidFill>
          <a:latin typeface="Arial Black" pitchFamily="34" charset="0"/>
        </a:defRPr>
      </a:lvl7pPr>
      <a:lvl8pPr marL="195960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6300" b="1">
          <a:solidFill>
            <a:schemeClr val="accent1"/>
          </a:solidFill>
          <a:latin typeface="Arial Black" pitchFamily="34" charset="0"/>
        </a:defRPr>
      </a:lvl8pPr>
      <a:lvl9pPr marL="2612807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6300" b="1">
          <a:solidFill>
            <a:schemeClr val="accent1"/>
          </a:solidFill>
          <a:latin typeface="Arial Black" pitchFamily="34" charset="0"/>
        </a:defRPr>
      </a:lvl9pPr>
    </p:titleStyle>
    <p:bodyStyle>
      <a:lvl1pPr marL="326601" indent="-326601" algn="l" rtl="0" eaLnBrk="1" fontAlgn="base" hangingPunct="1">
        <a:lnSpc>
          <a:spcPct val="90000"/>
        </a:lnSpc>
        <a:spcBef>
          <a:spcPts val="143"/>
        </a:spcBef>
        <a:spcAft>
          <a:spcPts val="143"/>
        </a:spcAft>
        <a:buClr>
          <a:schemeClr val="accent1"/>
        </a:buClr>
        <a:buFont typeface="Arial" pitchFamily="34" charset="0"/>
        <a:buChar char="•"/>
        <a:defRPr sz="29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821038" indent="-319797" algn="l" rtl="0" eaLnBrk="1" fontAlgn="base" hangingPunct="1">
        <a:lnSpc>
          <a:spcPct val="90000"/>
        </a:lnSpc>
        <a:spcBef>
          <a:spcPts val="143"/>
        </a:spcBef>
        <a:spcAft>
          <a:spcPts val="143"/>
        </a:spcAft>
        <a:buClr>
          <a:schemeClr val="accent1"/>
        </a:buClr>
        <a:buFont typeface="Museo Sans For Dell" pitchFamily="2" charset="0"/>
        <a:buChar char="–"/>
        <a:defRPr sz="2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299600" indent="-315261" algn="l" rtl="0" eaLnBrk="1" fontAlgn="base" hangingPunct="1">
        <a:lnSpc>
          <a:spcPct val="90000"/>
        </a:lnSpc>
        <a:spcBef>
          <a:spcPts val="143"/>
        </a:spcBef>
        <a:spcAft>
          <a:spcPts val="143"/>
        </a:spcAft>
        <a:buClr>
          <a:schemeClr val="accent1"/>
        </a:buClr>
        <a:buFont typeface="Museo Sans For Dell" pitchFamily="2" charset="0"/>
        <a:buChar char="›"/>
        <a:defRPr sz="23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780429" indent="-317529" algn="l" rtl="0" eaLnBrk="1" fontAlgn="base" hangingPunct="1">
        <a:lnSpc>
          <a:spcPct val="90000"/>
        </a:lnSpc>
        <a:spcBef>
          <a:spcPts val="143"/>
        </a:spcBef>
        <a:spcAft>
          <a:spcPts val="143"/>
        </a:spcAft>
        <a:buClr>
          <a:schemeClr val="accent1"/>
        </a:buClr>
        <a:buFont typeface="Museo For Dell 300" pitchFamily="50" charset="0"/>
        <a:buChar char="–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2297547" indent="-337942" algn="l" rtl="0" eaLnBrk="1" fontAlgn="base" hangingPunct="1">
        <a:lnSpc>
          <a:spcPct val="90000"/>
        </a:lnSpc>
        <a:spcBef>
          <a:spcPts val="1143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950748" indent="-33794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300">
          <a:solidFill>
            <a:schemeClr val="accent1"/>
          </a:solidFill>
          <a:latin typeface="+mn-lt"/>
        </a:defRPr>
      </a:lvl6pPr>
      <a:lvl7pPr marL="3603950" indent="-33794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300">
          <a:solidFill>
            <a:schemeClr val="accent1"/>
          </a:solidFill>
          <a:latin typeface="+mn-lt"/>
        </a:defRPr>
      </a:lvl7pPr>
      <a:lvl8pPr marL="4257152" indent="-33794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300">
          <a:solidFill>
            <a:schemeClr val="accent1"/>
          </a:solidFill>
          <a:latin typeface="+mn-lt"/>
        </a:defRPr>
      </a:lvl8pPr>
      <a:lvl9pPr marL="4910353" indent="-33794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3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202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40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05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807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6008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921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411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561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ITCamps\Interop%20Hyper-V\Windows%20Server%208\WinServer8\LiveMigration%20CentOS6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file:///D:\ITCamps\Interop%20Hyper-V\Windows%20Server%208\WinServer8\Replication%20CentOS6.avi" TargetMode="External"/><Relationship Id="rId4" Type="http://schemas.openxmlformats.org/officeDocument/2006/relationships/hyperlink" Target="file:///D:\Interop%20Videos\IIS8%20Drupal%20e%20outros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powertuning.com.br/" TargetMode="External"/><Relationship Id="rId7" Type="http://schemas.openxmlformats.org/officeDocument/2006/relationships/hyperlink" Target="https://www.linkedin.com/in/dirceuresen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dirceuresende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www.dirceuresend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07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pt-BR" sz="4000" dirty="0">
                <a:solidFill>
                  <a:srgbClr val="FFFFFF"/>
                </a:solidFill>
              </a:rPr>
              <a:t>Modelagem de BI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0" name="Picture 6" descr="RP's Blog: Modelagem Dimensional - SnowFlake">
            <a:extLst>
              <a:ext uri="{FF2B5EF4-FFF2-40B4-BE49-F238E27FC236}">
                <a16:creationId xmlns:a16="http://schemas.microsoft.com/office/drawing/2014/main" id="{B4E01009-EB6E-4BD6-B4BC-1BF2B3FC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4" y="2459410"/>
            <a:ext cx="5635129" cy="458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mball and Inmon DW Models – Benny Austin">
            <a:extLst>
              <a:ext uri="{FF2B5EF4-FFF2-40B4-BE49-F238E27FC236}">
                <a16:creationId xmlns:a16="http://schemas.microsoft.com/office/drawing/2014/main" id="{A243AAD1-D393-41F9-A172-8821571F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66" y="1883346"/>
            <a:ext cx="5259405" cy="59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7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pt-BR" sz="4000" dirty="0">
                <a:solidFill>
                  <a:srgbClr val="FFFFFF"/>
                </a:solidFill>
              </a:rPr>
              <a:t>ETL tradicional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Create SSIS package in Visual Studio 2017">
            <a:extLst>
              <a:ext uri="{FF2B5EF4-FFF2-40B4-BE49-F238E27FC236}">
                <a16:creationId xmlns:a16="http://schemas.microsoft.com/office/drawing/2014/main" id="{B38D8270-52EE-42E5-8FFA-166FEC3D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68" y="2099370"/>
            <a:ext cx="1186401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0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pt-BR" sz="4000" dirty="0">
                <a:solidFill>
                  <a:srgbClr val="FFFFFF"/>
                </a:solidFill>
              </a:rPr>
              <a:t>ETL como serviço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3CB159-E088-43C5-9B44-7D8907FA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52" y="1883346"/>
            <a:ext cx="12729409" cy="61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pt-BR" sz="4000" dirty="0">
                <a:solidFill>
                  <a:srgbClr val="FFFFFF"/>
                </a:solidFill>
              </a:rPr>
              <a:t>ETL local </a:t>
            </a:r>
            <a:r>
              <a:rPr lang="pt-BR" sz="4000" dirty="0" err="1">
                <a:solidFill>
                  <a:srgbClr val="FFFFFF"/>
                </a:solidFill>
              </a:rPr>
              <a:t>vs</a:t>
            </a:r>
            <a:r>
              <a:rPr lang="pt-BR" sz="4000" dirty="0">
                <a:solidFill>
                  <a:srgbClr val="FFFFFF"/>
                </a:solidFill>
              </a:rPr>
              <a:t> como serviço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ssis control flow tab">
            <a:extLst>
              <a:ext uri="{FF2B5EF4-FFF2-40B4-BE49-F238E27FC236}">
                <a16:creationId xmlns:a16="http://schemas.microsoft.com/office/drawing/2014/main" id="{454BEA02-017C-4F86-BD11-E091CB14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1" y="1955354"/>
            <a:ext cx="5274568" cy="30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df pipeline">
            <a:extLst>
              <a:ext uri="{FF2B5EF4-FFF2-40B4-BE49-F238E27FC236}">
                <a16:creationId xmlns:a16="http://schemas.microsoft.com/office/drawing/2014/main" id="{3D6EC566-1240-4432-B7B3-B5B26252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2" y="5195714"/>
            <a:ext cx="6987570" cy="260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sis data flow tab">
            <a:extLst>
              <a:ext uri="{FF2B5EF4-FFF2-40B4-BE49-F238E27FC236}">
                <a16:creationId xmlns:a16="http://schemas.microsoft.com/office/drawing/2014/main" id="{28963738-B182-405E-BC51-EBF2B03C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282" y="2019084"/>
            <a:ext cx="20764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df mapping data flows example">
            <a:extLst>
              <a:ext uri="{FF2B5EF4-FFF2-40B4-BE49-F238E27FC236}">
                <a16:creationId xmlns:a16="http://schemas.microsoft.com/office/drawing/2014/main" id="{DAF4D70F-9A66-4ADD-B6EB-B18D7CF4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52" y="5866196"/>
            <a:ext cx="6513603" cy="183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226E963-DD74-400C-BFE3-A84912DC507D}"/>
              </a:ext>
            </a:extLst>
          </p:cNvPr>
          <p:cNvCxnSpPr>
            <a:cxnSpLocks/>
          </p:cNvCxnSpPr>
          <p:nvPr/>
        </p:nvCxnSpPr>
        <p:spPr bwMode="auto">
          <a:xfrm>
            <a:off x="7460010" y="1883346"/>
            <a:ext cx="0" cy="5913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5746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779311" y="2099370"/>
            <a:ext cx="4248472" cy="3902504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lIns="261259" tIns="65316" rIns="261259" bIns="65316" anchor="ctr"/>
          <a:lstStyle/>
          <a:p>
            <a:pPr algn="ctr" defTabSz="1306644"/>
            <a:r>
              <a:rPr lang="en-CA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5" name="Retângulo 4">
            <a:hlinkClick r:id="rId3" action="ppaction://hlinkfile"/>
          </p:cNvPr>
          <p:cNvSpPr/>
          <p:nvPr/>
        </p:nvSpPr>
        <p:spPr bwMode="auto">
          <a:xfrm>
            <a:off x="6068724" y="1817852"/>
            <a:ext cx="1728192" cy="1944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Arial" charset="0"/>
            </a:endParaRPr>
          </a:p>
        </p:txBody>
      </p:sp>
      <p:sp>
        <p:nvSpPr>
          <p:cNvPr id="7" name="Retângulo 6">
            <a:hlinkClick r:id="rId4" action="ppaction://hlinkfile"/>
          </p:cNvPr>
          <p:cNvSpPr/>
          <p:nvPr/>
        </p:nvSpPr>
        <p:spPr bwMode="auto">
          <a:xfrm>
            <a:off x="1203698" y="1963738"/>
            <a:ext cx="1728192" cy="1944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Arial" charset="0"/>
            </a:endParaRPr>
          </a:p>
        </p:txBody>
      </p:sp>
      <p:sp>
        <p:nvSpPr>
          <p:cNvPr id="2" name="Rectangle 1">
            <a:hlinkClick r:id="rId5" action="ppaction://hlinkfile"/>
          </p:cNvPr>
          <p:cNvSpPr/>
          <p:nvPr/>
        </p:nvSpPr>
        <p:spPr bwMode="auto">
          <a:xfrm>
            <a:off x="2707482" y="1817852"/>
            <a:ext cx="1728192" cy="1944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1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GOlson\AppData\Local\Microsoft\Windows\Temporary Internet Files\Content.IE5\V4L4ZPMC\MC90044207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50" y="2102288"/>
            <a:ext cx="6653832" cy="47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7200" y="532800"/>
            <a:ext cx="13777820" cy="1067006"/>
            <a:chOff x="457250" y="533503"/>
            <a:chExt cx="13777820" cy="1067006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76582" y="533503"/>
              <a:ext cx="12558488" cy="1067006"/>
            </a:xfrm>
            <a:prstGeom prst="rect">
              <a:avLst/>
            </a:prstGeom>
            <a:solidFill>
              <a:srgbClr val="107289"/>
            </a:solidFill>
            <a:ln w="9525">
              <a:noFill/>
              <a:miter lim="800000"/>
              <a:headEnd/>
              <a:tailEnd/>
            </a:ln>
          </p:spPr>
          <p:txBody>
            <a:bodyPr lIns="261116" tIns="65281" rIns="261116" bIns="65281" anchor="ctr"/>
            <a:lstStyle/>
            <a:p>
              <a:pPr defTabSz="13061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4000" dirty="0" err="1">
                  <a:solidFill>
                    <a:srgbClr val="FFFFFF"/>
                  </a:solidFill>
                </a:rPr>
                <a:t>Perguntas</a:t>
              </a:r>
              <a:endParaRPr lang="en-US" sz="40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7250" y="533503"/>
              <a:ext cx="1066916" cy="1067006"/>
            </a:xfrm>
            <a:prstGeom prst="rect">
              <a:avLst/>
            </a:prstGeom>
            <a:solidFill>
              <a:srgbClr val="11A7D8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00" tIns="45702" rIns="91400" bIns="45702" anchor="ctr"/>
            <a:lstStyle/>
            <a:p>
              <a:pPr defTabSz="914215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59BD-DABF-486A-B832-3DDFB517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98" y="1235275"/>
            <a:ext cx="5809463" cy="3418356"/>
          </a:xfrm>
        </p:spPr>
        <p:txBody>
          <a:bodyPr/>
          <a:lstStyle/>
          <a:p>
            <a:r>
              <a:rPr lang="pt-BR" sz="4800" dirty="0"/>
              <a:t>Ferramentas Enterprise para ETL: A base de todo projeto de BI robusto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17BC1-47F4-4710-BD5E-C9F5E8699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Dirceu Resende</a:t>
            </a:r>
          </a:p>
        </p:txBody>
      </p:sp>
    </p:spTree>
    <p:extLst>
      <p:ext uri="{BB962C8B-B14F-4D97-AF65-F5344CB8AC3E}">
        <p14:creationId xmlns:p14="http://schemas.microsoft.com/office/powerpoint/2010/main" val="11692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87402" y="713063"/>
            <a:ext cx="1936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6" name="Title 6">
            <a:extLst>
              <a:ext uri="{FF2B5EF4-FFF2-40B4-BE49-F238E27FC236}">
                <a16:creationId xmlns:a16="http://schemas.microsoft.com/office/drawing/2014/main" id="{651D76C5-B301-44EA-AA7E-480C02010A21}"/>
              </a:ext>
            </a:extLst>
          </p:cNvPr>
          <p:cNvSpPr txBox="1">
            <a:spLocks/>
          </p:cNvSpPr>
          <p:nvPr/>
        </p:nvSpPr>
        <p:spPr>
          <a:xfrm>
            <a:off x="369205" y="276253"/>
            <a:ext cx="6179639" cy="95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Dirceu Resende</a:t>
            </a: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7E480DDF-ED12-422E-AE98-2DFAEFB39E81}"/>
              </a:ext>
            </a:extLst>
          </p:cNvPr>
          <p:cNvSpPr txBox="1">
            <a:spLocks/>
          </p:cNvSpPr>
          <p:nvPr/>
        </p:nvSpPr>
        <p:spPr>
          <a:xfrm>
            <a:off x="460406" y="1332416"/>
            <a:ext cx="7863699" cy="55194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2000" dirty="0"/>
              <a:t>Oficial de Data no </a:t>
            </a:r>
            <a:r>
              <a:rPr lang="pt-BR" sz="2000" dirty="0" err="1"/>
              <a:t>Caribbean</a:t>
            </a:r>
            <a:r>
              <a:rPr lang="pt-BR" sz="2000" dirty="0"/>
              <a:t> Development Bank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Instrutor e Consultor de Power BI no </a:t>
            </a:r>
            <a:r>
              <a:rPr lang="pt-BR" sz="2000" b="1" dirty="0"/>
              <a:t>Planilheiros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Instrutor do </a:t>
            </a:r>
            <a:r>
              <a:rPr lang="pt-BR" sz="20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cursos.powertuning.com.br</a:t>
            </a:r>
            <a:endParaRPr lang="pt-BR" sz="2000" b="1" u="sng" dirty="0"/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Autor do blog </a:t>
            </a:r>
            <a:r>
              <a:rPr lang="pt-BR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dirceuresende.com</a:t>
            </a:r>
            <a:endParaRPr lang="pt-BR" sz="2000" dirty="0"/>
          </a:p>
          <a:p>
            <a:pPr marL="285750" indent="-285750">
              <a:lnSpc>
                <a:spcPct val="100000"/>
              </a:lnSpc>
            </a:pPr>
            <a:r>
              <a:rPr lang="pt-BR" sz="2000" b="1" dirty="0"/>
              <a:t>Microsoft MVP </a:t>
            </a:r>
            <a:r>
              <a:rPr lang="pt-BR" sz="2000" dirty="0"/>
              <a:t>Data Platform desde 2018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Microsoft MCP, MTA, MCSA, MCT e MCSE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Organizador do PASS Local </a:t>
            </a:r>
            <a:r>
              <a:rPr lang="pt-BR" sz="2000" dirty="0" err="1"/>
              <a:t>Group</a:t>
            </a:r>
            <a:r>
              <a:rPr lang="pt-BR" sz="2000" dirty="0"/>
              <a:t> SQL Server ES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Organizador do </a:t>
            </a:r>
            <a:r>
              <a:rPr lang="pt-BR" sz="2000" dirty="0" err="1"/>
              <a:t>Happy</a:t>
            </a:r>
            <a:r>
              <a:rPr lang="pt-BR" sz="2000" dirty="0"/>
              <a:t> Hour com Dados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Escritor do </a:t>
            </a:r>
            <a:r>
              <a:rPr lang="pt-BR" sz="2000" dirty="0" err="1"/>
              <a:t>iMasters</a:t>
            </a:r>
            <a:endParaRPr lang="pt-BR" sz="2000" dirty="0"/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Escritor do codigosimples.net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Organizador do </a:t>
            </a:r>
            <a:r>
              <a:rPr lang="pt-BR" sz="2000" dirty="0" err="1"/>
              <a:t>Happy</a:t>
            </a:r>
            <a:r>
              <a:rPr lang="pt-BR" sz="2000" dirty="0"/>
              <a:t> Hour com Dados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/>
              <a:t>Hobbies: Videogame, Netflix, Futebol, UFC, Animes, YouTube</a:t>
            </a:r>
          </a:p>
        </p:txBody>
      </p:sp>
      <p:pic>
        <p:nvPicPr>
          <p:cNvPr id="38" name="Espaço Reservado para Imagem 9">
            <a:extLst>
              <a:ext uri="{FF2B5EF4-FFF2-40B4-BE49-F238E27FC236}">
                <a16:creationId xmlns:a16="http://schemas.microsoft.com/office/drawing/2014/main" id="{DD6E7AC3-FB75-4FA8-8DB8-46E370123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r="28676"/>
          <a:stretch>
            <a:fillRect/>
          </a:stretch>
        </p:blipFill>
        <p:spPr>
          <a:xfrm>
            <a:off x="8810058" y="967518"/>
            <a:ext cx="4513942" cy="5950857"/>
          </a:xfrm>
          <a:prstGeom prst="rect">
            <a:avLst/>
          </a:prstGeom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D566E8DB-E0EA-4489-8DEA-BB07856CD13D}"/>
              </a:ext>
            </a:extLst>
          </p:cNvPr>
          <p:cNvSpPr/>
          <p:nvPr/>
        </p:nvSpPr>
        <p:spPr>
          <a:xfrm>
            <a:off x="259210" y="7038834"/>
            <a:ext cx="8602973" cy="15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t-BR" sz="2000" dirty="0" err="1"/>
              <a:t>Github</a:t>
            </a:r>
            <a:r>
              <a:rPr lang="pt-BR" sz="2000" dirty="0"/>
              <a:t>: </a:t>
            </a:r>
            <a:r>
              <a:rPr lang="pt-BR" sz="20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r>
              <a:rPr lang="pt-BR" sz="2000" b="1" dirty="0"/>
              <a:t>                             </a:t>
            </a:r>
            <a:r>
              <a:rPr lang="pt-BR" sz="2000" dirty="0" err="1"/>
              <a:t>Telegram</a:t>
            </a:r>
            <a:r>
              <a:rPr lang="pt-BR" sz="2000" dirty="0"/>
              <a:t>: @</a:t>
            </a:r>
            <a:r>
              <a:rPr lang="pt-BR" sz="2000" dirty="0" err="1"/>
              <a:t>dirceuresende</a:t>
            </a:r>
            <a:endParaRPr lang="pt-BR" sz="2000" dirty="0"/>
          </a:p>
          <a:p>
            <a:pPr marL="285750" indent="-285750">
              <a:lnSpc>
                <a:spcPct val="150000"/>
              </a:lnSpc>
            </a:pPr>
            <a:r>
              <a:rPr lang="pt-BR" sz="2000" dirty="0"/>
              <a:t>Skype: @</a:t>
            </a:r>
            <a:r>
              <a:rPr lang="pt-BR" sz="2000" dirty="0" err="1"/>
              <a:t>dirceuresende</a:t>
            </a:r>
            <a:r>
              <a:rPr lang="pt-BR" sz="2000" dirty="0"/>
              <a:t>                           LinkedIn: </a:t>
            </a:r>
            <a:r>
              <a:rPr lang="pt-BR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</a:t>
            </a:r>
            <a:r>
              <a:rPr lang="pt-BR" sz="20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r>
              <a:rPr lang="pt-BR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pt-BR" sz="2000" dirty="0"/>
          </a:p>
          <a:p>
            <a:pPr marL="285750" indent="-285750">
              <a:lnSpc>
                <a:spcPct val="150000"/>
              </a:lnSpc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8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303" y="1817870"/>
            <a:ext cx="12506494" cy="4031843"/>
          </a:xfrm>
          <a:prstGeom prst="rect">
            <a:avLst/>
          </a:prstGeom>
          <a:noFill/>
        </p:spPr>
        <p:txBody>
          <a:bodyPr wrap="square" lIns="91404" tIns="45705" rIns="91404" bIns="45705" rtlCol="0">
            <a:spAutoFit/>
          </a:bodyPr>
          <a:lstStyle/>
          <a:p>
            <a:pPr lvl="1"/>
            <a:endParaRPr lang="en-US" sz="3200" dirty="0">
              <a:solidFill>
                <a:srgbClr val="11A7D8"/>
              </a:solidFill>
            </a:endParaRPr>
          </a:p>
          <a:p>
            <a:pPr lvl="1"/>
            <a:endParaRPr lang="en-US" sz="3200" dirty="0">
              <a:solidFill>
                <a:srgbClr val="11A7D8"/>
              </a:solidFill>
            </a:endParaRPr>
          </a:p>
          <a:p>
            <a:pPr lvl="1"/>
            <a:endParaRPr lang="en-US" sz="3200" dirty="0">
              <a:solidFill>
                <a:srgbClr val="11A7D8"/>
              </a:solidFill>
            </a:endParaRPr>
          </a:p>
          <a:p>
            <a:pPr lvl="1"/>
            <a:endParaRPr lang="en-US" sz="3200" dirty="0">
              <a:solidFill>
                <a:srgbClr val="11A7D8"/>
              </a:solidFill>
            </a:endParaRPr>
          </a:p>
          <a:p>
            <a:pPr lvl="1"/>
            <a:endParaRPr lang="en-US" sz="3200" dirty="0">
              <a:solidFill>
                <a:srgbClr val="11A7D8"/>
              </a:solidFill>
            </a:endParaRPr>
          </a:p>
          <a:p>
            <a:pPr lvl="1"/>
            <a:endParaRPr lang="en-US" sz="3200" dirty="0">
              <a:solidFill>
                <a:srgbClr val="11A7D8"/>
              </a:solidFill>
            </a:endParaRPr>
          </a:p>
          <a:p>
            <a:endParaRPr lang="en-US" sz="3200" dirty="0">
              <a:solidFill>
                <a:srgbClr val="11A7D8"/>
              </a:solidFill>
            </a:endParaRPr>
          </a:p>
          <a:p>
            <a:endParaRPr lang="en-US" sz="3200" dirty="0">
              <a:solidFill>
                <a:srgbClr val="11A7D8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81534" y="5558938"/>
            <a:ext cx="12207612" cy="7827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1" rIns="91440" bIns="45721" anchor="ctr"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8358" y="4614193"/>
            <a:ext cx="12206025" cy="784376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1" rIns="91440" bIns="45721" anchor="ctr"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6771" y="3685328"/>
            <a:ext cx="12206025" cy="7827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1" rIns="91440" bIns="45721" anchor="ctr"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</a:endParaRP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03716" y="3688502"/>
            <a:ext cx="839878" cy="773261"/>
            <a:chOff x="96" y="1056"/>
            <a:chExt cx="576" cy="576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6" y="1056"/>
              <a:ext cx="576" cy="576"/>
            </a:xfrm>
            <a:prstGeom prst="rect">
              <a:avLst/>
            </a:prstGeom>
            <a:solidFill>
              <a:srgbClr val="10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4" name="Oval 399"/>
            <p:cNvSpPr>
              <a:spLocks noChangeArrowheads="1"/>
            </p:cNvSpPr>
            <p:nvPr/>
          </p:nvSpPr>
          <p:spPr bwMode="auto">
            <a:xfrm>
              <a:off x="215" y="1175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3" descr="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05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606890" y="4617368"/>
            <a:ext cx="839878" cy="774849"/>
            <a:chOff x="96" y="1056"/>
            <a:chExt cx="576" cy="576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96" y="1056"/>
              <a:ext cx="576" cy="576"/>
            </a:xfrm>
            <a:prstGeom prst="rect">
              <a:avLst/>
            </a:prstGeom>
            <a:solidFill>
              <a:srgbClr val="10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399"/>
            <p:cNvSpPr>
              <a:spLocks noChangeArrowheads="1"/>
            </p:cNvSpPr>
            <p:nvPr/>
          </p:nvSpPr>
          <p:spPr bwMode="auto">
            <a:xfrm>
              <a:off x="215" y="1175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pic>
          <p:nvPicPr>
            <p:cNvPr id="19" name="Picture 13" descr="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05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610067" y="5562115"/>
            <a:ext cx="839878" cy="774849"/>
            <a:chOff x="96" y="1056"/>
            <a:chExt cx="576" cy="576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96" y="1056"/>
              <a:ext cx="576" cy="576"/>
            </a:xfrm>
            <a:prstGeom prst="rect">
              <a:avLst/>
            </a:prstGeom>
            <a:solidFill>
              <a:srgbClr val="10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399"/>
            <p:cNvSpPr>
              <a:spLocks noChangeArrowheads="1"/>
            </p:cNvSpPr>
            <p:nvPr/>
          </p:nvSpPr>
          <p:spPr bwMode="auto">
            <a:xfrm>
              <a:off x="215" y="1175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pic>
          <p:nvPicPr>
            <p:cNvPr id="23" name="Picture 13" descr="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05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tângulo 2"/>
          <p:cNvSpPr/>
          <p:nvPr/>
        </p:nvSpPr>
        <p:spPr>
          <a:xfrm>
            <a:off x="1987402" y="713063"/>
            <a:ext cx="1936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58144" y="2675434"/>
            <a:ext cx="12224448" cy="7827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1" rIns="91440" bIns="45721" anchor="ctr"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</a:endParaRPr>
          </a:p>
        </p:txBody>
      </p: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609522" y="2675434"/>
            <a:ext cx="839878" cy="773261"/>
            <a:chOff x="96" y="1056"/>
            <a:chExt cx="576" cy="576"/>
          </a:xfrm>
        </p:grpSpPr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6" y="1056"/>
              <a:ext cx="576" cy="576"/>
            </a:xfrm>
            <a:prstGeom prst="rect">
              <a:avLst/>
            </a:prstGeom>
            <a:solidFill>
              <a:srgbClr val="10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32" name="Oval 399"/>
            <p:cNvSpPr>
              <a:spLocks noChangeArrowheads="1"/>
            </p:cNvSpPr>
            <p:nvPr/>
          </p:nvSpPr>
          <p:spPr bwMode="auto">
            <a:xfrm>
              <a:off x="215" y="1175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pic>
          <p:nvPicPr>
            <p:cNvPr id="33" name="Picture 13" descr="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05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515359" y="2743662"/>
            <a:ext cx="2525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ts val="300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O que é BI?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D2412B3-5967-4C22-9E51-A1C8BE0F7198}"/>
              </a:ext>
            </a:extLst>
          </p:cNvPr>
          <p:cNvSpPr/>
          <p:nvPr/>
        </p:nvSpPr>
        <p:spPr>
          <a:xfrm>
            <a:off x="1546447" y="3751966"/>
            <a:ext cx="4182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ts val="3000"/>
              </a:spcBef>
              <a:spcAft>
                <a:spcPct val="0"/>
              </a:spcAft>
            </a:pPr>
            <a:r>
              <a:rPr lang="en-US" sz="3600" dirty="0" err="1">
                <a:solidFill>
                  <a:srgbClr val="000000"/>
                </a:solidFill>
                <a:latin typeface="Segoe UI" pitchFamily="34" charset="0"/>
                <a:cs typeface="Arial" charset="0"/>
              </a:rPr>
              <a:t>Modelagem</a:t>
            </a:r>
            <a:r>
              <a:rPr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 para BI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706DC76-2AD1-41FF-8E49-730E357D0E26}"/>
              </a:ext>
            </a:extLst>
          </p:cNvPr>
          <p:cNvSpPr/>
          <p:nvPr/>
        </p:nvSpPr>
        <p:spPr>
          <a:xfrm>
            <a:off x="1575306" y="4685733"/>
            <a:ext cx="3149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ts val="300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ETL </a:t>
            </a:r>
            <a:r>
              <a:rPr lang="en-US" sz="3600" dirty="0" err="1">
                <a:solidFill>
                  <a:srgbClr val="000000"/>
                </a:solidFill>
                <a:latin typeface="Segoe UI" pitchFamily="34" charset="0"/>
                <a:cs typeface="Arial" charset="0"/>
              </a:rPr>
              <a:t>tradicional</a:t>
            </a:r>
            <a:endParaRPr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CC88742-9B91-4260-B21F-80E2ECB5961C}"/>
              </a:ext>
            </a:extLst>
          </p:cNvPr>
          <p:cNvSpPr/>
          <p:nvPr/>
        </p:nvSpPr>
        <p:spPr>
          <a:xfrm>
            <a:off x="1598077" y="5639924"/>
            <a:ext cx="3719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ts val="300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ETL </a:t>
            </a:r>
            <a:r>
              <a:rPr lang="en-US" sz="3600" dirty="0" err="1">
                <a:solidFill>
                  <a:srgbClr val="000000"/>
                </a:solidFill>
                <a:latin typeface="Segoe UI" pitchFamily="34" charset="0"/>
                <a:cs typeface="Arial" charset="0"/>
              </a:rPr>
              <a:t>como</a:t>
            </a:r>
            <a:r>
              <a:rPr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Segoe UI" pitchFamily="34" charset="0"/>
                <a:cs typeface="Arial" charset="0"/>
              </a:rPr>
              <a:t>serviço</a:t>
            </a:r>
            <a:endParaRPr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505AC0ED-8962-48EE-9C94-281688F4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95" y="6487846"/>
            <a:ext cx="12207612" cy="7827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1" rIns="91440" bIns="45721" anchor="ctr"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</a:endParaRPr>
          </a:p>
        </p:txBody>
      </p:sp>
      <p:grpSp>
        <p:nvGrpSpPr>
          <p:cNvPr id="49" name="Group 10">
            <a:extLst>
              <a:ext uri="{FF2B5EF4-FFF2-40B4-BE49-F238E27FC236}">
                <a16:creationId xmlns:a16="http://schemas.microsoft.com/office/drawing/2014/main" id="{93CD0EF1-17D6-44A3-BB5C-D2E9881CBA70}"/>
              </a:ext>
            </a:extLst>
          </p:cNvPr>
          <p:cNvGrpSpPr>
            <a:grpSpLocks/>
          </p:cNvGrpSpPr>
          <p:nvPr/>
        </p:nvGrpSpPr>
        <p:grpSpPr bwMode="auto">
          <a:xfrm>
            <a:off x="612728" y="6491023"/>
            <a:ext cx="839878" cy="774849"/>
            <a:chOff x="96" y="1056"/>
            <a:chExt cx="576" cy="576"/>
          </a:xfrm>
        </p:grpSpPr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0223D1E8-E201-4535-B83B-1B445D432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056"/>
              <a:ext cx="576" cy="576"/>
            </a:xfrm>
            <a:prstGeom prst="rect">
              <a:avLst/>
            </a:prstGeom>
            <a:solidFill>
              <a:srgbClr val="10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D16985B1-8C1E-4EE3-92A1-D36D18AF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1175"/>
              <a:ext cx="338" cy="338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91" fontAlgn="base">
                <a:spcBef>
                  <a:spcPct val="0"/>
                </a:spcBef>
                <a:spcAft>
                  <a:spcPct val="0"/>
                </a:spcAft>
              </a:pPr>
              <a:endParaRPr lang="en-US" sz="2500" dirty="0">
                <a:solidFill>
                  <a:srgbClr val="000000"/>
                </a:solidFill>
              </a:endParaRPr>
            </a:p>
          </p:txBody>
        </p:sp>
        <p:pic>
          <p:nvPicPr>
            <p:cNvPr id="52" name="Picture 13" descr="arrow">
              <a:extLst>
                <a:ext uri="{FF2B5EF4-FFF2-40B4-BE49-F238E27FC236}">
                  <a16:creationId xmlns:a16="http://schemas.microsoft.com/office/drawing/2014/main" id="{98285A48-1936-46C1-8167-5AD55C137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05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DC677986-7931-4840-A6D2-730D260060FD}"/>
              </a:ext>
            </a:extLst>
          </p:cNvPr>
          <p:cNvSpPr/>
          <p:nvPr/>
        </p:nvSpPr>
        <p:spPr>
          <a:xfrm>
            <a:off x="1600738" y="6568832"/>
            <a:ext cx="3148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ts val="3000"/>
              </a:spcBef>
              <a:spcAft>
                <a:spcPct val="0"/>
              </a:spcAft>
            </a:pPr>
            <a:r>
              <a:rPr lang="en-US" sz="3600" dirty="0" err="1">
                <a:solidFill>
                  <a:srgbClr val="000000"/>
                </a:solidFill>
                <a:latin typeface="Segoe UI" pitchFamily="34" charset="0"/>
                <a:cs typeface="Arial" charset="0"/>
              </a:rPr>
              <a:t>Demonstração</a:t>
            </a:r>
            <a:endParaRPr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9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en-US" sz="4000" dirty="0">
                <a:solidFill>
                  <a:srgbClr val="FFFFFF"/>
                </a:solidFill>
              </a:rPr>
              <a:t>O que é BI ?</a:t>
            </a: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AFB1F0-3B86-44CB-A10F-0079B982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30" y="2819450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o que é bi">
            <a:extLst>
              <a:ext uri="{FF2B5EF4-FFF2-40B4-BE49-F238E27FC236}">
                <a16:creationId xmlns:a16="http://schemas.microsoft.com/office/drawing/2014/main" id="{6FA3B4A5-0673-4530-AD60-255A236F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47" y="5186794"/>
            <a:ext cx="4384766" cy="16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o que é bi">
            <a:extLst>
              <a:ext uri="{FF2B5EF4-FFF2-40B4-BE49-F238E27FC236}">
                <a16:creationId xmlns:a16="http://schemas.microsoft.com/office/drawing/2014/main" id="{7CC17405-9040-4B5A-B41D-09BF350D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72" y="2650040"/>
            <a:ext cx="3872466" cy="21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power bi logo">
            <a:extLst>
              <a:ext uri="{FF2B5EF4-FFF2-40B4-BE49-F238E27FC236}">
                <a16:creationId xmlns:a16="http://schemas.microsoft.com/office/drawing/2014/main" id="{4EBE5AC7-BEEA-4FAE-A575-8048C121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72" y="4999805"/>
            <a:ext cx="3872466" cy="19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9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en-US" sz="4000" dirty="0">
                <a:solidFill>
                  <a:srgbClr val="FFFFFF"/>
                </a:solidFill>
              </a:rPr>
              <a:t>O que é BI ?</a:t>
            </a: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3AF7EA-28D5-4282-9230-0B0D01A0E5D8}"/>
              </a:ext>
            </a:extLst>
          </p:cNvPr>
          <p:cNvSpPr txBox="1"/>
          <p:nvPr/>
        </p:nvSpPr>
        <p:spPr>
          <a:xfrm>
            <a:off x="460445" y="2387402"/>
            <a:ext cx="1158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Técnicas e conceitos para analisar o passado, presente (streaming) e futuro (data </a:t>
            </a:r>
            <a:r>
              <a:rPr lang="pt-BR" sz="2400" dirty="0" err="1"/>
              <a:t>science</a:t>
            </a:r>
            <a:r>
              <a:rPr lang="pt-B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/>
              <a:t>NÃO</a:t>
            </a:r>
            <a:r>
              <a:rPr lang="pt-BR" sz="2400" dirty="0"/>
              <a:t> é ferramenta!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Suporte à tomada de decisão: Mais fatos e menos “eu acho”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ETL: Extrair, transformar e carregar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Dados tratados, compartilhados, organizados, estruturados e governados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Análise, estudo, compartilhamento, monitoramento e visualização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99245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en-US" sz="4000" dirty="0">
                <a:solidFill>
                  <a:srgbClr val="FFFFFF"/>
                </a:solidFill>
              </a:rPr>
              <a:t>O que é BI ?</a:t>
            </a: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3AF7EA-28D5-4282-9230-0B0D01A0E5D8}"/>
              </a:ext>
            </a:extLst>
          </p:cNvPr>
          <p:cNvSpPr txBox="1"/>
          <p:nvPr/>
        </p:nvSpPr>
        <p:spPr>
          <a:xfrm>
            <a:off x="460445" y="2099370"/>
            <a:ext cx="1158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Técnicas e conceitos para analisar o passado, presente (streaming) e futuro (data </a:t>
            </a:r>
            <a:r>
              <a:rPr lang="pt-BR" sz="2400" dirty="0" err="1"/>
              <a:t>science</a:t>
            </a:r>
            <a:r>
              <a:rPr lang="pt-B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/>
              <a:t>NÃO</a:t>
            </a:r>
            <a:r>
              <a:rPr lang="pt-BR" sz="2400" dirty="0"/>
              <a:t> é ferramenta!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Suporte à tomada de decisão: Mais fatos e menos “eu acho”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ETL: Extrair, transformar e carregar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Dados tratados, compartilhados, organizados, estruturados e governados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Análise, estudo, compartilhamento, monitoramento e visualização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94959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pt-BR" sz="4000" dirty="0">
                <a:solidFill>
                  <a:srgbClr val="FFFFFF"/>
                </a:solidFill>
              </a:rPr>
              <a:t>Arquitetura conceitual de um BI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2" descr="Resultado de imagem para o que é bi">
            <a:extLst>
              <a:ext uri="{FF2B5EF4-FFF2-40B4-BE49-F238E27FC236}">
                <a16:creationId xmlns:a16="http://schemas.microsoft.com/office/drawing/2014/main" id="{7A046EF4-C9E9-4DA9-A95B-2ABE6757A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8736" r="2600" b="5668"/>
          <a:stretch/>
        </p:blipFill>
        <p:spPr bwMode="auto">
          <a:xfrm>
            <a:off x="1987402" y="2603426"/>
            <a:ext cx="1088981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38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676588" y="533503"/>
            <a:ext cx="12560076" cy="1067006"/>
          </a:xfrm>
          <a:prstGeom prst="rect">
            <a:avLst/>
          </a:prstGeom>
          <a:solidFill>
            <a:srgbClr val="107289"/>
          </a:solidFill>
          <a:ln w="9525">
            <a:noFill/>
            <a:miter lim="800000"/>
            <a:headEnd/>
            <a:tailEnd/>
          </a:ln>
        </p:spPr>
        <p:txBody>
          <a:bodyPr lIns="260916" tIns="65231" rIns="260916" bIns="65231" anchor="ctr"/>
          <a:lstStyle/>
          <a:p>
            <a:pPr defTabSz="1304400"/>
            <a:r>
              <a:rPr lang="pt-BR" sz="4000" dirty="0">
                <a:solidFill>
                  <a:srgbClr val="FFFFFF"/>
                </a:solidFill>
              </a:rPr>
              <a:t>Ecossistema de BI da Microsoft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457250" y="533503"/>
            <a:ext cx="1066916" cy="1067006"/>
          </a:xfrm>
          <a:prstGeom prst="rect">
            <a:avLst/>
          </a:prstGeom>
          <a:solidFill>
            <a:srgbClr val="11A7D8"/>
          </a:solidFill>
          <a:ln w="9525">
            <a:noFill/>
            <a:miter lim="800000"/>
            <a:headEnd/>
            <a:tailEnd/>
          </a:ln>
        </p:spPr>
        <p:txBody>
          <a:bodyPr wrap="none" lIns="91332" tIns="45666" rIns="91332" bIns="45666" anchor="ctr"/>
          <a:lstStyle/>
          <a:p>
            <a:pPr defTabSz="13044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1A18FC-4EE6-4149-BB89-EF7695FD6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"/>
          <a:stretch/>
        </p:blipFill>
        <p:spPr>
          <a:xfrm>
            <a:off x="2635474" y="2027362"/>
            <a:ext cx="9361040" cy="59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6837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fault Design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333333"/>
        </a:dk2>
        <a:lt2>
          <a:srgbClr val="F4F4F4"/>
        </a:lt2>
        <a:accent1>
          <a:srgbClr val="107289"/>
        </a:accent1>
        <a:accent2>
          <a:srgbClr val="11A7D5"/>
        </a:accent2>
        <a:accent3>
          <a:srgbClr val="FFFFFF"/>
        </a:accent3>
        <a:accent4>
          <a:srgbClr val="000000"/>
        </a:accent4>
        <a:accent5>
          <a:srgbClr val="AABCC4"/>
        </a:accent5>
        <a:accent6>
          <a:srgbClr val="0E97C1"/>
        </a:accent6>
        <a:hlink>
          <a:srgbClr val="D01A38"/>
        </a:hlink>
        <a:folHlink>
          <a:srgbClr val="00B0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333333"/>
        </a:dk2>
        <a:lt2>
          <a:srgbClr val="F4F4F4"/>
        </a:lt2>
        <a:accent1>
          <a:srgbClr val="107289"/>
        </a:accent1>
        <a:accent2>
          <a:srgbClr val="11A7D5"/>
        </a:accent2>
        <a:accent3>
          <a:srgbClr val="FFFFFF"/>
        </a:accent3>
        <a:accent4>
          <a:srgbClr val="000000"/>
        </a:accent4>
        <a:accent5>
          <a:srgbClr val="AABCC4"/>
        </a:accent5>
        <a:accent6>
          <a:srgbClr val="0E97C1"/>
        </a:accent6>
        <a:hlink>
          <a:srgbClr val="D01A38"/>
        </a:hlink>
        <a:folHlink>
          <a:srgbClr val="79A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333333"/>
        </a:dk2>
        <a:lt2>
          <a:srgbClr val="F4F4F4"/>
        </a:lt2>
        <a:accent1>
          <a:srgbClr val="107289"/>
        </a:accent1>
        <a:accent2>
          <a:srgbClr val="11A7D5"/>
        </a:accent2>
        <a:accent3>
          <a:srgbClr val="FFFFFF"/>
        </a:accent3>
        <a:accent4>
          <a:srgbClr val="000000"/>
        </a:accent4>
        <a:accent5>
          <a:srgbClr val="AABCC4"/>
        </a:accent5>
        <a:accent6>
          <a:srgbClr val="0E97C1"/>
        </a:accent6>
        <a:hlink>
          <a:srgbClr val="D01A38"/>
        </a:hlink>
        <a:folHlink>
          <a:srgbClr val="79C2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A5048996CB846BA5C4B1A3B9C3A99" ma:contentTypeVersion="0" ma:contentTypeDescription="Create a new document." ma:contentTypeScope="" ma:versionID="042bae0b789286e1a1822edc31d1e3e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549AA63-CE67-4EF9-B927-37368F790F4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D0F526-C29C-4990-B6EC-9B19F092C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F7B5E3-F7B1-43FC-A83F-DE85825C0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320</Words>
  <Application>Microsoft Office PowerPoint</Application>
  <PresentationFormat>Personalizar</PresentationFormat>
  <Paragraphs>77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Museo For Dell</vt:lpstr>
      <vt:lpstr>Museo For Dell 300</vt:lpstr>
      <vt:lpstr>Museo Sans For Dell</vt:lpstr>
      <vt:lpstr>Segoe UI</vt:lpstr>
      <vt:lpstr>Trebuchet MS</vt:lpstr>
      <vt:lpstr>Wingdings</vt:lpstr>
      <vt:lpstr>2_Default Design</vt:lpstr>
      <vt:lpstr>Dell Presentation Template 4x3ml</vt:lpstr>
      <vt:lpstr>Apresentação do PowerPoint</vt:lpstr>
      <vt:lpstr>Ferramentas Enterprise para ETL: A base de todo projeto de BI robusto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Grant Olson</dc:creator>
  <cp:lastModifiedBy>Dirceu Resende</cp:lastModifiedBy>
  <cp:revision>225</cp:revision>
  <cp:lastPrinted>2012-05-04T19:47:06Z</cp:lastPrinted>
  <dcterms:created xsi:type="dcterms:W3CDTF">2012-04-09T18:55:49Z</dcterms:created>
  <dcterms:modified xsi:type="dcterms:W3CDTF">2020-06-03T20:22:25Z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0x010100797A5048996CB846BA5C4B1A3B9C3A99</vt:lpwstr>
  </property>
</Properties>
</file>