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7" r:id="rId2"/>
    <p:sldId id="259" r:id="rId3"/>
    <p:sldId id="270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6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7B8"/>
    <a:srgbClr val="1769BC"/>
    <a:srgbClr val="17696C"/>
    <a:srgbClr val="EC8EB2"/>
    <a:srgbClr val="EFFAFF"/>
    <a:srgbClr val="83C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33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4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120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6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0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49DE-D3EF-447B-AC53-466914632AC5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C8E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676297" y="-23160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83C3F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4808673" y="3302887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FFA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1672931" y="1309973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17" y="5672325"/>
            <a:ext cx="4303785" cy="1146050"/>
          </a:xfrm>
          <a:prstGeom prst="rect">
            <a:avLst/>
          </a:prstGeom>
        </p:spPr>
      </p:pic>
      <p:pic>
        <p:nvPicPr>
          <p:cNvPr id="11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828697" y="-21636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2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framework/data/adonet/sql/introduction-to-sql-server-clr-integration" TargetMode="External"/><Relationship Id="rId13" Type="http://schemas.openxmlformats.org/officeDocument/2006/relationships/hyperlink" Target="http://www.c-sharpcorner.com/blogs/calling-web-service-from-sql-server-using-sql-clr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linhadecodigo.com.br/artigo/2956/trabalhando-com-sql-clr-inicio.aspx" TargetMode="External"/><Relationship Id="rId12" Type="http://schemas.openxmlformats.org/officeDocument/2006/relationships/hyperlink" Target="http://www.intstrings.com/ramivemula/articles/step-by-step-process-in-sql-clr-implement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qlsharp.com/" TargetMode="External"/><Relationship Id="rId11" Type="http://schemas.openxmlformats.org/officeDocument/2006/relationships/hyperlink" Target="https://www.codeproject.com/Tips/841439/Create-Run-Debug-and-Deploy-SQL-CLR-Function-with" TargetMode="External"/><Relationship Id="rId5" Type="http://schemas.openxmlformats.org/officeDocument/2006/relationships/hyperlink" Target="https://www.dirceuresende.com/banco-de-dados/sql-server/clr/" TargetMode="External"/><Relationship Id="rId10" Type="http://schemas.openxmlformats.org/officeDocument/2006/relationships/hyperlink" Target="https://sqlfromhell.wordpress.com/category/trabalhando-com-sql-clr/" TargetMode="External"/><Relationship Id="rId4" Type="http://schemas.openxmlformats.org/officeDocument/2006/relationships/hyperlink" Target="https://www.dirceuresende.com/blog/introducao-sql-clr-common-language-runtime-sql-server/" TargetMode="External"/><Relationship Id="rId9" Type="http://schemas.openxmlformats.org/officeDocument/2006/relationships/hyperlink" Target="http://www.sqlservercentral.com/stairway/105855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2AhuA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6525" y="2712329"/>
            <a:ext cx="10363200" cy="1470025"/>
          </a:xfrm>
        </p:spPr>
        <p:txBody>
          <a:bodyPr>
            <a:normAutofit/>
          </a:bodyPr>
          <a:lstStyle/>
          <a:p>
            <a:r>
              <a:rPr lang="pt-BR" b="1" dirty="0"/>
              <a:t>SQLCLR: Transformando o SQL Server em algo muito além de um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6125" y="5323132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Dirceu Resende</a:t>
            </a:r>
          </a:p>
          <a:p>
            <a:r>
              <a:rPr lang="pt-BR" sz="2000" dirty="0"/>
              <a:t>MCSE Data Management &amp; </a:t>
            </a:r>
            <a:r>
              <a:rPr lang="pt-BR" sz="2000" dirty="0" err="1"/>
              <a:t>Analytics</a:t>
            </a:r>
            <a:endParaRPr lang="pt-BR" sz="2000" dirty="0"/>
          </a:p>
          <a:p>
            <a:r>
              <a:rPr lang="pt-BR" sz="2000" dirty="0"/>
              <a:t>https://www.dirceuresende.com/blog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483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COMO PROGRAMAR E PUBLICAR O SQLCLR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Visual Studio &gt; SQL Server </a:t>
            </a:r>
            <a:r>
              <a:rPr lang="pt-BR" sz="2800" b="1" dirty="0" err="1"/>
              <a:t>Database</a:t>
            </a:r>
            <a:r>
              <a:rPr lang="pt-BR" sz="2800" b="1" dirty="0"/>
              <a:t>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err="1"/>
              <a:t>Class</a:t>
            </a:r>
            <a:r>
              <a:rPr lang="pt-BR" sz="2800" b="1" dirty="0"/>
              <a:t> Library para organizar o código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Definir versão do .NET Framework de acordo com a versão do SQL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Definir nível de permissão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Codificação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err="1"/>
              <a:t>Deploy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6972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PERFORMANCE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Substituir função T-SQL UDF por CLR UDF </a:t>
            </a:r>
            <a:r>
              <a:rPr lang="pt-BR" sz="2800" b="1" u="sng" dirty="0"/>
              <a:t>geralmente</a:t>
            </a:r>
            <a:r>
              <a:rPr lang="pt-BR" sz="2800" b="1" dirty="0"/>
              <a:t> é um bom negócio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Funções nativas geralmente são melhores que funções CLR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Código otimizado para tratamento de </a:t>
            </a:r>
            <a:r>
              <a:rPr lang="pt-BR" sz="2800" b="1" dirty="0" err="1"/>
              <a:t>strings</a:t>
            </a:r>
            <a:r>
              <a:rPr lang="pt-BR" sz="2800" b="1" dirty="0"/>
              <a:t> e cálculos matemáticos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Performance melhor que aplicação .NET (mais perto dos dados)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Consultas remotas sem utilizar </a:t>
            </a:r>
            <a:r>
              <a:rPr lang="pt-BR" sz="2800" b="1" dirty="0" err="1"/>
              <a:t>Linked</a:t>
            </a:r>
            <a:r>
              <a:rPr lang="pt-BR" sz="2800" b="1" dirty="0"/>
              <a:t>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Classe </a:t>
            </a:r>
            <a:r>
              <a:rPr lang="pt-BR" sz="2800" b="1" dirty="0" err="1"/>
              <a:t>SqlBulkCopy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0687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SEGURANÇA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Substituir </a:t>
            </a:r>
            <a:r>
              <a:rPr lang="pt-BR" sz="2800" b="1" dirty="0" err="1"/>
              <a:t>xp_cmdshell</a:t>
            </a:r>
            <a:r>
              <a:rPr lang="pt-BR" sz="2800" b="1" dirty="0"/>
              <a:t> e OLE Automation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Auditoria e Logs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Personificação de usuários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Código gerenciado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Código-fonte ofuscado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>
              <a:lnSpc>
                <a:spcPct val="150000"/>
              </a:lnSpc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54068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DEMO</a:t>
            </a:r>
          </a:p>
        </p:txBody>
      </p:sp>
      <p:pic>
        <p:nvPicPr>
          <p:cNvPr id="2050" name="Picture 2" descr="SQLCL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166317"/>
            <a:ext cx="596265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R Publish completed successfull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81" y="3107189"/>
            <a:ext cx="4536091" cy="201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9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DÚVIDAS ????</a:t>
            </a:r>
          </a:p>
        </p:txBody>
      </p:sp>
      <p:pic>
        <p:nvPicPr>
          <p:cNvPr id="2050" name="Picture 2" descr="Resultado de imagem para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89" y="2244437"/>
            <a:ext cx="3522651" cy="439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5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SE INTERESSOU? SAIBA MAIS!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4"/>
              </a:rPr>
              <a:t>https://www.dirceuresende.com/blog/introducao-sql-clr-common-language-runtime-sql-server/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5"/>
              </a:rPr>
              <a:t>https://www.dirceuresende.com/banco-de-dados/sql-server/clr/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6"/>
              </a:rPr>
              <a:t>https://sqlsharp.com/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7"/>
              </a:rPr>
              <a:t>http://www.linhadecodigo.com.br/artigo/2956/trabalhando-com-sql-clr-inicio.aspx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8"/>
              </a:rPr>
              <a:t>https://docs.microsoft.com/en-us/dotnet/framework/data/adonet/sql/introduction-to-sql-server-clr-integration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9"/>
              </a:rPr>
              <a:t>http://www.sqlservercentral.com/stairway/105855/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10"/>
              </a:rPr>
              <a:t>https://sqlfromhell.wordpress.com/category/trabalhando-com-sql-clr/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11"/>
              </a:rPr>
              <a:t>https://www.codeproject.com/Tips/841439/Create-Run-Debug-and-Deploy-SQL-CLR-Function-with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12"/>
              </a:rPr>
              <a:t>http://www.intstrings.com/ramivemula/articles/step-by-step-process-in-sql-clr-implementation/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13"/>
              </a:rPr>
              <a:t>http://www.c-sharpcorner.com/blogs/calling-web-service-from-sql-server-using-sql-clr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62072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6525" y="2712329"/>
            <a:ext cx="10363200" cy="1470025"/>
          </a:xfrm>
        </p:spPr>
        <p:txBody>
          <a:bodyPr>
            <a:normAutofit/>
          </a:bodyPr>
          <a:lstStyle/>
          <a:p>
            <a:r>
              <a:rPr lang="pt-BR" b="1" dirty="0"/>
              <a:t>SQLCLR: Transformando o SQL Server em algo muito além de um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6125" y="5323132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Dirceu Resende</a:t>
            </a:r>
          </a:p>
          <a:p>
            <a:r>
              <a:rPr lang="pt-BR" sz="2000" dirty="0"/>
              <a:t>MCSE Data Management &amp; </a:t>
            </a:r>
            <a:r>
              <a:rPr lang="pt-BR" sz="2000" dirty="0" err="1"/>
              <a:t>Analytics</a:t>
            </a:r>
            <a:endParaRPr lang="pt-BR" sz="2000" dirty="0"/>
          </a:p>
          <a:p>
            <a:r>
              <a:rPr lang="pt-BR" sz="2000" dirty="0"/>
              <a:t>https://www.dirceuresende.com/blog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784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5070763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SELECT @@VERSION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Paixão por programação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Formação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Experiência profissional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Freelancer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Certificações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SQL Server ES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8357421" y="4020144"/>
            <a:ext cx="2615379" cy="609600"/>
            <a:chOff x="6791120" y="2965508"/>
            <a:chExt cx="2615379" cy="609600"/>
          </a:xfrm>
        </p:grpSpPr>
        <p:pic>
          <p:nvPicPr>
            <p:cNvPr id="1028" name="Picture 4" descr="account, bird, logo, short messages, tweets, twitter, websit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120" y="296550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366659" y="3070253"/>
              <a:ext cx="2039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@</a:t>
              </a:r>
              <a:r>
                <a:rPr lang="pt-BR" sz="2000" dirty="0" err="1"/>
                <a:t>dirceuresende</a:t>
              </a:r>
              <a:endParaRPr lang="pt-BR" sz="20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8357421" y="4775046"/>
            <a:ext cx="2734645" cy="609600"/>
            <a:chOff x="6802995" y="3770415"/>
            <a:chExt cx="2734645" cy="609600"/>
          </a:xfrm>
        </p:grpSpPr>
        <p:pic>
          <p:nvPicPr>
            <p:cNvPr id="1030" name="Picture 6" descr="account, facebook, friends, logo, media, profile, social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995" y="377041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7436346" y="3890549"/>
              <a:ext cx="210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@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8357421" y="3265242"/>
            <a:ext cx="2441576" cy="609600"/>
            <a:chOff x="6826745" y="4674960"/>
            <a:chExt cx="2441576" cy="609600"/>
          </a:xfrm>
        </p:grpSpPr>
        <p:pic>
          <p:nvPicPr>
            <p:cNvPr id="1032" name="Picture 8" descr="github, social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745" y="467496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/>
            <p:cNvSpPr txBox="1"/>
            <p:nvPr/>
          </p:nvSpPr>
          <p:spPr>
            <a:xfrm>
              <a:off x="7436345" y="4795094"/>
              <a:ext cx="183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@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357421" y="2510340"/>
            <a:ext cx="3482278" cy="609600"/>
            <a:chOff x="6730546" y="1658628"/>
            <a:chExt cx="3482278" cy="609600"/>
          </a:xfrm>
        </p:grpSpPr>
        <p:pic>
          <p:nvPicPr>
            <p:cNvPr id="1034" name="Picture 10" descr="email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546" y="165862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7412595" y="1778762"/>
              <a:ext cx="2800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dirceu@dirceuresende.com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357421" y="5529949"/>
            <a:ext cx="2441576" cy="609600"/>
            <a:chOff x="6757059" y="2466150"/>
            <a:chExt cx="2441576" cy="609600"/>
          </a:xfrm>
        </p:grpSpPr>
        <p:pic>
          <p:nvPicPr>
            <p:cNvPr id="1036" name="Picture 12" descr="google, google+, plus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059" y="24661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ixaDeTexto 20"/>
            <p:cNvSpPr txBox="1"/>
            <p:nvPr/>
          </p:nvSpPr>
          <p:spPr>
            <a:xfrm>
              <a:off x="7436345" y="2586284"/>
              <a:ext cx="1762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+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8357421" y="1755438"/>
            <a:ext cx="3243048" cy="609600"/>
            <a:chOff x="6782007" y="3394188"/>
            <a:chExt cx="3243048" cy="609600"/>
          </a:xfrm>
        </p:grpSpPr>
        <p:pic>
          <p:nvPicPr>
            <p:cNvPr id="9" name="Picture 2" descr="logo, website, wordpres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007" y="339418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ixaDeTexto 22"/>
            <p:cNvSpPr txBox="1"/>
            <p:nvPr/>
          </p:nvSpPr>
          <p:spPr>
            <a:xfrm>
              <a:off x="7436345" y="3514322"/>
              <a:ext cx="258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dirceuresende.com/blog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4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AGENDA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O que é o SQLCLR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Vantagens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Desvantagens e Restrições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Como programar e publicar o SQLCLR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Segurança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373790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O QUE É O SQLCLR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CLR: O coração do .NET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SQLCLR: .NET Framework no SQL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Criação de objetos no banco de dados utilizando C# e VB.NET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Codifica no Visual Studio, utiliza no SQL Server Management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00270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VANTAGENS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Consulta a Webservices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Utilização de tipos de dados </a:t>
            </a:r>
            <a:r>
              <a:rPr lang="pt-BR" sz="2800" b="1" dirty="0" err="1"/>
              <a:t>geo-espaciais</a:t>
            </a:r>
            <a:endParaRPr lang="pt-B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Expressão regular (</a:t>
            </a:r>
            <a:r>
              <a:rPr lang="pt-BR" sz="2800" b="1" dirty="0" err="1"/>
              <a:t>Regexp</a:t>
            </a:r>
            <a:r>
              <a:rPr lang="pt-BR" sz="28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Segurança (Substituição de </a:t>
            </a:r>
            <a:r>
              <a:rPr lang="pt-BR" sz="2800" b="1" dirty="0" err="1"/>
              <a:t>xp_cmdshell</a:t>
            </a:r>
            <a:r>
              <a:rPr lang="pt-BR" sz="2800" b="1" dirty="0"/>
              <a:t> e OLE Automation)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Visual Studio + </a:t>
            </a:r>
            <a:r>
              <a:rPr lang="pt-BR" sz="2800" b="1" dirty="0" err="1"/>
              <a:t>GitHub</a:t>
            </a:r>
            <a:r>
              <a:rPr lang="pt-BR" sz="2800" b="1" dirty="0"/>
              <a:t>/TFS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Conectividade</a:t>
            </a:r>
          </a:p>
        </p:txBody>
      </p:sp>
    </p:spTree>
    <p:extLst>
      <p:ext uri="{BB962C8B-B14F-4D97-AF65-F5344CB8AC3E}">
        <p14:creationId xmlns:p14="http://schemas.microsoft.com/office/powerpoint/2010/main" val="90123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VANTAGENS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Integrações com Webservices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Manipulação de arquivos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Execução de executáveis parametrizáveis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Execução de scripts </a:t>
            </a:r>
            <a:r>
              <a:rPr lang="pt-BR" sz="2800" b="1" dirty="0" err="1"/>
              <a:t>Powershell</a:t>
            </a:r>
            <a:r>
              <a:rPr lang="pt-BR" sz="2800" b="1" dirty="0"/>
              <a:t>, DOS, </a:t>
            </a:r>
            <a:r>
              <a:rPr lang="pt-BR" sz="2800" b="1" dirty="0" err="1"/>
              <a:t>VBScript</a:t>
            </a:r>
            <a:r>
              <a:rPr lang="pt-BR" sz="2800" b="1" dirty="0"/>
              <a:t>, </a:t>
            </a:r>
            <a:r>
              <a:rPr lang="pt-BR" sz="2800" b="1" dirty="0" err="1"/>
              <a:t>etc</a:t>
            </a:r>
            <a:endParaRPr lang="pt-B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Funções de agregação de resultados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Manipulação de </a:t>
            </a:r>
            <a:r>
              <a:rPr lang="pt-BR" sz="2800" b="1" dirty="0" err="1"/>
              <a:t>ResultSets</a:t>
            </a:r>
            <a:endParaRPr lang="pt-B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Conexão de contexto</a:t>
            </a:r>
          </a:p>
        </p:txBody>
      </p:sp>
    </p:spTree>
    <p:extLst>
      <p:ext uri="{BB962C8B-B14F-4D97-AF65-F5344CB8AC3E}">
        <p14:creationId xmlns:p14="http://schemas.microsoft.com/office/powerpoint/2010/main" val="322208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DESVANTAGENS</a:t>
            </a:r>
          </a:p>
        </p:txBody>
      </p:sp>
      <p:pic>
        <p:nvPicPr>
          <p:cNvPr id="2050" name="Picture 2" descr="Resultado de imagem para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89" y="2244437"/>
            <a:ext cx="3522651" cy="439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8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DESVANTAGENS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DBA com conhecimentos em desenvolvimento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Falta de cultura </a:t>
            </a:r>
            <a:r>
              <a:rPr lang="pt-BR" sz="2800" b="1" dirty="0" err="1"/>
              <a:t>DevOps</a:t>
            </a:r>
            <a:r>
              <a:rPr lang="pt-BR" sz="2800" b="1" dirty="0"/>
              <a:t> nas empresas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Pouca documentação sobre o assunto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SQLCLR mal codificado pode deixar sua instância instável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Não existem parâmetros opcionais em </a:t>
            </a:r>
            <a:r>
              <a:rPr lang="pt-BR" sz="2800" b="1" dirty="0" err="1"/>
              <a:t>SP’s</a:t>
            </a:r>
            <a:r>
              <a:rPr lang="pt-BR" sz="2800" b="1" dirty="0"/>
              <a:t> do SQLCLR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Processo de </a:t>
            </a:r>
            <a:r>
              <a:rPr lang="pt-BR" sz="2800" b="1" dirty="0" err="1"/>
              <a:t>deploy</a:t>
            </a:r>
            <a:r>
              <a:rPr lang="pt-BR" sz="2800" b="1" dirty="0"/>
              <a:t> apaga e recria os objetos do SQLCLR no banco</a:t>
            </a:r>
          </a:p>
        </p:txBody>
      </p:sp>
    </p:spTree>
    <p:extLst>
      <p:ext uri="{BB962C8B-B14F-4D97-AF65-F5344CB8AC3E}">
        <p14:creationId xmlns:p14="http://schemas.microsoft.com/office/powerpoint/2010/main" val="344392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1875" y="-11875"/>
            <a:ext cx="12240000" cy="1045028"/>
            <a:chOff x="-11875" y="-11875"/>
            <a:chExt cx="12240000" cy="1045028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http://www.dev-es.org/img/logo-dev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65"/>
              <a:ext cx="3048000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2065" y="91465"/>
              <a:ext cx="1016808" cy="82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RESTRIÇÕES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Assembly suportados (</a:t>
            </a:r>
            <a:r>
              <a:rPr lang="pt-BR" sz="2800" b="1" dirty="0">
                <a:hlinkClick r:id="rId4"/>
              </a:rPr>
              <a:t>http://bit.ly/2AhuANo</a:t>
            </a:r>
            <a:r>
              <a:rPr lang="pt-BR" sz="28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SAFE</a:t>
            </a:r>
            <a:r>
              <a:rPr lang="pt-BR" sz="2800" dirty="0"/>
              <a:t>, </a:t>
            </a:r>
            <a:r>
              <a:rPr lang="pt-BR" sz="2800" b="1" dirty="0"/>
              <a:t>EXTERNAL_ACCESS e UNSAFE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Conexão de contexto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057797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533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SQLCLR: Transformando o SQL Server em algo muito além de um banco de dados</vt:lpstr>
      <vt:lpstr>SELECT @@VERSION</vt:lpstr>
      <vt:lpstr>AGENDA</vt:lpstr>
      <vt:lpstr>O QUE É O SQLCLR</vt:lpstr>
      <vt:lpstr>VANTAGENS</vt:lpstr>
      <vt:lpstr>VANTAGENS</vt:lpstr>
      <vt:lpstr>DESVANTAGENS</vt:lpstr>
      <vt:lpstr>DESVANTAGENS</vt:lpstr>
      <vt:lpstr>RESTRIÇÕES</vt:lpstr>
      <vt:lpstr>COMO PROGRAMAR E PUBLICAR O SQLCLR</vt:lpstr>
      <vt:lpstr>PERFORMANCE</vt:lpstr>
      <vt:lpstr>SEGURANÇA</vt:lpstr>
      <vt:lpstr>DEMO</vt:lpstr>
      <vt:lpstr>DÚVIDAS ????</vt:lpstr>
      <vt:lpstr>SE INTERESSOU? SAIBA MAIS!</vt:lpstr>
      <vt:lpstr>SQLCLR: Transformando o SQL Server em algo muito além de um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Escrevendo queries rápidas no SQL Server</dc:title>
  <dc:creator>Dirceu Resende</dc:creator>
  <cp:lastModifiedBy>Dirceu Resende</cp:lastModifiedBy>
  <cp:revision>84</cp:revision>
  <dcterms:created xsi:type="dcterms:W3CDTF">2017-06-07T22:25:33Z</dcterms:created>
  <dcterms:modified xsi:type="dcterms:W3CDTF">2017-12-03T12:34:01Z</dcterms:modified>
</cp:coreProperties>
</file>