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6" r:id="rId9"/>
    <p:sldId id="267" r:id="rId10"/>
    <p:sldId id="269" r:id="rId11"/>
    <p:sldId id="271" r:id="rId12"/>
    <p:sldId id="261" r:id="rId13"/>
    <p:sldId id="263" r:id="rId14"/>
    <p:sldId id="264" r:id="rId15"/>
    <p:sldId id="26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1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1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5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98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88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9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34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83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2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83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9F65A44-70D7-4924-9D34-C7113BB0A8B8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79CE6B4-6F1B-4FDC-8684-D7325DC00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9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sql/relational-databases/indexes/columnstore-indexes-what-s-new" TargetMode="External"/><Relationship Id="rId2" Type="http://schemas.openxmlformats.org/officeDocument/2006/relationships/hyperlink" Target="https://docs.microsoft.com/pt-br/sql/relational-databases/indexes/columnstore-indexes-design-guidan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edrogalvaojunior.wordpress.com/2014/05/22/conhecendo-o-microsoft-sql-server-2012-e-2014-utilizando-o-columnstored-index/" TargetMode="External"/><Relationship Id="rId5" Type="http://schemas.openxmlformats.org/officeDocument/2006/relationships/hyperlink" Target="https://luanmorenodba.wordpress.com/2012/03/16/entenda-o-columnstore-indexes/" TargetMode="External"/><Relationship Id="rId4" Type="http://schemas.openxmlformats.org/officeDocument/2006/relationships/hyperlink" Target="https://www.nikoport.com/columnstor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56100"/>
          </a:xfrm>
        </p:spPr>
        <p:txBody>
          <a:bodyPr/>
          <a:lstStyle/>
          <a:p>
            <a:r>
              <a:rPr lang="pt-BR" dirty="0"/>
              <a:t>Índices </a:t>
            </a:r>
            <a:r>
              <a:rPr lang="pt-BR" dirty="0" err="1"/>
              <a:t>Columnstore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94A7EB-E5DA-4ABF-819C-D45624C03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15052"/>
            <a:ext cx="9418320" cy="1691640"/>
          </a:xfrm>
        </p:spPr>
        <p:txBody>
          <a:bodyPr/>
          <a:lstStyle/>
          <a:p>
            <a:r>
              <a:rPr lang="pt-BR" dirty="0"/>
              <a:t>Dirceu Resende</a:t>
            </a:r>
          </a:p>
        </p:txBody>
      </p:sp>
    </p:spTree>
    <p:extLst>
      <p:ext uri="{BB962C8B-B14F-4D97-AF65-F5344CB8AC3E}">
        <p14:creationId xmlns:p14="http://schemas.microsoft.com/office/powerpoint/2010/main" val="27471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60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Evolução do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r>
              <a:rPr lang="pt-BR" b="1" dirty="0">
                <a:solidFill>
                  <a:srgbClr val="FF0000"/>
                </a:solidFill>
              </a:rPr>
              <a:t> no SQL Server 2016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1017188" cy="461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Novo suporte à execução em modo de lote para consultas que usam qualquer uma dessas operações: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Realiza agregações com várias funções diferentes. Alguns exemplos: COUNT/COUNT, AVG/SUM, CHECKSUM_AGG e STDEV/STDEVP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Funções de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Function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: COUNT, COUNT_BIG, SUM, AVG, MIN, MAX e CLR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Function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definidas pelo usuário: CHECKSUM_AGG, STDEV, STDEVP, VAR, VARP e GROUPING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Funções analíticas de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Functions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: LAG, LEAD, FIRST_VALUE, LAST_VALUE, PERCENTILE_CONT, PERCENTILE_DISC, CUME_DIST e PERCENT_RANK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Consultas single-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threaded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em execução em MAXDOP 1 ou com um plano de consulta serial são executadas no modo de lote. Anteriormente, somente consultas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multithread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executavam com a execução de lote.</a:t>
            </a:r>
            <a:endParaRPr lang="pt-BR" b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7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60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Evolução do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r>
              <a:rPr lang="pt-BR" b="1" dirty="0">
                <a:solidFill>
                  <a:srgbClr val="FF0000"/>
                </a:solidFill>
              </a:rPr>
              <a:t> no SQL Server 2017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1017188" cy="253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Suporte à coluna calculada no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Clustered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Columnstore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Index</a:t>
            </a:r>
            <a:endParaRPr lang="pt-BR" dirty="0">
              <a:solidFill>
                <a:srgbClr val="E3E3E3"/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Suporte à Large object binaries (LOBs) no Clustered </a:t>
            </a:r>
            <a:r>
              <a:rPr lang="en-US" b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Columnstore</a:t>
            </a:r>
            <a:r>
              <a:rPr lang="en-US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Suporte à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Nonclustered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Columnstore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Index Online Rebuild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Suporte à Trivial </a:t>
            </a:r>
            <a:r>
              <a:rPr lang="pt-BR" b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Plans</a:t>
            </a:r>
            <a:endParaRPr lang="pt-BR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Suporte à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Mode Memory Grant Feedback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Suporte à Batch </a:t>
            </a:r>
            <a:r>
              <a:rPr lang="pt-BR" b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  <a:r>
              <a:rPr lang="pt-BR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Adaptive</a:t>
            </a:r>
            <a:r>
              <a:rPr lang="pt-BR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Joins</a:t>
            </a:r>
            <a:endParaRPr lang="pt-BR" b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ADBC92-AB1D-4EF3-8B87-86C54087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2" y="3022748"/>
            <a:ext cx="5162458" cy="35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8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Quando utilizar 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0857390" cy="295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Armazenar tabelas de fatos e tabelas de dimensões grandes para cargas de trabalho de data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warehouse</a:t>
            </a:r>
            <a:r>
              <a:rPr lang="pt-BR" b="0" dirty="0">
                <a:effectLst/>
                <a:latin typeface="Georgia" panose="02040502050405020303" pitchFamily="18" charset="0"/>
              </a:rPr>
              <a:t>. Esse método melhora o desempenho de consulta e a compactação de dados em até 10 vezes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Execução de consultas utilizando agrupamentos em grandes volumes de dados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Cobertura de índices que precisem utilizar operações de </a:t>
            </a:r>
            <a:r>
              <a:rPr lang="pt-BR" dirty="0" err="1">
                <a:latin typeface="Georgia" panose="02040502050405020303" pitchFamily="18" charset="0"/>
              </a:rPr>
              <a:t>Scan</a:t>
            </a:r>
            <a:r>
              <a:rPr lang="pt-BR" dirty="0">
                <a:latin typeface="Georgia" panose="02040502050405020303" pitchFamily="18" charset="0"/>
              </a:rPr>
              <a:t> na tabela</a:t>
            </a:r>
          </a:p>
          <a:p>
            <a:pPr>
              <a:lnSpc>
                <a:spcPct val="150000"/>
              </a:lnSpc>
            </a:pPr>
            <a:endParaRPr lang="pt-BR" b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0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Quando NÃO utilizar 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772355" y="1367161"/>
            <a:ext cx="10857390" cy="585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Muitas consultas que mostram todas (ou quase todas) as colunas de uma linha específica (</a:t>
            </a:r>
            <a:r>
              <a:rPr lang="pt-BR" dirty="0" err="1">
                <a:latin typeface="Georgia" panose="02040502050405020303" pitchFamily="18" charset="0"/>
              </a:rPr>
              <a:t>ex</a:t>
            </a:r>
            <a:r>
              <a:rPr lang="pt-BR" dirty="0">
                <a:latin typeface="Georgia" panose="02040502050405020303" pitchFamily="18" charset="0"/>
              </a:rPr>
              <a:t>: ID)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Sistemas OLTP e SQL Server &lt; 2016 (limitado)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Sistemas OLAP e SQL Server &lt; 2012 (sem suporte)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Azure SQL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Database</a:t>
            </a:r>
            <a:r>
              <a:rPr lang="pt-BR" b="0" dirty="0">
                <a:effectLst/>
                <a:latin typeface="Georgia" panose="02040502050405020303" pitchFamily="18" charset="0"/>
              </a:rPr>
              <a:t>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tier</a:t>
            </a:r>
            <a:r>
              <a:rPr lang="pt-BR" b="0" dirty="0">
                <a:effectLst/>
                <a:latin typeface="Georgia" panose="02040502050405020303" pitchFamily="18" charset="0"/>
              </a:rPr>
              <a:t> S2 ou inferior (sem suporte)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Escrita via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Linked</a:t>
            </a:r>
            <a:r>
              <a:rPr lang="pt-BR" b="0" dirty="0">
                <a:effectLst/>
                <a:latin typeface="Georgia" panose="02040502050405020303" pitchFamily="18" charset="0"/>
              </a:rPr>
              <a:t> Server em tabelas com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clustered</a:t>
            </a:r>
            <a:r>
              <a:rPr lang="pt-BR" b="0" dirty="0">
                <a:effectLst/>
                <a:latin typeface="Georgia" panose="02040502050405020303" pitchFamily="18" charset="0"/>
              </a:rPr>
              <a:t>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columnstore</a:t>
            </a:r>
            <a:r>
              <a:rPr lang="pt-BR" b="0" dirty="0">
                <a:effectLst/>
                <a:latin typeface="Georgia" panose="02040502050405020303" pitchFamily="18" charset="0"/>
              </a:rPr>
              <a:t> (sem suporte)</a:t>
            </a:r>
          </a:p>
          <a:p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Replicação, </a:t>
            </a:r>
            <a:r>
              <a:rPr lang="pt-BR" dirty="0" err="1">
                <a:latin typeface="Georgia" panose="02040502050405020303" pitchFamily="18" charset="0"/>
              </a:rPr>
              <a:t>View</a:t>
            </a:r>
            <a:r>
              <a:rPr lang="pt-BR" dirty="0">
                <a:latin typeface="Georgia" panose="02040502050405020303" pitchFamily="18" charset="0"/>
              </a:rPr>
              <a:t> Indexada, </a:t>
            </a:r>
            <a:r>
              <a:rPr lang="pt-BR" dirty="0" err="1">
                <a:latin typeface="Georgia" panose="02040502050405020303" pitchFamily="18" charset="0"/>
              </a:rPr>
              <a:t>Change</a:t>
            </a:r>
            <a:r>
              <a:rPr lang="pt-BR" dirty="0">
                <a:latin typeface="Georgia" panose="02040502050405020303" pitchFamily="18" charset="0"/>
              </a:rPr>
              <a:t> Tracking (CT), </a:t>
            </a:r>
            <a:r>
              <a:rPr lang="pt-BR" dirty="0" err="1">
                <a:latin typeface="Georgia" panose="02040502050405020303" pitchFamily="18" charset="0"/>
              </a:rPr>
              <a:t>Change</a:t>
            </a:r>
            <a:r>
              <a:rPr lang="pt-BR" dirty="0">
                <a:latin typeface="Georgia" panose="02040502050405020303" pitchFamily="18" charset="0"/>
              </a:rPr>
              <a:t> Data Capture (CDC) só funcionam com índices </a:t>
            </a:r>
            <a:r>
              <a:rPr lang="pt-BR" dirty="0" err="1">
                <a:latin typeface="Georgia" panose="02040502050405020303" pitchFamily="18" charset="0"/>
              </a:rPr>
              <a:t>columnstore</a:t>
            </a:r>
            <a:r>
              <a:rPr lang="pt-BR" dirty="0">
                <a:latin typeface="Georgia" panose="02040502050405020303" pitchFamily="18" charset="0"/>
              </a:rPr>
              <a:t> non-</a:t>
            </a:r>
            <a:r>
              <a:rPr lang="pt-BR" dirty="0" err="1">
                <a:latin typeface="Georgia" panose="02040502050405020303" pitchFamily="18" charset="0"/>
              </a:rPr>
              <a:t>clustered</a:t>
            </a:r>
            <a:r>
              <a:rPr lang="pt-BR" dirty="0">
                <a:latin typeface="Georgia" panose="02040502050405020303" pitchFamily="18" charset="0"/>
              </a:rPr>
              <a:t> (Temporal </a:t>
            </a:r>
            <a:r>
              <a:rPr lang="pt-BR" dirty="0" err="1">
                <a:latin typeface="Georgia" panose="02040502050405020303" pitchFamily="18" charset="0"/>
              </a:rPr>
              <a:t>tables</a:t>
            </a:r>
            <a:r>
              <a:rPr lang="pt-BR" dirty="0">
                <a:latin typeface="Georgia" panose="02040502050405020303" pitchFamily="18" charset="0"/>
              </a:rPr>
              <a:t> funciona com ambos).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Operações de REBUILD online são suportadas, tanto CCI quanto NCCI, mas são um pouco instáveis e costumam gerar deadlocks em tabelas grandes. </a:t>
            </a:r>
            <a:r>
              <a:rPr lang="pt-BR" dirty="0" err="1">
                <a:latin typeface="Georgia" panose="02040502050405020303" pitchFamily="18" charset="0"/>
              </a:rPr>
              <a:t>Resumable</a:t>
            </a:r>
            <a:r>
              <a:rPr lang="pt-BR" dirty="0">
                <a:latin typeface="Georgia" panose="02040502050405020303" pitchFamily="18" charset="0"/>
              </a:rPr>
              <a:t> Online Index </a:t>
            </a:r>
            <a:r>
              <a:rPr lang="pt-BR" dirty="0" err="1">
                <a:latin typeface="Georgia" panose="02040502050405020303" pitchFamily="18" charset="0"/>
              </a:rPr>
              <a:t>Rebuild</a:t>
            </a:r>
            <a:r>
              <a:rPr lang="pt-BR" dirty="0">
                <a:latin typeface="Georgia" panose="02040502050405020303" pitchFamily="18" charset="0"/>
              </a:rPr>
              <a:t> não é suportado.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Georgia" panose="02040502050405020303" pitchFamily="18" charset="0"/>
              </a:rPr>
              <a:t>Table</a:t>
            </a:r>
            <a:r>
              <a:rPr lang="pt-BR" dirty="0">
                <a:latin typeface="Georgia" panose="02040502050405020303" pitchFamily="18" charset="0"/>
              </a:rPr>
              <a:t> </a:t>
            </a:r>
            <a:r>
              <a:rPr lang="pt-BR" dirty="0" err="1">
                <a:latin typeface="Georgia" panose="02040502050405020303" pitchFamily="18" charset="0"/>
              </a:rPr>
              <a:t>variable</a:t>
            </a:r>
            <a:r>
              <a:rPr lang="pt-BR" dirty="0">
                <a:latin typeface="Georgia" panose="02040502050405020303" pitchFamily="18" charset="0"/>
              </a:rPr>
              <a:t> </a:t>
            </a:r>
            <a:r>
              <a:rPr lang="pt-BR" dirty="0" err="1">
                <a:latin typeface="Georgia" panose="02040502050405020303" pitchFamily="18" charset="0"/>
              </a:rPr>
              <a:t>deferred</a:t>
            </a:r>
            <a:r>
              <a:rPr lang="pt-BR" dirty="0">
                <a:latin typeface="Georgia" panose="02040502050405020303" pitchFamily="18" charset="0"/>
              </a:rPr>
              <a:t> </a:t>
            </a:r>
            <a:r>
              <a:rPr lang="pt-BR" dirty="0" err="1">
                <a:latin typeface="Georgia" panose="02040502050405020303" pitchFamily="18" charset="0"/>
              </a:rPr>
              <a:t>compilation</a:t>
            </a:r>
            <a:r>
              <a:rPr lang="pt-BR" dirty="0">
                <a:latin typeface="Georgia" panose="02040502050405020303" pitchFamily="18" charset="0"/>
              </a:rPr>
              <a:t> não suportado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Para tabelas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In-Memory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, um índice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columnstore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deve incluir todas as colunas; o índice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columnstore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não pode ter uma condição filtrada.</a:t>
            </a:r>
            <a:endParaRPr lang="pt-BR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pt-BR" b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1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Cenários do Dia a Dia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0857390" cy="336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Tabelas de processo de </a:t>
            </a:r>
            <a:r>
              <a:rPr lang="pt-BR" dirty="0" err="1">
                <a:latin typeface="Georgia" panose="02040502050405020303" pitchFamily="18" charset="0"/>
              </a:rPr>
              <a:t>Datawarehouse</a:t>
            </a:r>
            <a:r>
              <a:rPr lang="pt-BR" dirty="0">
                <a:latin typeface="Georgia" panose="02040502050405020303" pitchFamily="18" charset="0"/>
              </a:rPr>
              <a:t> (QUASE SEMPRE uso)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Tabelas de sistemas (TALVEZ </a:t>
            </a:r>
            <a:r>
              <a:rPr lang="pt-BR" dirty="0" err="1">
                <a:latin typeface="Georgia" panose="02040502050405020303" pitchFamily="18" charset="0"/>
              </a:rPr>
              <a:t>clustered</a:t>
            </a:r>
            <a:r>
              <a:rPr lang="pt-BR" dirty="0">
                <a:latin typeface="Georgia" panose="02040502050405020303" pitchFamily="18" charset="0"/>
              </a:rPr>
              <a:t> </a:t>
            </a:r>
            <a:r>
              <a:rPr lang="pt-BR" dirty="0" err="1">
                <a:latin typeface="Georgia" panose="02040502050405020303" pitchFamily="18" charset="0"/>
              </a:rPr>
              <a:t>columnstore</a:t>
            </a:r>
            <a:r>
              <a:rPr lang="pt-BR" dirty="0">
                <a:latin typeface="Georgia" panose="02040502050405020303" pitchFamily="18" charset="0"/>
              </a:rPr>
              <a:t> e PROVAVELMENTE Non-</a:t>
            </a:r>
            <a:r>
              <a:rPr lang="pt-BR" dirty="0" err="1">
                <a:latin typeface="Georgia" panose="02040502050405020303" pitchFamily="18" charset="0"/>
              </a:rPr>
              <a:t>clustered</a:t>
            </a:r>
            <a:r>
              <a:rPr lang="pt-BR" dirty="0">
                <a:latin typeface="Georgia" panose="02040502050405020303" pitchFamily="18" charset="0"/>
              </a:rPr>
              <a:t> CS)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Tabelas de log (QUASE SEMPRE uso)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Preciso economizar espaço em disco (QUASE SEMPRE uso)</a:t>
            </a:r>
          </a:p>
          <a:p>
            <a:pPr>
              <a:lnSpc>
                <a:spcPct val="150000"/>
              </a:lnSpc>
            </a:pPr>
            <a:endParaRPr lang="pt-BR" b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4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0857390" cy="460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  <a:hlinkClick r:id="rId2"/>
              </a:rPr>
              <a:t>https://docs.microsoft.com/pt-br/sql/relational-databases/indexes/columnstore-indexes-design-guidance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  <a:hlinkClick r:id="rId3"/>
              </a:rPr>
              <a:t>https://docs.microsoft.com/pt-br/sql/relational-databases/indexes/columnstore-indexes-what-s-new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  <a:hlinkClick r:id="rId4"/>
              </a:rPr>
              <a:t>https://www.nikoport.com/columnstore/</a:t>
            </a: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  <a:hlinkClick r:id="rId5"/>
              </a:rPr>
              <a:t>https://luanmorenodba.wordpress.com/2012/03/16/entenda-o-columnstore-indexes/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6"/>
              </a:rPr>
              <a:t>https://pedrogalvaojunior.wordpress.com/2014/05/22/conhecendo-o-microsoft-sql-server-2012-e-2014-utilizando-o-columnstored-index/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02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Demo</a:t>
            </a:r>
          </a:p>
        </p:txBody>
      </p:sp>
      <p:pic>
        <p:nvPicPr>
          <p:cNvPr id="4098" name="Picture 2" descr="Fabiano Amorim, Author at Simple Talk">
            <a:extLst>
              <a:ext uri="{FF2B5EF4-FFF2-40B4-BE49-F238E27FC236}">
                <a16:creationId xmlns:a16="http://schemas.microsoft.com/office/drawing/2014/main" id="{832FCF34-BB4C-4835-8503-D06D31BA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6" y="4145872"/>
            <a:ext cx="2712128" cy="271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RCESEEK">
            <a:extLst>
              <a:ext uri="{FF2B5EF4-FFF2-40B4-BE49-F238E27FC236}">
                <a16:creationId xmlns:a16="http://schemas.microsoft.com/office/drawing/2014/main" id="{93FF55D1-7DC4-4C5F-9398-A72FCE5B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498" y="1668169"/>
            <a:ext cx="20669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uiz Lima – Consultor SQL Server">
            <a:extLst>
              <a:ext uri="{FF2B5EF4-FFF2-40B4-BE49-F238E27FC236}">
                <a16:creationId xmlns:a16="http://schemas.microsoft.com/office/drawing/2014/main" id="{7A53E239-8BE1-4E39-AB1E-7C9E969A3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50" y="1873189"/>
            <a:ext cx="1814329" cy="25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rg92 (Rodrigo Ribeiro Gomes) · GitHub">
            <a:extLst>
              <a:ext uri="{FF2B5EF4-FFF2-40B4-BE49-F238E27FC236}">
                <a16:creationId xmlns:a16="http://schemas.microsoft.com/office/drawing/2014/main" id="{4F4C1026-A0EC-4CA4-B2DD-8BAD05F4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88" y="3763669"/>
            <a:ext cx="1997661" cy="199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94A7EB-E5DA-4ABF-819C-D45624C03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033" y="1071978"/>
            <a:ext cx="10901779" cy="55108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Índices </a:t>
            </a:r>
            <a:r>
              <a:rPr lang="pt-BR" dirty="0" err="1"/>
              <a:t>Columnstore</a:t>
            </a:r>
            <a:r>
              <a:rPr lang="pt-BR" dirty="0"/>
              <a:t>? </a:t>
            </a:r>
            <a:r>
              <a:rPr lang="pt-BR" dirty="0" err="1"/>
              <a:t>Rowstore</a:t>
            </a:r>
            <a:r>
              <a:rPr lang="pt-BR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Vantagens do </a:t>
            </a:r>
            <a:r>
              <a:rPr lang="pt-BR" dirty="0" err="1"/>
              <a:t>Columnstore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Evolução do </a:t>
            </a:r>
            <a:r>
              <a:rPr lang="pt-BR" dirty="0" err="1"/>
              <a:t>Columnstore</a:t>
            </a:r>
            <a:r>
              <a:rPr lang="pt-BR" dirty="0"/>
              <a:t> no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Quando utilizar o </a:t>
            </a:r>
            <a:r>
              <a:rPr lang="pt-BR" dirty="0" err="1"/>
              <a:t>Columnstore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Quando NÃO utilizar o </a:t>
            </a:r>
            <a:r>
              <a:rPr lang="pt-BR" dirty="0" err="1"/>
              <a:t>Columnstore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Cenários do dia a 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Columnstore</a:t>
            </a:r>
            <a:r>
              <a:rPr lang="pt-BR" dirty="0"/>
              <a:t> e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21033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Rowstore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vs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ows or Columns — where should I put my index on? | by Nikola Ilic |  Towards Data Science">
            <a:extLst>
              <a:ext uri="{FF2B5EF4-FFF2-40B4-BE49-F238E27FC236}">
                <a16:creationId xmlns:a16="http://schemas.microsoft.com/office/drawing/2014/main" id="{16E346AD-355B-455F-8AB5-50F125C79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135561"/>
            <a:ext cx="8791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Rowstore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vs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016B4A-57A3-481D-BC88-10FB1588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3" y="2675554"/>
            <a:ext cx="2714625" cy="2447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0B0F74-282A-4315-B1CC-F5F93307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81" y="1608753"/>
            <a:ext cx="876300" cy="4581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CF492B-0CFE-4665-AC4D-5D53DAA87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420" y="1608753"/>
            <a:ext cx="43148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Principais Vantagens do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0857390" cy="502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Altíssima compressão de dados = Tabelas podem ficar BEM menores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Altíssima performance para operações de agregação (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Count</a:t>
            </a:r>
            <a:r>
              <a:rPr lang="pt-BR" b="0" dirty="0">
                <a:effectLst/>
                <a:latin typeface="Georgia" panose="02040502050405020303" pitchFamily="18" charset="0"/>
              </a:rPr>
              <a:t>, Sum, Min, Max,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etc</a:t>
            </a:r>
            <a:r>
              <a:rPr lang="pt-BR" b="0" dirty="0">
                <a:effectLst/>
                <a:latin typeface="Georgia" panose="020405020504050203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Algoritmo de Redução de Custo de I/O e memória, tornando a consulta assim mais eficiente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Batch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Mode</a:t>
            </a:r>
            <a:r>
              <a:rPr lang="pt-BR" b="0" dirty="0">
                <a:effectLst/>
                <a:latin typeface="Georgia" panose="02040502050405020303" pitchFamily="18" charset="0"/>
              </a:rPr>
              <a:t> = Blocos de 1.000 linhas que são retornados a consulta ao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ínves</a:t>
            </a:r>
            <a:r>
              <a:rPr lang="pt-BR" b="0" dirty="0">
                <a:effectLst/>
                <a:latin typeface="Georgia" panose="02040502050405020303" pitchFamily="18" charset="0"/>
              </a:rPr>
              <a:t> de linha-a-linha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“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Segment</a:t>
            </a:r>
            <a:r>
              <a:rPr lang="pt-BR" b="0" dirty="0">
                <a:effectLst/>
                <a:latin typeface="Georgia" panose="02040502050405020303" pitchFamily="18" charset="0"/>
              </a:rPr>
              <a:t> 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Elimination</a:t>
            </a:r>
            <a:r>
              <a:rPr lang="pt-BR" b="0" dirty="0">
                <a:effectLst/>
                <a:latin typeface="Georgia" panose="02040502050405020303" pitchFamily="18" charset="0"/>
              </a:rPr>
              <a:t>” de acordo com os filtros passados ao QO, possibilitará trazer a consulta mais rápido, isso porque o mecanismo possibilita a quebra da partição em diversas partes selecionando assim os dados de uma forma mais eficiente.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73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60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Evolução do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r>
              <a:rPr lang="pt-BR" b="1" dirty="0">
                <a:solidFill>
                  <a:srgbClr val="FF0000"/>
                </a:solidFill>
              </a:rPr>
              <a:t> no SQL Server 2012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0857390" cy="461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Versão inicial do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Columnstore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Suporte apenas ao Non-</a:t>
            </a:r>
            <a:r>
              <a:rPr lang="pt-BR" dirty="0" err="1">
                <a:latin typeface="Georgia" panose="02040502050405020303" pitchFamily="18" charset="0"/>
              </a:rPr>
              <a:t>Clustered</a:t>
            </a:r>
            <a:r>
              <a:rPr lang="pt-BR" dirty="0">
                <a:latin typeface="Georgia" panose="02040502050405020303" pitchFamily="18" charset="0"/>
              </a:rPr>
              <a:t> </a:t>
            </a:r>
            <a:r>
              <a:rPr lang="pt-BR" dirty="0" err="1">
                <a:latin typeface="Georgia" panose="02040502050405020303" pitchFamily="18" charset="0"/>
              </a:rPr>
              <a:t>columnstore</a:t>
            </a:r>
            <a:r>
              <a:rPr lang="pt-BR" dirty="0">
                <a:latin typeface="Georgia" panose="02040502050405020303" pitchFamily="18" charset="0"/>
              </a:rPr>
              <a:t>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 tabela se torna “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Read</a:t>
            </a:r>
            <a:r>
              <a:rPr lang="pt-BR" b="0" dirty="0">
                <a:effectLst/>
                <a:latin typeface="Georgia" panose="02040502050405020303" pitchFamily="18" charset="0"/>
              </a:rPr>
              <a:t>-Only”, não podendo ser permitido operações de DML tais como: INSERT/UPDATE/DELETE e MERGE. Sendo assim só é possível alterá-la se o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ColumnsStore</a:t>
            </a:r>
            <a:r>
              <a:rPr lang="pt-BR" b="0" dirty="0">
                <a:effectLst/>
                <a:latin typeface="Georgia" panose="02040502050405020303" pitchFamily="18" charset="0"/>
              </a:rPr>
              <a:t> Index for desabilitada ou excluída.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Não há suporte à replicação,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Change</a:t>
            </a:r>
            <a:r>
              <a:rPr lang="pt-BR" b="0" dirty="0">
                <a:effectLst/>
                <a:latin typeface="Georgia" panose="02040502050405020303" pitchFamily="18" charset="0"/>
              </a:rPr>
              <a:t> Data Capture,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Change</a:t>
            </a:r>
            <a:r>
              <a:rPr lang="pt-BR" b="0" dirty="0">
                <a:effectLst/>
                <a:latin typeface="Georgia" panose="02040502050405020303" pitchFamily="18" charset="0"/>
              </a:rPr>
              <a:t>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Não há suporte a </a:t>
            </a:r>
            <a:r>
              <a:rPr lang="pt-BR" dirty="0" err="1">
                <a:latin typeface="Georgia" panose="02040502050405020303" pitchFamily="18" charset="0"/>
              </a:rPr>
              <a:t>Unique</a:t>
            </a:r>
            <a:r>
              <a:rPr lang="pt-BR" dirty="0">
                <a:latin typeface="Georgia" panose="02040502050405020303" pitchFamily="18" charset="0"/>
              </a:rPr>
              <a:t> </a:t>
            </a:r>
            <a:r>
              <a:rPr lang="pt-BR" dirty="0" err="1">
                <a:latin typeface="Georgia" panose="02040502050405020303" pitchFamily="18" charset="0"/>
              </a:rPr>
              <a:t>Constraints</a:t>
            </a:r>
            <a:r>
              <a:rPr lang="pt-BR" dirty="0">
                <a:latin typeface="Georgia" panose="02040502050405020303" pitchFamily="18" charset="0"/>
              </a:rPr>
              <a:t>, </a:t>
            </a:r>
            <a:r>
              <a:rPr lang="pt-BR" dirty="0" err="1">
                <a:latin typeface="Georgia" panose="02040502050405020303" pitchFamily="18" charset="0"/>
              </a:rPr>
              <a:t>Primary</a:t>
            </a:r>
            <a:r>
              <a:rPr lang="pt-BR" dirty="0">
                <a:latin typeface="Georgia" panose="02040502050405020303" pitchFamily="18" charset="0"/>
              </a:rPr>
              <a:t> Key ou </a:t>
            </a:r>
            <a:r>
              <a:rPr lang="pt-BR" dirty="0" err="1">
                <a:latin typeface="Georgia" panose="02040502050405020303" pitchFamily="18" charset="0"/>
              </a:rPr>
              <a:t>Foreign</a:t>
            </a:r>
            <a:r>
              <a:rPr lang="pt-BR" dirty="0">
                <a:latin typeface="Georgia" panose="02040502050405020303" pitchFamily="18" charset="0"/>
              </a:rPr>
              <a:t> Keys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Algumas operações não são possíveis no novo modo “Batch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Mode</a:t>
            </a:r>
            <a:r>
              <a:rPr lang="pt-BR" b="0" dirty="0">
                <a:effectLst/>
                <a:latin typeface="Georgia" panose="02040502050405020303" pitchFamily="18" charset="0"/>
              </a:rPr>
              <a:t>” como: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Outer</a:t>
            </a:r>
            <a:r>
              <a:rPr lang="pt-BR" b="0" dirty="0">
                <a:effectLst/>
                <a:latin typeface="Georgia" panose="02040502050405020303" pitchFamily="18" charset="0"/>
              </a:rPr>
              <a:t>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Joins</a:t>
            </a:r>
            <a:r>
              <a:rPr lang="pt-BR" b="0" dirty="0">
                <a:effectLst/>
                <a:latin typeface="Georgia" panose="02040502050405020303" pitchFamily="18" charset="0"/>
              </a:rPr>
              <a:t>,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Join</a:t>
            </a:r>
            <a:r>
              <a:rPr lang="pt-BR" b="0" dirty="0">
                <a:effectLst/>
                <a:latin typeface="Georgia" panose="02040502050405020303" pitchFamily="18" charset="0"/>
              </a:rPr>
              <a:t> entre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strings</a:t>
            </a:r>
            <a:r>
              <a:rPr lang="pt-BR" b="0" dirty="0">
                <a:effectLst/>
                <a:latin typeface="Georgia" panose="02040502050405020303" pitchFamily="18" charset="0"/>
              </a:rPr>
              <a:t>, NOT IN, IN, EXISTS e agregações escalares.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Se houver pressão na memória ou um grande uso de paralelismo, provavelmente o QO utilizará o modo linha-a-linha para a execução da consulta.</a:t>
            </a:r>
          </a:p>
        </p:txBody>
      </p:sp>
    </p:spTree>
    <p:extLst>
      <p:ext uri="{BB962C8B-B14F-4D97-AF65-F5344CB8AC3E}">
        <p14:creationId xmlns:p14="http://schemas.microsoft.com/office/powerpoint/2010/main" val="403550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60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Evolução do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r>
              <a:rPr lang="pt-BR" b="1" dirty="0">
                <a:solidFill>
                  <a:srgbClr val="FF0000"/>
                </a:solidFill>
              </a:rPr>
              <a:t> no SQL Server 2012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772355" y="1296140"/>
            <a:ext cx="10857390" cy="54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Tipos de dados n</a:t>
            </a:r>
            <a:r>
              <a:rPr lang="pt-BR" dirty="0">
                <a:latin typeface="Georgia" panose="02040502050405020303" pitchFamily="18" charset="0"/>
              </a:rPr>
              <a:t>ão suportados: </a:t>
            </a:r>
            <a:r>
              <a:rPr lang="pt-BR" dirty="0" err="1">
                <a:latin typeface="Georgia" panose="02040502050405020303" pitchFamily="18" charset="0"/>
              </a:rPr>
              <a:t>binary</a:t>
            </a:r>
            <a:r>
              <a:rPr lang="pt-BR" dirty="0">
                <a:latin typeface="Georgia" panose="02040502050405020303" pitchFamily="18" charset="0"/>
              </a:rPr>
              <a:t> e </a:t>
            </a:r>
            <a:r>
              <a:rPr lang="pt-BR" dirty="0" err="1">
                <a:latin typeface="Georgia" panose="02040502050405020303" pitchFamily="18" charset="0"/>
              </a:rPr>
              <a:t>varbinary</a:t>
            </a:r>
            <a:r>
              <a:rPr lang="pt-BR" dirty="0">
                <a:latin typeface="Georgia" panose="02040502050405020303" pitchFamily="18" charset="0"/>
              </a:rPr>
              <a:t>, </a:t>
            </a:r>
            <a:r>
              <a:rPr lang="pt-BR" dirty="0" err="1">
                <a:latin typeface="Georgia" panose="02040502050405020303" pitchFamily="18" charset="0"/>
              </a:rPr>
              <a:t>ntext</a:t>
            </a:r>
            <a:r>
              <a:rPr lang="pt-BR" dirty="0">
                <a:latin typeface="Georgia" panose="02040502050405020303" pitchFamily="18" charset="0"/>
              </a:rPr>
              <a:t> , </a:t>
            </a:r>
            <a:r>
              <a:rPr lang="pt-BR" dirty="0" err="1">
                <a:latin typeface="Georgia" panose="02040502050405020303" pitchFamily="18" charset="0"/>
              </a:rPr>
              <a:t>text</a:t>
            </a:r>
            <a:r>
              <a:rPr lang="pt-BR" dirty="0">
                <a:latin typeface="Georgia" panose="02040502050405020303" pitchFamily="18" charset="0"/>
              </a:rPr>
              <a:t> e </a:t>
            </a:r>
            <a:r>
              <a:rPr lang="pt-BR" dirty="0" err="1">
                <a:latin typeface="Georgia" panose="02040502050405020303" pitchFamily="18" charset="0"/>
              </a:rPr>
              <a:t>image</a:t>
            </a:r>
            <a:r>
              <a:rPr lang="pt-BR" dirty="0">
                <a:latin typeface="Georgia" panose="02040502050405020303" pitchFamily="18" charset="0"/>
              </a:rPr>
              <a:t>, </a:t>
            </a:r>
            <a:r>
              <a:rPr lang="pt-BR" dirty="0" err="1">
                <a:latin typeface="Georgia" panose="02040502050405020303" pitchFamily="18" charset="0"/>
              </a:rPr>
              <a:t>varchar</a:t>
            </a:r>
            <a:r>
              <a:rPr lang="pt-BR" dirty="0">
                <a:latin typeface="Georgia" panose="02040502050405020303" pitchFamily="18" charset="0"/>
              </a:rPr>
              <a:t>(</a:t>
            </a:r>
            <a:r>
              <a:rPr lang="pt-BR" dirty="0" err="1">
                <a:latin typeface="Georgia" panose="02040502050405020303" pitchFamily="18" charset="0"/>
              </a:rPr>
              <a:t>max</a:t>
            </a:r>
            <a:r>
              <a:rPr lang="pt-BR" dirty="0">
                <a:latin typeface="Georgia" panose="02040502050405020303" pitchFamily="18" charset="0"/>
              </a:rPr>
              <a:t>) e </a:t>
            </a:r>
            <a:r>
              <a:rPr lang="pt-BR" dirty="0" err="1">
                <a:latin typeface="Georgia" panose="02040502050405020303" pitchFamily="18" charset="0"/>
              </a:rPr>
              <a:t>nvarchar</a:t>
            </a:r>
            <a:r>
              <a:rPr lang="pt-BR" dirty="0">
                <a:latin typeface="Georgia" panose="02040502050405020303" pitchFamily="18" charset="0"/>
              </a:rPr>
              <a:t>(</a:t>
            </a:r>
            <a:r>
              <a:rPr lang="pt-BR" dirty="0" err="1">
                <a:latin typeface="Georgia" panose="02040502050405020303" pitchFamily="18" charset="0"/>
              </a:rPr>
              <a:t>max</a:t>
            </a:r>
            <a:r>
              <a:rPr lang="pt-BR" dirty="0">
                <a:latin typeface="Georgia" panose="02040502050405020303" pitchFamily="18" charset="0"/>
              </a:rPr>
              <a:t>), </a:t>
            </a:r>
            <a:r>
              <a:rPr lang="pt-BR" dirty="0" err="1">
                <a:latin typeface="Georgia" panose="02040502050405020303" pitchFamily="18" charset="0"/>
              </a:rPr>
              <a:t>Uniqueidentifier</a:t>
            </a:r>
            <a:r>
              <a:rPr lang="pt-BR" dirty="0">
                <a:latin typeface="Georgia" panose="02040502050405020303" pitchFamily="18" charset="0"/>
              </a:rPr>
              <a:t>, </a:t>
            </a:r>
            <a:r>
              <a:rPr lang="pt-BR" dirty="0" err="1">
                <a:latin typeface="Georgia" panose="02040502050405020303" pitchFamily="18" charset="0"/>
              </a:rPr>
              <a:t>rowversion</a:t>
            </a:r>
            <a:r>
              <a:rPr lang="pt-BR" dirty="0">
                <a:latin typeface="Georgia" panose="02040502050405020303" pitchFamily="18" charset="0"/>
              </a:rPr>
              <a:t> (e </a:t>
            </a:r>
            <a:r>
              <a:rPr lang="pt-BR" dirty="0" err="1">
                <a:latin typeface="Georgia" panose="02040502050405020303" pitchFamily="18" charset="0"/>
              </a:rPr>
              <a:t>timestamp</a:t>
            </a:r>
            <a:r>
              <a:rPr lang="pt-BR" dirty="0">
                <a:latin typeface="Georgia" panose="02040502050405020303" pitchFamily="18" charset="0"/>
              </a:rPr>
              <a:t>), </a:t>
            </a:r>
            <a:r>
              <a:rPr lang="pt-BR" dirty="0" err="1">
                <a:latin typeface="Georgia" panose="02040502050405020303" pitchFamily="18" charset="0"/>
              </a:rPr>
              <a:t>sql_variant</a:t>
            </a:r>
            <a:r>
              <a:rPr lang="pt-BR" dirty="0">
                <a:latin typeface="Georgia" panose="02040502050405020303" pitchFamily="18" charset="0"/>
              </a:rPr>
              <a:t>, decimal (e </a:t>
            </a:r>
            <a:r>
              <a:rPr lang="pt-BR" dirty="0" err="1">
                <a:latin typeface="Georgia" panose="02040502050405020303" pitchFamily="18" charset="0"/>
              </a:rPr>
              <a:t>numeric</a:t>
            </a:r>
            <a:r>
              <a:rPr lang="pt-BR" dirty="0">
                <a:latin typeface="Georgia" panose="02040502050405020303" pitchFamily="18" charset="0"/>
              </a:rPr>
              <a:t>) com precisão maior que 18 dígitos, </a:t>
            </a:r>
            <a:r>
              <a:rPr lang="pt-BR" dirty="0" err="1">
                <a:latin typeface="Georgia" panose="02040502050405020303" pitchFamily="18" charset="0"/>
              </a:rPr>
              <a:t>datetimeoffset</a:t>
            </a:r>
            <a:r>
              <a:rPr lang="pt-BR" dirty="0">
                <a:latin typeface="Georgia" panose="02040502050405020303" pitchFamily="18" charset="0"/>
              </a:rPr>
              <a:t> com escala maior que 2 e tipos CLR (</a:t>
            </a:r>
            <a:r>
              <a:rPr lang="pt-BR" dirty="0" err="1">
                <a:latin typeface="Georgia" panose="02040502050405020303" pitchFamily="18" charset="0"/>
              </a:rPr>
              <a:t>hierarchyid</a:t>
            </a:r>
            <a:r>
              <a:rPr lang="pt-BR" dirty="0">
                <a:latin typeface="Georgia" panose="02040502050405020303" pitchFamily="18" charset="0"/>
              </a:rPr>
              <a:t> e tipos espaciais).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Não pode ser um índice exclusivo ou atuar como uma chave primária ou estrangeira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Não pode ser criado em uma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view</a:t>
            </a:r>
            <a:r>
              <a:rPr lang="pt-BR" b="0" dirty="0">
                <a:effectLst/>
                <a:latin typeface="Georgia" panose="02040502050405020303" pitchFamily="18" charset="0"/>
              </a:rPr>
              <a:t> ou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view</a:t>
            </a:r>
            <a:r>
              <a:rPr lang="pt-BR" b="0" dirty="0">
                <a:effectLst/>
                <a:latin typeface="Georgia" panose="02040502050405020303" pitchFamily="18" charset="0"/>
              </a:rPr>
              <a:t> indexada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Não pode incluir uma coluna esparsa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Não pode ser alterado por meio da instrução ALTER INDEX. Em vez disso, remova e recrie o índice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columnstore</a:t>
            </a:r>
            <a:r>
              <a:rPr lang="pt-BR" b="0" dirty="0">
                <a:effectLst/>
                <a:latin typeface="Georgia" panose="02040502050405020303" pitchFamily="18" charset="0"/>
              </a:rPr>
              <a:t>. Você pode usar ALTER INDEX para desabilitar e recriar um índice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columnstore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Não pode ser criado por meio da palavra-chave INCLUDE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Não pode incluir as palavras-chave ASC ou DESC para classificar o índice. Os índices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columnstore</a:t>
            </a:r>
            <a:r>
              <a:rPr lang="pt-BR" b="0" dirty="0">
                <a:effectLst/>
                <a:latin typeface="Georgia" panose="02040502050405020303" pitchFamily="18" charset="0"/>
              </a:rPr>
              <a:t> são ordenados de acordo com os algoritmos de compactação. A classificação eliminará muitos dos benefícios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21540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60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Evolução do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r>
              <a:rPr lang="pt-BR" b="1" dirty="0">
                <a:solidFill>
                  <a:srgbClr val="FF0000"/>
                </a:solidFill>
              </a:rPr>
              <a:t> no SQL Server 2014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1017188" cy="37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Suporte à operações de DML de escrita através do novo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Clustered</a:t>
            </a:r>
            <a:r>
              <a:rPr lang="pt-BR" b="0" dirty="0">
                <a:effectLst/>
                <a:latin typeface="Georgia" panose="02040502050405020303" pitchFamily="18" charset="0"/>
              </a:rPr>
              <a:t>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Columnstore</a:t>
            </a:r>
            <a:r>
              <a:rPr lang="pt-BR" b="0" dirty="0">
                <a:effectLst/>
                <a:latin typeface="Georgia" panose="02040502050405020303" pitchFamily="18" charset="0"/>
              </a:rPr>
              <a:t> Index (Enterprise). Mas isso faz com que nenhum outro índice possa ser criado na tabela. </a:t>
            </a:r>
            <a:r>
              <a:rPr lang="pt-BR" dirty="0">
                <a:latin typeface="Georgia" panose="02040502050405020303" pitchFamily="18" charset="0"/>
              </a:rPr>
              <a:t>Non-</a:t>
            </a:r>
            <a:r>
              <a:rPr lang="pt-BR" dirty="0" err="1">
                <a:latin typeface="Georgia" panose="02040502050405020303" pitchFamily="18" charset="0"/>
              </a:rPr>
              <a:t>Clustered</a:t>
            </a:r>
            <a:r>
              <a:rPr lang="pt-BR" dirty="0">
                <a:latin typeface="Georgia" panose="02040502050405020303" pitchFamily="18" charset="0"/>
              </a:rPr>
              <a:t> </a:t>
            </a:r>
            <a:r>
              <a:rPr lang="pt-BR" dirty="0" err="1">
                <a:latin typeface="Georgia" panose="02040502050405020303" pitchFamily="18" charset="0"/>
              </a:rPr>
              <a:t>Columnstore</a:t>
            </a:r>
            <a:r>
              <a:rPr lang="pt-BR" dirty="0">
                <a:latin typeface="Georgia" panose="02040502050405020303" pitchFamily="18" charset="0"/>
              </a:rPr>
              <a:t> Index continuam deixando a tabela em modo “</a:t>
            </a:r>
            <a:r>
              <a:rPr lang="pt-BR" dirty="0" err="1">
                <a:latin typeface="Georgia" panose="02040502050405020303" pitchFamily="18" charset="0"/>
              </a:rPr>
              <a:t>Read</a:t>
            </a:r>
            <a:r>
              <a:rPr lang="pt-BR" dirty="0">
                <a:latin typeface="Georgia" panose="02040502050405020303" pitchFamily="18" charset="0"/>
              </a:rPr>
              <a:t>-Only”, mas podem ser combinados com índices </a:t>
            </a:r>
            <a:r>
              <a:rPr lang="pt-BR" dirty="0" err="1">
                <a:latin typeface="Georgia" panose="02040502050405020303" pitchFamily="18" charset="0"/>
              </a:rPr>
              <a:t>RowStore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Informações de output do SET STATISTICS atualizadas </a:t>
            </a:r>
            <a:r>
              <a:rPr lang="pt-BR" dirty="0">
                <a:latin typeface="Georgia" panose="02040502050405020303" pitchFamily="18" charset="0"/>
              </a:rPr>
              <a:t>para exibir operações de LOB (quando houver)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Melhorias no batch-</a:t>
            </a:r>
            <a:r>
              <a:rPr lang="pt-BR" dirty="0" err="1">
                <a:latin typeface="Georgia" panose="02040502050405020303" pitchFamily="18" charset="0"/>
              </a:rPr>
              <a:t>mode</a:t>
            </a:r>
            <a:r>
              <a:rPr lang="pt-BR" dirty="0">
                <a:latin typeface="Georgia" panose="02040502050405020303" pitchFamily="18" charset="0"/>
              </a:rPr>
              <a:t> com operações de agregação, IN/EXISTS, UNION ALL, OUTER JOIN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Redução no uso de memória e custo das consultas</a:t>
            </a:r>
          </a:p>
        </p:txBody>
      </p:sp>
    </p:spTree>
    <p:extLst>
      <p:ext uri="{BB962C8B-B14F-4D97-AF65-F5344CB8AC3E}">
        <p14:creationId xmlns:p14="http://schemas.microsoft.com/office/powerpoint/2010/main" val="11112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5191-52D7-4535-9642-FF7560CB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67" y="275208"/>
            <a:ext cx="9418320" cy="592584"/>
          </a:xfrm>
        </p:spPr>
        <p:txBody>
          <a:bodyPr>
            <a:normAutofit/>
          </a:bodyPr>
          <a:lstStyle/>
          <a:p>
            <a:r>
              <a:rPr lang="pt-BR" sz="3200" dirty="0"/>
              <a:t>Índices </a:t>
            </a:r>
            <a:r>
              <a:rPr lang="pt-BR" sz="3200" dirty="0" err="1"/>
              <a:t>Columnstore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9C44C-CB6A-48D1-80C6-42B7F4505BA8}"/>
              </a:ext>
            </a:extLst>
          </p:cNvPr>
          <p:cNvSpPr txBox="1"/>
          <p:nvPr/>
        </p:nvSpPr>
        <p:spPr>
          <a:xfrm>
            <a:off x="772355" y="843376"/>
            <a:ext cx="60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Evolução do </a:t>
            </a:r>
            <a:r>
              <a:rPr lang="pt-BR" b="1" dirty="0" err="1">
                <a:solidFill>
                  <a:srgbClr val="FF0000"/>
                </a:solidFill>
              </a:rPr>
              <a:t>Columnstore</a:t>
            </a:r>
            <a:r>
              <a:rPr lang="pt-BR" b="1" dirty="0">
                <a:solidFill>
                  <a:srgbClr val="FF0000"/>
                </a:solidFill>
              </a:rPr>
              <a:t> no SQL Server 2016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9A21B-9943-4E4D-AA4B-F6196EBFFE07}"/>
              </a:ext>
            </a:extLst>
          </p:cNvPr>
          <p:cNvSpPr txBox="1"/>
          <p:nvPr/>
        </p:nvSpPr>
        <p:spPr>
          <a:xfrm>
            <a:off x="870012" y="1544715"/>
            <a:ext cx="11017188" cy="461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Suporte COMPLETO à operações de DML de escrita tanto pra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Clustered</a:t>
            </a:r>
            <a:r>
              <a:rPr lang="pt-BR" b="0" dirty="0">
                <a:effectLst/>
                <a:latin typeface="Georgia" panose="02040502050405020303" pitchFamily="18" charset="0"/>
              </a:rPr>
              <a:t> quanto para Non-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Clustered</a:t>
            </a:r>
            <a:r>
              <a:rPr lang="pt-BR" b="0" dirty="0">
                <a:effectLst/>
                <a:latin typeface="Georgia" panose="02040502050405020303" pitchFamily="18" charset="0"/>
              </a:rPr>
              <a:t> </a:t>
            </a:r>
            <a:r>
              <a:rPr lang="pt-BR" b="0" dirty="0" err="1">
                <a:effectLst/>
                <a:latin typeface="Georgia" panose="02040502050405020303" pitchFamily="18" charset="0"/>
              </a:rPr>
              <a:t>Column</a:t>
            </a:r>
            <a:r>
              <a:rPr lang="pt-BR" dirty="0" err="1">
                <a:latin typeface="Georgia" panose="02040502050405020303" pitchFamily="18" charset="0"/>
              </a:rPr>
              <a:t>store</a:t>
            </a:r>
            <a:r>
              <a:rPr lang="pt-BR" dirty="0">
                <a:latin typeface="Georgia" panose="02040502050405020303" pitchFamily="18" charset="0"/>
              </a:rPr>
              <a:t> Indexes, em todas as edições do SQL Server (até Express) e podem ser filtrados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Suporte para tabelas </a:t>
            </a:r>
            <a:r>
              <a:rPr lang="pt-BR" dirty="0" err="1">
                <a:latin typeface="Georgia" panose="02040502050405020303" pitchFamily="18" charset="0"/>
              </a:rPr>
              <a:t>In-Memory</a:t>
            </a: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Georgia" panose="02040502050405020303" pitchFamily="18" charset="0"/>
              </a:rPr>
              <a:t>Adicionado suporte a </a:t>
            </a:r>
            <a:r>
              <a:rPr lang="en-US" dirty="0">
                <a:latin typeface="Georgia" panose="02040502050405020303" pitchFamily="18" charset="0"/>
              </a:rPr>
              <a:t>U</a:t>
            </a:r>
            <a:r>
              <a:rPr lang="en-US" b="0" dirty="0">
                <a:effectLst/>
                <a:latin typeface="Georgia" panose="02040502050405020303" pitchFamily="18" charset="0"/>
              </a:rPr>
              <a:t>nique Constraints, Primary Keys e Foreign Key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Os índices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columnstore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têm uma opção de atraso de compactação que minimiza o impacto da carga de trabalho transacional na análise operacional em tempo real.</a:t>
            </a:r>
            <a:endParaRPr lang="pt-BR" dirty="0">
              <a:solidFill>
                <a:srgbClr val="E3E3E3"/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Suporte ao nível RCSI (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Read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Commited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Snapshot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Isolation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) e ao SI (Snapshot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Isolation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). Isso permite consultas de análise consistente transacionais sem qualquer bloqueio.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O </a:t>
            </a:r>
            <a:r>
              <a:rPr lang="pt-BR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columnstore</a:t>
            </a:r>
            <a:r>
              <a:rPr lang="pt-BR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oferece suporte à desfragmentação de índice por meio da remoção de linhas excluídas, sem a necessidade de recriar explicitamente o índice</a:t>
            </a:r>
            <a:endParaRPr lang="pt-BR" b="0" dirty="0">
              <a:effectLst/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Os índices </a:t>
            </a:r>
            <a:r>
              <a:rPr lang="pt-BR" dirty="0" err="1">
                <a:latin typeface="Georgia" panose="02040502050405020303" pitchFamily="18" charset="0"/>
              </a:rPr>
              <a:t>columnstore</a:t>
            </a:r>
            <a:r>
              <a:rPr lang="pt-BR" dirty="0">
                <a:latin typeface="Georgia" panose="02040502050405020303" pitchFamily="18" charset="0"/>
              </a:rPr>
              <a:t> podem ser acessados em uma réplica secundária para leitura do </a:t>
            </a:r>
            <a:r>
              <a:rPr lang="pt-BR" dirty="0" err="1">
                <a:latin typeface="Georgia" panose="02040502050405020303" pitchFamily="18" charset="0"/>
              </a:rPr>
              <a:t>AlwaysOn</a:t>
            </a:r>
            <a:endParaRPr lang="pt-BR" b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226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250</TotalTime>
  <Words>1280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Century Schoolbook</vt:lpstr>
      <vt:lpstr>Georgia</vt:lpstr>
      <vt:lpstr>Segoe UI</vt:lpstr>
      <vt:lpstr>Wingdings 2</vt:lpstr>
      <vt:lpstr>Exibir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  <vt:lpstr>Índices Columnstore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Índices Columnstore</dc:title>
  <dc:creator>Dirceu Resende</dc:creator>
  <cp:lastModifiedBy>Dirceu Resende</cp:lastModifiedBy>
  <cp:revision>24</cp:revision>
  <dcterms:created xsi:type="dcterms:W3CDTF">2021-05-27T17:45:56Z</dcterms:created>
  <dcterms:modified xsi:type="dcterms:W3CDTF">2021-05-27T21:56:14Z</dcterms:modified>
</cp:coreProperties>
</file>