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61" r:id="rId2"/>
    <p:sldId id="263" r:id="rId3"/>
    <p:sldId id="279" r:id="rId4"/>
    <p:sldId id="257" r:id="rId5"/>
    <p:sldId id="259" r:id="rId6"/>
    <p:sldId id="270" r:id="rId7"/>
    <p:sldId id="275" r:id="rId8"/>
    <p:sldId id="276" r:id="rId9"/>
    <p:sldId id="277" r:id="rId10"/>
    <p:sldId id="278" r:id="rId11"/>
    <p:sldId id="258" r:id="rId12"/>
    <p:sldId id="27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7B8"/>
    <a:srgbClr val="1769BC"/>
    <a:srgbClr val="17696C"/>
    <a:srgbClr val="EC8EB2"/>
    <a:srgbClr val="EFFAFF"/>
    <a:srgbClr val="83C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21/04/2018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4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08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120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674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527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96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06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95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5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4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9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00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49DE-D3EF-447B-AC53-466914632AC5}" type="datetimeFigureOut">
              <a:rPr lang="pt-BR" smtClean="0"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rgbClr val="EC8E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676297" y="-2316068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rgbClr val="83C3F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-4808673" y="3302887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rgbClr val="EFFA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-1672931" y="1309973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417" y="5672325"/>
            <a:ext cx="4303785" cy="1146050"/>
          </a:xfrm>
          <a:prstGeom prst="rect">
            <a:avLst/>
          </a:prstGeom>
        </p:spPr>
      </p:pic>
      <p:pic>
        <p:nvPicPr>
          <p:cNvPr id="11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828697" y="-2163668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2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678" r:id="rId12"/>
    <p:sldLayoutId id="214748375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5" Type="http://schemas.openxmlformats.org/officeDocument/2006/relationships/image" Target="../media/image32.jpeg"/><Relationship Id="rId10" Type="http://schemas.openxmlformats.org/officeDocument/2006/relationships/image" Target="../media/image16.png"/><Relationship Id="rId4" Type="http://schemas.openxmlformats.org/officeDocument/2006/relationships/image" Target="../media/image31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161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cs typeface="Segoe UI Light" panose="020B0502040204020203" pitchFamily="34" charset="0"/>
              </a:rPr>
              <a:t>Bem-vindos</a:t>
            </a:r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cs typeface="Segoe UI Light" panose="020B0502040204020203" pitchFamily="34" charset="0"/>
              </a:rPr>
              <a:t>ao</a:t>
            </a:r>
            <a:endParaRPr lang="en-US" sz="2800" dirty="0">
              <a:solidFill>
                <a:srgbClr val="000000"/>
              </a:solidFill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cs typeface="Segoe UI Light" panose="020B0502040204020203" pitchFamily="34" charset="0"/>
              </a:rPr>
              <a:t>Vitória</a:t>
            </a:r>
          </a:p>
        </p:txBody>
      </p:sp>
      <p:pic>
        <p:nvPicPr>
          <p:cNvPr id="1026" name="Picture 2" descr="https://global.azurebootcamp.net/wp-content/uploads/2014/11/logo-2018-762x677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270" y="523220"/>
            <a:ext cx="5677460" cy="504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9268"/>
      </p:ext>
    </p:extLst>
  </p:cSld>
  <p:clrMapOvr>
    <a:masterClrMapping/>
  </p:clrMapOvr>
  <p:transition advTm="5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LABORATÓRIO</a:t>
            </a:r>
          </a:p>
        </p:txBody>
      </p:sp>
      <p:pic>
        <p:nvPicPr>
          <p:cNvPr id="2050" name="Picture 2" descr="Resultado de imagem para DATABASE CLOUD">
            <a:extLst>
              <a:ext uri="{FF2B5EF4-FFF2-40B4-BE49-F238E27FC236}">
                <a16:creationId xmlns:a16="http://schemas.microsoft.com/office/drawing/2014/main" id="{A47854C2-C4BF-4251-AF86-0175948A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423" y="2533367"/>
            <a:ext cx="34385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4F284A4-337D-41D9-B08D-82FF79D370C1}"/>
              </a:ext>
            </a:extLst>
          </p:cNvPr>
          <p:cNvGrpSpPr/>
          <p:nvPr/>
        </p:nvGrpSpPr>
        <p:grpSpPr>
          <a:xfrm>
            <a:off x="-11875" y="-119332"/>
            <a:ext cx="12240000" cy="1328049"/>
            <a:chOff x="-11875" y="-119332"/>
            <a:chExt cx="12240000" cy="1328049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45D0A4A-9476-4BCC-9FE2-F4C48C49942C}"/>
                </a:ext>
              </a:extLst>
            </p:cNvPr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5" name="Picture 2" descr="Resultado de imagem para global azure bootcamp">
              <a:extLst>
                <a:ext uri="{FF2B5EF4-FFF2-40B4-BE49-F238E27FC236}">
                  <a16:creationId xmlns:a16="http://schemas.microsoft.com/office/drawing/2014/main" id="{8D63E00C-698A-46BB-92DB-8F57FA9744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30" y="-52463"/>
              <a:ext cx="1178603" cy="104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D3CB64B-537C-48D6-877F-5C1F879A5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218" y="138682"/>
              <a:ext cx="2186352" cy="662738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05A06FD1-BAA9-4867-A0B2-B1C7E97F9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0885" y="-119332"/>
              <a:ext cx="2103778" cy="1328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01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3" y="4244999"/>
            <a:ext cx="2271608" cy="28929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24150" y="1026515"/>
          <a:ext cx="9029700" cy="5159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6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Sponsor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Offering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78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Cloudmonix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latin typeface="+mj-lt"/>
                        </a:rPr>
                        <a:t>https://cloudmonix.com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Cloudmonix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 offers a $300 off any paid plan for Azure monitoring!</a:t>
                      </a:r>
                      <a:br>
                        <a:rPr lang="en-US" sz="1600" dirty="0">
                          <a:effectLst/>
                          <a:latin typeface="+mj-lt"/>
                        </a:rPr>
                      </a:br>
                      <a:br>
                        <a:rPr lang="en-US" sz="1600" dirty="0">
                          <a:effectLst/>
                          <a:latin typeface="+mj-lt"/>
                        </a:rPr>
                      </a:br>
                      <a:r>
                        <a:rPr lang="en-US" sz="1400" u="sng" kern="120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</a:t>
                      </a:r>
                      <a:r>
                        <a:rPr lang="en-US" sz="1600" u="sng" kern="120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bit.ly/gab2018-cloudmonix</a:t>
                      </a:r>
                      <a:r>
                        <a:rPr lang="en-US" sz="1400" kern="120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Code: GAB2018</a:t>
                      </a: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77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MyGet</a:t>
                      </a:r>
                      <a:b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https://myget.org</a:t>
                      </a: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effectLst/>
                          <a:latin typeface="+mj-lt"/>
                        </a:rPr>
                        <a:t>MyGet offers a free 1 month Starter</a:t>
                      </a:r>
                      <a:r>
                        <a:rPr lang="nl-BE" sz="1600" baseline="0" dirty="0">
                          <a:effectLst/>
                          <a:latin typeface="+mj-lt"/>
                        </a:rPr>
                        <a:t> Plan for hosting your NuGet, npm, Maven, Bower of VSIX feeds!</a:t>
                      </a:r>
                      <a:br>
                        <a:rPr lang="nl-BE" sz="1600" baseline="0" dirty="0">
                          <a:effectLst/>
                          <a:latin typeface="+mj-lt"/>
                        </a:rPr>
                      </a:br>
                      <a:br>
                        <a:rPr lang="nl-BE" sz="1600" baseline="0" dirty="0">
                          <a:effectLst/>
                          <a:latin typeface="+mj-lt"/>
                        </a:rPr>
                      </a:br>
                      <a:r>
                        <a:rPr lang="nl-BE" sz="1600" u="sng" baseline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j-lt"/>
                        </a:rPr>
                        <a:t>http://bit.ly/gab2018-myget</a:t>
                      </a:r>
                      <a:r>
                        <a:rPr lang="nl-BE" sz="1600" baseline="0" dirty="0">
                          <a:effectLst/>
                          <a:latin typeface="+mj-lt"/>
                        </a:rPr>
                        <a:t> Code: GGAB2018-MG</a:t>
                      </a:r>
                      <a:endParaRPr lang="nl-BE" sz="1600" dirty="0"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7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ServiceBus360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https://servicebus360.com</a:t>
                      </a: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Servicebus360</a:t>
                      </a:r>
                      <a:r>
                        <a:rPr lang="en-US" sz="1600" baseline="0" dirty="0">
                          <a:effectLst/>
                          <a:latin typeface="+mj-lt"/>
                        </a:rPr>
                        <a:t> is offering 2 months free of their Gold Plan!</a:t>
                      </a:r>
                      <a:br>
                        <a:rPr lang="en-US" sz="1600" baseline="0" dirty="0">
                          <a:effectLst/>
                          <a:latin typeface="+mj-lt"/>
                        </a:rPr>
                      </a:br>
                      <a:br>
                        <a:rPr lang="en-US" sz="1600" baseline="0" dirty="0">
                          <a:effectLst/>
                          <a:latin typeface="+mj-lt"/>
                        </a:rPr>
                      </a:br>
                      <a:r>
                        <a:rPr lang="en-US" sz="1600" u="sng" baseline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http://</a:t>
                      </a:r>
                      <a:r>
                        <a:rPr lang="en-US" sz="1600" u="sng" baseline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j-lt"/>
                        </a:rPr>
                        <a:t>bit.ly/gab2018-sb360</a:t>
                      </a:r>
                      <a:r>
                        <a:rPr lang="en-US" sz="1600" baseline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val="279315004"/>
                  </a:ext>
                </a:extLst>
              </a:tr>
              <a:tr h="1227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Cerebrata</a:t>
                      </a:r>
                      <a:b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https://cerebrata.com</a:t>
                      </a: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Cerebrata is providing a 3 month subscription to it’s Cerulean product!</a:t>
                      </a:r>
                    </a:p>
                    <a:p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Get your subscription key from </a:t>
                      </a:r>
                      <a:r>
                        <a:rPr lang="en-US" sz="160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your organizer!</a:t>
                      </a:r>
                      <a:endParaRPr lang="en-US" sz="16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24716" y="354162"/>
            <a:ext cx="4828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attendees get the following:</a:t>
            </a:r>
          </a:p>
        </p:txBody>
      </p:sp>
      <p:pic>
        <p:nvPicPr>
          <p:cNvPr id="1044" name="Picture 20" descr="CloudMonix-Orange-cropp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5" y="1727555"/>
            <a:ext cx="2196910" cy="4481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0" y="2903808"/>
            <a:ext cx="2204275" cy="5777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48363" y="6334780"/>
            <a:ext cx="418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Offers valid until April 30th</a:t>
            </a:r>
          </a:p>
        </p:txBody>
      </p:sp>
      <p:pic>
        <p:nvPicPr>
          <p:cNvPr id="15" name="Picture 4" descr="https://global.azurebootcamp.net/wp-content/uploads/2013/02/cerebrata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7" y="5297750"/>
            <a:ext cx="2220818" cy="4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29CB79A3-93E2-4A6B-AA51-497FD007EDAF}"/>
              </a:ext>
            </a:extLst>
          </p:cNvPr>
          <p:cNvSpPr txBox="1"/>
          <p:nvPr/>
        </p:nvSpPr>
        <p:spPr>
          <a:xfrm>
            <a:off x="3860527" y="321374"/>
            <a:ext cx="5603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Todos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participantes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tem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direito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a: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9F3A914-ED58-485B-8E14-B5CA26E86B8C}"/>
              </a:ext>
            </a:extLst>
          </p:cNvPr>
          <p:cNvSpPr txBox="1"/>
          <p:nvPr/>
        </p:nvSpPr>
        <p:spPr>
          <a:xfrm>
            <a:off x="4473937" y="6242228"/>
            <a:ext cx="4376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Oferta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válida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até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30 de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abril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3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6525" y="2712329"/>
            <a:ext cx="10363200" cy="1470025"/>
          </a:xfrm>
        </p:spPr>
        <p:txBody>
          <a:bodyPr>
            <a:normAutofit/>
          </a:bodyPr>
          <a:lstStyle/>
          <a:p>
            <a:r>
              <a:rPr lang="pt-BR" sz="5400" b="1" dirty="0"/>
              <a:t>Bancos de dados como serviço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6125" y="5323132"/>
            <a:ext cx="9144000" cy="1130907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Dirceu Resende</a:t>
            </a:r>
          </a:p>
          <a:p>
            <a:r>
              <a:rPr lang="pt-BR" sz="2000" dirty="0"/>
              <a:t>MCSE Data Management &amp; </a:t>
            </a:r>
            <a:r>
              <a:rPr lang="pt-BR" sz="2000" dirty="0" err="1"/>
              <a:t>Analytics</a:t>
            </a:r>
            <a:endParaRPr lang="pt-BR" sz="2000" dirty="0"/>
          </a:p>
          <a:p>
            <a:r>
              <a:rPr lang="pt-BR" sz="2000" dirty="0"/>
              <a:t>https://www.dirceuresende.com/blog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5D47BB6-6635-4A74-8504-83E79BFB23F0}"/>
              </a:ext>
            </a:extLst>
          </p:cNvPr>
          <p:cNvGrpSpPr/>
          <p:nvPr/>
        </p:nvGrpSpPr>
        <p:grpSpPr>
          <a:xfrm>
            <a:off x="-11875" y="-119332"/>
            <a:ext cx="12240000" cy="1328049"/>
            <a:chOff x="-11875" y="-119332"/>
            <a:chExt cx="12240000" cy="1328049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1703245-41D2-4128-8E45-7C8DEDA253D3}"/>
                </a:ext>
              </a:extLst>
            </p:cNvPr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7" name="Picture 2" descr="Resultado de imagem para global azure bootcamp">
              <a:extLst>
                <a:ext uri="{FF2B5EF4-FFF2-40B4-BE49-F238E27FC236}">
                  <a16:creationId xmlns:a16="http://schemas.microsoft.com/office/drawing/2014/main" id="{1A21C43C-2417-46B9-B372-DE4CEA03F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30" y="-52463"/>
              <a:ext cx="1178603" cy="104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1CA8CCE-623E-4E81-BEB4-C52BBA065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218" y="138682"/>
              <a:ext cx="2186352" cy="662738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B278C56D-9DD8-4AF9-AC61-A25C70636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0885" y="-119332"/>
              <a:ext cx="2103778" cy="1328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548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1154" y="104846"/>
            <a:ext cx="926824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Um GRANDE </a:t>
            </a:r>
            <a:r>
              <a:rPr lang="en-US" sz="2800" dirty="0" err="1">
                <a:solidFill>
                  <a:srgbClr val="000000"/>
                </a:solidFill>
                <a:cs typeface="Segoe UI Light" panose="020B0502040204020203" pitchFamily="34" charset="0"/>
              </a:rPr>
              <a:t>obrigado</a:t>
            </a:r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 para </a:t>
            </a:r>
            <a:r>
              <a:rPr lang="en-US" sz="2800" dirty="0" err="1">
                <a:solidFill>
                  <a:srgbClr val="000000"/>
                </a:solidFill>
                <a:cs typeface="Segoe UI Light" panose="020B0502040204020203" pitchFamily="34" charset="0"/>
              </a:rPr>
              <a:t>os</a:t>
            </a:r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cs typeface="Segoe UI Light" panose="020B0502040204020203" pitchFamily="34" charset="0"/>
              </a:rPr>
              <a:t>Patrocinadores</a:t>
            </a:r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cs typeface="Segoe UI Light" panose="020B0502040204020203" pitchFamily="34" charset="0"/>
              </a:rPr>
              <a:t>Globais</a:t>
            </a:r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 de 2018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48" y="5513718"/>
            <a:ext cx="3492408" cy="7162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4" y="1810987"/>
            <a:ext cx="3008314" cy="838230"/>
          </a:xfrm>
          <a:prstGeom prst="rect">
            <a:avLst/>
          </a:prstGeom>
        </p:spPr>
      </p:pic>
      <p:pic>
        <p:nvPicPr>
          <p:cNvPr id="22" name="Picture 21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id="{2592A8B3-9CB7-41AA-B644-25AE0333A6E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280" y="2910894"/>
            <a:ext cx="2152543" cy="181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006" y="2194885"/>
            <a:ext cx="3567540" cy="454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76" y="4483673"/>
            <a:ext cx="2459133" cy="644531"/>
          </a:xfrm>
          <a:prstGeom prst="rect">
            <a:avLst/>
          </a:prstGeom>
        </p:spPr>
      </p:pic>
      <p:pic>
        <p:nvPicPr>
          <p:cNvPr id="2050" name="Picture 2" descr="https://global.azurebootcamp.net/wp-content/uploads/2018/03/jetbrains-150x15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77" y="9735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lobal.azurebootcamp.net/wp-content/uploads/2013/02/cerebrata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303" y="4408128"/>
            <a:ext cx="30670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5586"/>
      </p:ext>
    </p:extLst>
  </p:cSld>
  <p:clrMapOvr>
    <a:masterClrMapping/>
  </p:clrMapOvr>
  <p:transition advTm="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3438" y="104846"/>
            <a:ext cx="876368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E </a:t>
            </a:r>
            <a:r>
              <a:rPr lang="en-US" sz="2800" dirty="0" err="1">
                <a:solidFill>
                  <a:srgbClr val="000000"/>
                </a:solidFill>
                <a:cs typeface="Segoe UI Light" panose="020B0502040204020203" pitchFamily="34" charset="0"/>
              </a:rPr>
              <a:t>também</a:t>
            </a:r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 um GRANDE </a:t>
            </a:r>
            <a:r>
              <a:rPr lang="en-US" sz="2800" dirty="0" err="1">
                <a:solidFill>
                  <a:srgbClr val="000000"/>
                </a:solidFill>
                <a:cs typeface="Segoe UI Light" panose="020B0502040204020203" pitchFamily="34" charset="0"/>
              </a:rPr>
              <a:t>obrigado</a:t>
            </a:r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cs typeface="Segoe UI Light" panose="020B0502040204020203" pitchFamily="34" charset="0"/>
              </a:rPr>
              <a:t>aos</a:t>
            </a:r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cs typeface="Segoe UI Light" panose="020B0502040204020203" pitchFamily="34" charset="0"/>
              </a:rPr>
              <a:t>Patrocinadores</a:t>
            </a:r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cs typeface="Segoe UI Light" panose="020B0502040204020203" pitchFamily="34" charset="0"/>
              </a:rPr>
              <a:t>Locais</a:t>
            </a:r>
            <a:endParaRPr lang="en-US" sz="2800" dirty="0">
              <a:solidFill>
                <a:srgbClr val="000000"/>
              </a:solidFill>
              <a:cs typeface="Segoe UI Light" panose="020B0502040204020203" pitchFamily="34" charset="0"/>
            </a:endParaRPr>
          </a:p>
        </p:txBody>
      </p:sp>
      <p:pic>
        <p:nvPicPr>
          <p:cNvPr id="13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4F132E2-0108-4318-AEDF-A8D766B45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88" y="2238385"/>
            <a:ext cx="3983395" cy="25145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8335D1D-DF08-4C53-8254-D4D221F4AC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77" y="2782660"/>
            <a:ext cx="4264508" cy="12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2919"/>
      </p:ext>
    </p:extLst>
  </p:cSld>
  <p:clrMapOvr>
    <a:masterClrMapping/>
  </p:clrMapOvr>
  <p:transition advTm="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6525" y="2712329"/>
            <a:ext cx="10363200" cy="1470025"/>
          </a:xfrm>
        </p:spPr>
        <p:txBody>
          <a:bodyPr>
            <a:normAutofit/>
          </a:bodyPr>
          <a:lstStyle/>
          <a:p>
            <a:r>
              <a:rPr lang="pt-BR" sz="5400" b="1" dirty="0"/>
              <a:t>Bancos de dados como serviço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6125" y="5323132"/>
            <a:ext cx="9144000" cy="1130907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Dirceu Resende</a:t>
            </a:r>
          </a:p>
          <a:p>
            <a:r>
              <a:rPr lang="pt-BR" sz="2000" dirty="0"/>
              <a:t>MCSE Data Management &amp; </a:t>
            </a:r>
            <a:r>
              <a:rPr lang="pt-BR" sz="2000" dirty="0" err="1"/>
              <a:t>Analytics</a:t>
            </a:r>
            <a:endParaRPr lang="pt-BR" sz="2000" dirty="0"/>
          </a:p>
          <a:p>
            <a:r>
              <a:rPr lang="pt-BR" sz="2000" dirty="0"/>
              <a:t>https://www.dirceuresende.com/blog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304B185-37DF-49BB-B1E7-9D302498FCB2}"/>
              </a:ext>
            </a:extLst>
          </p:cNvPr>
          <p:cNvGrpSpPr/>
          <p:nvPr/>
        </p:nvGrpSpPr>
        <p:grpSpPr>
          <a:xfrm>
            <a:off x="-11875" y="-119332"/>
            <a:ext cx="12240000" cy="1328049"/>
            <a:chOff x="-11875" y="-119332"/>
            <a:chExt cx="12240000" cy="1328049"/>
          </a:xfrm>
        </p:grpSpPr>
        <p:sp>
          <p:nvSpPr>
            <p:cNvPr id="6" name="Retângulo 5"/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" name="Picture 2" descr="Resultado de imagem para global azure bootcamp">
              <a:extLst>
                <a:ext uri="{FF2B5EF4-FFF2-40B4-BE49-F238E27FC236}">
                  <a16:creationId xmlns:a16="http://schemas.microsoft.com/office/drawing/2014/main" id="{EF55507C-0A89-41BC-B081-4D789B880C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30" y="-52463"/>
              <a:ext cx="1178603" cy="104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1A5BEA5-0B53-4326-9E88-7FE2A2BE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218" y="138682"/>
              <a:ext cx="2186352" cy="662738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C976FD4-1816-4822-A90D-BC3C9C2C8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0885" y="-119332"/>
              <a:ext cx="2103778" cy="1328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483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5070763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SELECT @@VERSION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761" y="2090056"/>
            <a:ext cx="1156656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Paixão por programação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Formação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Experiência profissional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SQL Server 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Certificações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8357421" y="4020144"/>
            <a:ext cx="2615379" cy="609600"/>
            <a:chOff x="6791120" y="2965508"/>
            <a:chExt cx="2615379" cy="609600"/>
          </a:xfrm>
        </p:grpSpPr>
        <p:pic>
          <p:nvPicPr>
            <p:cNvPr id="1028" name="Picture 4" descr="account, bird, logo, short messages, tweets, twitter, websit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120" y="296550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7366659" y="3070253"/>
              <a:ext cx="2039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@</a:t>
              </a:r>
              <a:r>
                <a:rPr lang="pt-BR" sz="2000" dirty="0" err="1"/>
                <a:t>dirceuresende</a:t>
              </a:r>
              <a:endParaRPr lang="pt-BR" sz="20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8357421" y="4775046"/>
            <a:ext cx="2734645" cy="609600"/>
            <a:chOff x="6802995" y="3770415"/>
            <a:chExt cx="2734645" cy="609600"/>
          </a:xfrm>
        </p:grpSpPr>
        <p:pic>
          <p:nvPicPr>
            <p:cNvPr id="1030" name="Picture 6" descr="account, facebook, friends, logo, media, profile, social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995" y="377041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7436346" y="3890549"/>
              <a:ext cx="210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@</a:t>
              </a:r>
              <a:r>
                <a:rPr lang="pt-BR" dirty="0" err="1"/>
                <a:t>dirceuresende</a:t>
              </a:r>
              <a:endParaRPr lang="pt-BR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8357421" y="3265242"/>
            <a:ext cx="2441576" cy="609600"/>
            <a:chOff x="6826745" y="4674960"/>
            <a:chExt cx="2441576" cy="609600"/>
          </a:xfrm>
        </p:grpSpPr>
        <p:pic>
          <p:nvPicPr>
            <p:cNvPr id="1032" name="Picture 8" descr="github, social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745" y="467496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ixaDeTexto 16"/>
            <p:cNvSpPr txBox="1"/>
            <p:nvPr/>
          </p:nvSpPr>
          <p:spPr>
            <a:xfrm>
              <a:off x="7436345" y="4795094"/>
              <a:ext cx="183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@</a:t>
              </a:r>
              <a:r>
                <a:rPr lang="pt-BR" dirty="0" err="1"/>
                <a:t>dirceuresende</a:t>
              </a:r>
              <a:endParaRPr lang="pt-BR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8357421" y="2510340"/>
            <a:ext cx="3482278" cy="609600"/>
            <a:chOff x="6730546" y="1658628"/>
            <a:chExt cx="3482278" cy="609600"/>
          </a:xfrm>
        </p:grpSpPr>
        <p:pic>
          <p:nvPicPr>
            <p:cNvPr id="1034" name="Picture 10" descr="email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0546" y="165862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ixaDeTexto 18"/>
            <p:cNvSpPr txBox="1"/>
            <p:nvPr/>
          </p:nvSpPr>
          <p:spPr>
            <a:xfrm>
              <a:off x="7412595" y="1778762"/>
              <a:ext cx="2800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dirceu@dirceuresende.com</a:t>
              </a: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8357421" y="5529949"/>
            <a:ext cx="2441576" cy="609600"/>
            <a:chOff x="6757059" y="2466150"/>
            <a:chExt cx="2441576" cy="609600"/>
          </a:xfrm>
        </p:grpSpPr>
        <p:pic>
          <p:nvPicPr>
            <p:cNvPr id="1036" name="Picture 12" descr="google, google+, plu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059" y="24661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ixaDeTexto 20"/>
            <p:cNvSpPr txBox="1"/>
            <p:nvPr/>
          </p:nvSpPr>
          <p:spPr>
            <a:xfrm>
              <a:off x="7436345" y="2586284"/>
              <a:ext cx="1762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+</a:t>
              </a:r>
              <a:r>
                <a:rPr lang="pt-BR" dirty="0" err="1"/>
                <a:t>Dirceuresende</a:t>
              </a:r>
              <a:endParaRPr lang="pt-BR" dirty="0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8357421" y="1755438"/>
            <a:ext cx="3243048" cy="609600"/>
            <a:chOff x="6782007" y="3394188"/>
            <a:chExt cx="3243048" cy="609600"/>
          </a:xfrm>
        </p:grpSpPr>
        <p:pic>
          <p:nvPicPr>
            <p:cNvPr id="9" name="Picture 2" descr="logo, website, wordpress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007" y="339418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aixaDeTexto 22"/>
            <p:cNvSpPr txBox="1"/>
            <p:nvPr/>
          </p:nvSpPr>
          <p:spPr>
            <a:xfrm>
              <a:off x="7436345" y="3514322"/>
              <a:ext cx="2588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dirceuresende.com/blog</a:t>
              </a: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7CA17256-6471-4AA2-9856-4ACB9DFD2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08" y="5506510"/>
            <a:ext cx="1209600" cy="123946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8D15C92-0531-40F8-B86D-ADF585AB24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3125" y="5506510"/>
            <a:ext cx="1209600" cy="12481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74C8518-CBEE-4ABB-A993-B5078895F7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1242" y="5506510"/>
            <a:ext cx="1209600" cy="119466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2D31C2-512A-4189-801B-16C6D400D7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9359" y="5506510"/>
            <a:ext cx="1209600" cy="12019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8E5202D-B567-40FC-BF1C-B07AB187DD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7476" y="5506510"/>
            <a:ext cx="1209600" cy="12096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33D3795-FC78-4CDE-9E5C-B0BB2A0638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25591" y="5506510"/>
            <a:ext cx="1209600" cy="1194386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279D192-014B-4185-B6E0-BF31D671975B}"/>
              </a:ext>
            </a:extLst>
          </p:cNvPr>
          <p:cNvGrpSpPr/>
          <p:nvPr/>
        </p:nvGrpSpPr>
        <p:grpSpPr>
          <a:xfrm>
            <a:off x="-11875" y="-119332"/>
            <a:ext cx="12240000" cy="1328049"/>
            <a:chOff x="-11875" y="-119332"/>
            <a:chExt cx="12240000" cy="1328049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DE20EF6-E9C2-42C1-BFEC-FBE3368F734A}"/>
                </a:ext>
              </a:extLst>
            </p:cNvPr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8" name="Picture 2" descr="Resultado de imagem para global azure bootcamp">
              <a:extLst>
                <a:ext uri="{FF2B5EF4-FFF2-40B4-BE49-F238E27FC236}">
                  <a16:creationId xmlns:a16="http://schemas.microsoft.com/office/drawing/2014/main" id="{012B22DA-5FDC-42B1-88F6-C7D083A150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30" y="-52463"/>
              <a:ext cx="1178603" cy="104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06E1ABE9-B68B-44F7-822D-7E93691EF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218" y="138682"/>
              <a:ext cx="2186352" cy="662738"/>
            </a:xfrm>
            <a:prstGeom prst="rect">
              <a:avLst/>
            </a:prstGeom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3B310E30-2000-4C1C-A27B-C781BB43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0885" y="-119332"/>
              <a:ext cx="2103778" cy="1328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849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AGENDA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761" y="2090056"/>
            <a:ext cx="11566566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Azure para </a:t>
            </a:r>
            <a:r>
              <a:rPr lang="pt-BR" sz="2800" b="1" dirty="0" err="1"/>
              <a:t>DBA’s</a:t>
            </a:r>
            <a:endParaRPr lang="pt-B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Azure &lt;&gt; SQL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PaaS e IaaS aplicado a banco de dados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Laboratório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78C49A4-6C54-4A75-999D-BF5728D7D69E}"/>
              </a:ext>
            </a:extLst>
          </p:cNvPr>
          <p:cNvGrpSpPr/>
          <p:nvPr/>
        </p:nvGrpSpPr>
        <p:grpSpPr>
          <a:xfrm>
            <a:off x="-11875" y="-119332"/>
            <a:ext cx="12240000" cy="1328049"/>
            <a:chOff x="-11875" y="-119332"/>
            <a:chExt cx="12240000" cy="1328049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CAD2594-31C6-4D15-BED0-2EA45DEB06D2}"/>
                </a:ext>
              </a:extLst>
            </p:cNvPr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5" name="Picture 2" descr="Resultado de imagem para global azure bootcamp">
              <a:extLst>
                <a:ext uri="{FF2B5EF4-FFF2-40B4-BE49-F238E27FC236}">
                  <a16:creationId xmlns:a16="http://schemas.microsoft.com/office/drawing/2014/main" id="{1C828A51-3FF3-4B83-9EBE-EE2FD3A37C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30" y="-52463"/>
              <a:ext cx="1178603" cy="104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B0DC3FFD-E84B-4205-BD45-EDFE850E7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218" y="138682"/>
              <a:ext cx="2186352" cy="662738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F090B62B-551E-4199-B285-B1C31C1CD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0885" y="-119332"/>
              <a:ext cx="2103778" cy="1328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90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AZURE PARA DBA’S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761" y="2090056"/>
            <a:ext cx="11566566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Líder do mercado de </a:t>
            </a:r>
            <a:r>
              <a:rPr lang="pt-BR" sz="2800" b="1" i="1" dirty="0"/>
              <a:t>Cloud </a:t>
            </a:r>
            <a:r>
              <a:rPr lang="pt-BR" sz="2800" b="1" i="1" dirty="0" err="1"/>
              <a:t>Computing</a:t>
            </a:r>
            <a:endParaRPr lang="pt-BR" sz="2800" b="1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Suporte a bases de qualquer tamanho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Segurança e privacidade (1ª a atender a GDPR)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 err="1"/>
              <a:t>Georeplicação</a:t>
            </a:r>
            <a:endParaRPr lang="pt-B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Escalabilidade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 err="1"/>
              <a:t>Pay</a:t>
            </a:r>
            <a:r>
              <a:rPr lang="pt-BR" sz="2800" b="1" dirty="0"/>
              <a:t>-As-</a:t>
            </a:r>
            <a:r>
              <a:rPr lang="pt-BR" sz="2800" b="1" dirty="0" err="1"/>
              <a:t>You</a:t>
            </a:r>
            <a:r>
              <a:rPr lang="pt-BR" sz="2800" b="1" dirty="0"/>
              <a:t>-Go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BYOL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b="1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460A2EE-C22B-42A9-9E75-EAA4CE332E04}"/>
              </a:ext>
            </a:extLst>
          </p:cNvPr>
          <p:cNvGrpSpPr/>
          <p:nvPr/>
        </p:nvGrpSpPr>
        <p:grpSpPr>
          <a:xfrm>
            <a:off x="-11875" y="-119332"/>
            <a:ext cx="12240000" cy="1328049"/>
            <a:chOff x="-11875" y="-119332"/>
            <a:chExt cx="12240000" cy="1328049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3044677-59E1-4C3B-8EC8-F6488CCFD359}"/>
                </a:ext>
              </a:extLst>
            </p:cNvPr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5" name="Picture 2" descr="Resultado de imagem para global azure bootcamp">
              <a:extLst>
                <a:ext uri="{FF2B5EF4-FFF2-40B4-BE49-F238E27FC236}">
                  <a16:creationId xmlns:a16="http://schemas.microsoft.com/office/drawing/2014/main" id="{1FCB55DD-0F67-4E9E-8F44-5C8538FF6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30" y="-52463"/>
              <a:ext cx="1178603" cy="104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814681C-79BB-4E93-A021-8A55091C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218" y="138682"/>
              <a:ext cx="2186352" cy="662738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105B724E-F746-4A10-9F71-6FC183D2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0885" y="-119332"/>
              <a:ext cx="2103778" cy="1328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86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AZURE &lt;&gt; SQL SERVER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73650" y="4541864"/>
            <a:ext cx="5964568" cy="199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b="1" dirty="0"/>
          </a:p>
        </p:txBody>
      </p:sp>
      <p:pic>
        <p:nvPicPr>
          <p:cNvPr id="1030" name="Picture 6" descr="Resultado de imagem para mysql logo">
            <a:extLst>
              <a:ext uri="{FF2B5EF4-FFF2-40B4-BE49-F238E27FC236}">
                <a16:creationId xmlns:a16="http://schemas.microsoft.com/office/drawing/2014/main" id="{279D1F73-FA08-4666-BBEB-443609A21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61" y="2356952"/>
            <a:ext cx="2402813" cy="175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ostgresql">
            <a:extLst>
              <a:ext uri="{FF2B5EF4-FFF2-40B4-BE49-F238E27FC236}">
                <a16:creationId xmlns:a16="http://schemas.microsoft.com/office/drawing/2014/main" id="{5AB03FB8-3656-4EA7-8DD6-40EC21AE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23" y="2284491"/>
            <a:ext cx="3318096" cy="165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mariadb">
            <a:extLst>
              <a:ext uri="{FF2B5EF4-FFF2-40B4-BE49-F238E27FC236}">
                <a16:creationId xmlns:a16="http://schemas.microsoft.com/office/drawing/2014/main" id="{ED554B24-C349-4CB4-A713-184167A90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0" y="4300201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teradata">
            <a:extLst>
              <a:ext uri="{FF2B5EF4-FFF2-40B4-BE49-F238E27FC236}">
                <a16:creationId xmlns:a16="http://schemas.microsoft.com/office/drawing/2014/main" id="{916E51EF-E1EC-4756-96EA-9357B7BA6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739" y="2705289"/>
            <a:ext cx="4762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cassandra database">
            <a:extLst>
              <a:ext uri="{FF2B5EF4-FFF2-40B4-BE49-F238E27FC236}">
                <a16:creationId xmlns:a16="http://schemas.microsoft.com/office/drawing/2014/main" id="{4D7E16D9-2651-40E1-9C5A-A5952B3F9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94" y="4487518"/>
            <a:ext cx="3929430" cy="14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mongodb">
            <a:extLst>
              <a:ext uri="{FF2B5EF4-FFF2-40B4-BE49-F238E27FC236}">
                <a16:creationId xmlns:a16="http://schemas.microsoft.com/office/drawing/2014/main" id="{5B905418-0DAF-480E-AB29-BF0B433DE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124" y="4066365"/>
            <a:ext cx="2099696" cy="246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6BF632B-1EA7-4C25-83F5-068B83208E1A}"/>
              </a:ext>
            </a:extLst>
          </p:cNvPr>
          <p:cNvGrpSpPr/>
          <p:nvPr/>
        </p:nvGrpSpPr>
        <p:grpSpPr>
          <a:xfrm>
            <a:off x="-11875" y="-119332"/>
            <a:ext cx="12240000" cy="1328049"/>
            <a:chOff x="-11875" y="-119332"/>
            <a:chExt cx="12240000" cy="1328049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DB03AA9-E56C-43A9-9AAD-03729F22DDBC}"/>
                </a:ext>
              </a:extLst>
            </p:cNvPr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2" name="Picture 2" descr="Resultado de imagem para global azure bootcamp">
              <a:extLst>
                <a:ext uri="{FF2B5EF4-FFF2-40B4-BE49-F238E27FC236}">
                  <a16:creationId xmlns:a16="http://schemas.microsoft.com/office/drawing/2014/main" id="{AD6BBB5B-4CDD-4986-9577-CB35F502E1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30" y="-52463"/>
              <a:ext cx="1178603" cy="104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EC6B7F18-83EF-46F2-99EE-782312DB4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218" y="138682"/>
              <a:ext cx="2186352" cy="662738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53FC0115-FC52-40D1-80E9-234354E04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0885" y="-119332"/>
              <a:ext cx="2103778" cy="1328049"/>
            </a:xfrm>
            <a:prstGeom prst="rect">
              <a:avLst/>
            </a:prstGeom>
          </p:spPr>
        </p:pic>
      </p:grpSp>
      <p:pic>
        <p:nvPicPr>
          <p:cNvPr id="1038" name="Picture 14" descr="Resultado de imagem para oracle">
            <a:extLst>
              <a:ext uri="{FF2B5EF4-FFF2-40B4-BE49-F238E27FC236}">
                <a16:creationId xmlns:a16="http://schemas.microsoft.com/office/drawing/2014/main" id="{25F72A87-3F42-4BAB-ABCD-483BCF3CF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65" y="4400927"/>
            <a:ext cx="3674811" cy="179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4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85008" y="1311042"/>
            <a:ext cx="10363200" cy="850268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PAAS e IAAS APLICADO A BANCO DE DADOS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761" y="2090056"/>
            <a:ext cx="11566566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Conceitos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Licenciamento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Gestão e Configuração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Limitações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Segurança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Provisionamento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C9088C8-1A4D-4C08-A880-EE30E433CDFE}"/>
              </a:ext>
            </a:extLst>
          </p:cNvPr>
          <p:cNvGrpSpPr/>
          <p:nvPr/>
        </p:nvGrpSpPr>
        <p:grpSpPr>
          <a:xfrm>
            <a:off x="-11875" y="-119332"/>
            <a:ext cx="12240000" cy="1328049"/>
            <a:chOff x="-11875" y="-119332"/>
            <a:chExt cx="12240000" cy="1328049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03CBBF7-5EA4-47ED-A7B2-B0CB77D700DC}"/>
                </a:ext>
              </a:extLst>
            </p:cNvPr>
            <p:cNvSpPr/>
            <p:nvPr/>
          </p:nvSpPr>
          <p:spPr>
            <a:xfrm>
              <a:off x="-11875" y="-11875"/>
              <a:ext cx="12240000" cy="1045028"/>
            </a:xfrm>
            <a:prstGeom prst="rect">
              <a:avLst/>
            </a:prstGeom>
            <a:solidFill>
              <a:srgbClr val="1567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5" name="Picture 2" descr="Resultado de imagem para global azure bootcamp">
              <a:extLst>
                <a:ext uri="{FF2B5EF4-FFF2-40B4-BE49-F238E27FC236}">
                  <a16:creationId xmlns:a16="http://schemas.microsoft.com/office/drawing/2014/main" id="{489E7E6D-C996-4C87-A6AD-A146DCD7C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30" y="-52463"/>
              <a:ext cx="1178603" cy="104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9DD56856-1D89-4C22-8A94-F6D378936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218" y="138682"/>
              <a:ext cx="2186352" cy="662738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9F2B91E5-1588-498D-8E6D-16B988963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0885" y="-119332"/>
              <a:ext cx="2103778" cy="1328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924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266</Words>
  <Application>Microsoft Office PowerPoint</Application>
  <PresentationFormat>Widescreen</PresentationFormat>
  <Paragraphs>64</Paragraphs>
  <Slides>12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Bancos de dados como serviço</vt:lpstr>
      <vt:lpstr>SELECT @@VERSION</vt:lpstr>
      <vt:lpstr>AGENDA</vt:lpstr>
      <vt:lpstr>AZURE PARA DBA’S</vt:lpstr>
      <vt:lpstr>AZURE &lt;&gt; SQL SERVER</vt:lpstr>
      <vt:lpstr>PAAS e IAAS APLICADO A BANCO DE DADOS</vt:lpstr>
      <vt:lpstr>LABORATÓRIO</vt:lpstr>
      <vt:lpstr>Apresentação do PowerPoint</vt:lpstr>
      <vt:lpstr>Bancos de dados como serviço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Escrevendo queries rápidas no SQL Server</dc:title>
  <dc:creator>Dirceu Resende</dc:creator>
  <cp:lastModifiedBy>Dirceu Resende</cp:lastModifiedBy>
  <cp:revision>99</cp:revision>
  <dcterms:created xsi:type="dcterms:W3CDTF">2017-06-07T22:25:33Z</dcterms:created>
  <dcterms:modified xsi:type="dcterms:W3CDTF">2018-04-21T16:13:43Z</dcterms:modified>
</cp:coreProperties>
</file>