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" r:id="rId2"/>
    <p:sldId id="309" r:id="rId3"/>
    <p:sldId id="311" r:id="rId4"/>
    <p:sldId id="312" r:id="rId5"/>
    <p:sldId id="313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99813C-7478-440E-BD22-261DAC1D3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BE0C5D-AD79-4997-BE2B-A64E177502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4ABF4D-C10D-4EA9-B665-04C74E76E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E371-060D-49F4-A219-1A025C2AA413}" type="datetimeFigureOut">
              <a:rPr lang="pt-BR" smtClean="0"/>
              <a:t>09/09/2018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E7CDC1-7264-49AF-941C-11C2A5302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CC93F4-6421-4FBE-A1D3-4DD9159FA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1DEC-BCF2-4F1B-88FC-7C66ED2655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7207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5699DE-2220-42B0-ABF3-870383EE8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C65660C-1211-4C1C-A80A-3C265F799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AD4BF0-4DBA-483E-8F55-2DA0A639C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E371-060D-49F4-A219-1A025C2AA413}" type="datetimeFigureOut">
              <a:rPr lang="pt-BR" smtClean="0"/>
              <a:t>09/09/2018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F59F63-57B9-44AE-8855-D422240CD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680697-DB7D-4CB6-93FE-F63648CD9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1DEC-BCF2-4F1B-88FC-7C66ED2655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080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7EF0E34-1A54-42A7-8F0A-F63586E072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0C4308D-BDF7-48C9-B3A6-D4B906C4E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37A5EF-5174-4710-8EE3-3B6BFC24C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E371-060D-49F4-A219-1A025C2AA413}" type="datetimeFigureOut">
              <a:rPr lang="pt-BR" smtClean="0"/>
              <a:t>09/09/2018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E78B1F-17D8-45F4-9DED-8419C25B3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06A245-0A34-444E-9CB0-0CC9B0945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1DEC-BCF2-4F1B-88FC-7C66ED2655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7714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8D8D23-64C3-47C8-8977-B24FD2C33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7D29FD-C4C4-4A08-8179-41ECC8728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514738-B207-482D-98C2-3FAA205BE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E371-060D-49F4-A219-1A025C2AA413}" type="datetimeFigureOut">
              <a:rPr lang="pt-BR" smtClean="0"/>
              <a:t>09/09/2018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B59C9B-F1C4-447C-ACBC-85BA8C7E1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947478-66D2-4FB2-8249-928B218EA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1DEC-BCF2-4F1B-88FC-7C66ED2655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5145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529AEE-32A0-400B-8039-0153619D4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671F3D-1D0F-455D-8C66-1CEA27AF5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B40028-44DE-4EE8-B7D8-4118836A8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E371-060D-49F4-A219-1A025C2AA413}" type="datetimeFigureOut">
              <a:rPr lang="pt-BR" smtClean="0"/>
              <a:t>09/09/2018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1F98F4-A017-442E-AB84-0FE7F325B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B8C88F-23FD-41A3-BEFF-91258015B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1DEC-BCF2-4F1B-88FC-7C66ED2655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7611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5B1016-2F10-4B82-A4FF-36C3287DB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B810D2-6426-4406-A59F-AAED61DE44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59A02C-1BB2-4955-8B66-FC2E4D6B7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22D863-ACF1-4E64-81F7-C176B8E69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E371-060D-49F4-A219-1A025C2AA413}" type="datetimeFigureOut">
              <a:rPr lang="pt-BR" smtClean="0"/>
              <a:t>09/09/2018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4C3DF1E-55B9-4FB7-849F-3E0CFE56D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69F112-343F-4331-9F27-29E27D2E8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1DEC-BCF2-4F1B-88FC-7C66ED2655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7621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EA0F0-D1E9-4AA3-B63C-6229071B4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F3399EE-F19E-42D0-933D-9477A2AB4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E1C6986-0555-48EE-96A9-E36C55F28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E669AF8-0AF9-4545-9693-64B5A72898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9CE1FB2-B1CC-4AB9-ABA5-D4972DA490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B955CA3-589E-4D9C-B7D4-E89918598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E371-060D-49F4-A219-1A025C2AA413}" type="datetimeFigureOut">
              <a:rPr lang="pt-BR" smtClean="0"/>
              <a:t>09/09/2018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2E71C13-D3C6-44D0-91D3-122C9A139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459BF9A-0F62-4BB7-8098-878F6276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1DEC-BCF2-4F1B-88FC-7C66ED2655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547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375A55-E696-481C-8AFF-C37DC33D7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23A7ED1-37B0-44FB-9C94-BF2403C5D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E371-060D-49F4-A219-1A025C2AA413}" type="datetimeFigureOut">
              <a:rPr lang="pt-BR" smtClean="0"/>
              <a:t>09/09/2018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5F09B82-8766-45C2-8828-1B8DE8B9A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741290C-A4BE-4A33-8AF3-416020945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1DEC-BCF2-4F1B-88FC-7C66ED2655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182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CA1D2B9-6112-4852-93BD-9EE449B45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E371-060D-49F4-A219-1A025C2AA413}" type="datetimeFigureOut">
              <a:rPr lang="pt-BR" smtClean="0"/>
              <a:t>09/09/2018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06148A5-0B62-4609-B3C8-F260FF537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A14B784-443B-4FC4-87B4-4E8056B3F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1DEC-BCF2-4F1B-88FC-7C66ED2655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461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D0A0DC-465B-4995-BD01-A6ACDFBF9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A32CF0-1DF7-4BFE-861E-2F069F495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3F1B9B8-4A82-4FD3-B682-4FF7E4942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C49833-E6CB-41AE-8CFD-EFE4D1992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E371-060D-49F4-A219-1A025C2AA413}" type="datetimeFigureOut">
              <a:rPr lang="pt-BR" smtClean="0"/>
              <a:t>09/09/2018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19B88F9-BADF-4CA0-915A-ECCC1940B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E6DAD1-B139-4BFF-A7C3-BD506FD27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1DEC-BCF2-4F1B-88FC-7C66ED2655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2649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18BE6-D6A2-445E-AA37-C9C933B0B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AECA930-510B-41C3-B08D-E0C74CACAB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D2AD8B-E29D-4C9B-A290-BC8AB002D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E3D391-8FC5-47AB-8BBF-2DB097D3F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E371-060D-49F4-A219-1A025C2AA413}" type="datetimeFigureOut">
              <a:rPr lang="pt-BR" smtClean="0"/>
              <a:t>09/09/2018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14BF7D-2754-41B7-BF3B-27B9F9797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9B8851-BE4E-42AB-96AC-FCD0BEA69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1DEC-BCF2-4F1B-88FC-7C66ED2655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5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D68A225-34C9-4FE5-BFC5-85DE54288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3212EC-18A4-4EC6-8713-0C7F52176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68A53A-BC1C-4BB1-836E-1AE695D653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5E371-060D-49F4-A219-1A025C2AA413}" type="datetimeFigureOut">
              <a:rPr lang="pt-BR" smtClean="0"/>
              <a:t>09/09/2018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E03838-E182-400D-9259-1239D8300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054916-0EAD-4830-BA28-94C4DABE5F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01DEC-BCF2-4F1B-88FC-7C66ED2655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7548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25" y="5847377"/>
            <a:ext cx="2221279" cy="827097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90FB8D46-780D-4D9A-AE8F-901E2F14F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SQL Server - Como utilizar o debug do Management Studio</a:t>
            </a:r>
            <a:endParaRPr lang="pt-BR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973D4954-FF1A-4C32-A15A-46FAF39F8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89979"/>
            <a:ext cx="9144000" cy="1130907"/>
          </a:xfrm>
        </p:spPr>
        <p:txBody>
          <a:bodyPr>
            <a:normAutofit fontScale="92500" lnSpcReduction="20000"/>
          </a:bodyPr>
          <a:lstStyle/>
          <a:p>
            <a:r>
              <a:rPr lang="pt-BR" sz="3600" dirty="0"/>
              <a:t>Dirceu Resende</a:t>
            </a:r>
          </a:p>
          <a:p>
            <a:r>
              <a:rPr lang="pt-BR" sz="2000" dirty="0"/>
              <a:t>Microsoft MVP Data Platform | MCSE Data Management &amp; </a:t>
            </a:r>
            <a:r>
              <a:rPr lang="pt-BR" sz="2000" dirty="0" err="1"/>
              <a:t>Analytics</a:t>
            </a:r>
            <a:endParaRPr lang="pt-BR" sz="2000" dirty="0"/>
          </a:p>
          <a:p>
            <a:r>
              <a:rPr lang="pt-BR" sz="2000" dirty="0"/>
              <a:t>https://www.dirceuresende.com</a:t>
            </a:r>
          </a:p>
        </p:txBody>
      </p:sp>
    </p:spTree>
    <p:extLst>
      <p:ext uri="{BB962C8B-B14F-4D97-AF65-F5344CB8AC3E}">
        <p14:creationId xmlns:p14="http://schemas.microsoft.com/office/powerpoint/2010/main" val="3111058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25" y="5847377"/>
            <a:ext cx="2221279" cy="827097"/>
          </a:xfrm>
          <a:prstGeom prst="rect">
            <a:avLst/>
          </a:prstGeom>
        </p:spPr>
      </p:pic>
      <p:sp>
        <p:nvSpPr>
          <p:cNvPr id="9" name="Título 4">
            <a:extLst>
              <a:ext uri="{FF2B5EF4-FFF2-40B4-BE49-F238E27FC236}">
                <a16:creationId xmlns:a16="http://schemas.microsoft.com/office/drawing/2014/main" id="{AB56088B-F006-47D3-BE45-8E95C419F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825" y="403786"/>
            <a:ext cx="7072231" cy="850268"/>
          </a:xfrm>
        </p:spPr>
        <p:txBody>
          <a:bodyPr anchor="t">
            <a:normAutofit fontScale="90000"/>
          </a:bodyPr>
          <a:lstStyle/>
          <a:p>
            <a:pPr algn="l"/>
            <a:r>
              <a:rPr lang="pt-BR" dirty="0">
                <a:solidFill>
                  <a:srgbClr val="1567B8"/>
                </a:solidFill>
              </a:rPr>
              <a:t>SELECT @@VERSION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719597F-E98B-40EC-B7DF-E886F36F0C68}"/>
              </a:ext>
            </a:extLst>
          </p:cNvPr>
          <p:cNvSpPr txBox="1"/>
          <p:nvPr/>
        </p:nvSpPr>
        <p:spPr>
          <a:xfrm>
            <a:off x="352578" y="1182800"/>
            <a:ext cx="11566566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Paixão por programação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Formação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Experiência profissional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SQL Server 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Certificações</a:t>
            </a:r>
          </a:p>
        </p:txBody>
      </p:sp>
      <p:grpSp>
        <p:nvGrpSpPr>
          <p:cNvPr id="11" name="Grupo 13">
            <a:extLst>
              <a:ext uri="{FF2B5EF4-FFF2-40B4-BE49-F238E27FC236}">
                <a16:creationId xmlns:a16="http://schemas.microsoft.com/office/drawing/2014/main" id="{D2301627-A2C7-49BF-9B03-04DA62DF52DA}"/>
              </a:ext>
            </a:extLst>
          </p:cNvPr>
          <p:cNvGrpSpPr/>
          <p:nvPr/>
        </p:nvGrpSpPr>
        <p:grpSpPr>
          <a:xfrm>
            <a:off x="8306238" y="3112888"/>
            <a:ext cx="2615379" cy="609600"/>
            <a:chOff x="6791120" y="2965508"/>
            <a:chExt cx="2615379" cy="609600"/>
          </a:xfrm>
        </p:grpSpPr>
        <p:pic>
          <p:nvPicPr>
            <p:cNvPr id="12" name="Picture 4" descr="account, bird, logo, short messages, tweets, twitter, website icon">
              <a:extLst>
                <a:ext uri="{FF2B5EF4-FFF2-40B4-BE49-F238E27FC236}">
                  <a16:creationId xmlns:a16="http://schemas.microsoft.com/office/drawing/2014/main" id="{26627EC6-AEC9-4858-8D8D-8E550B3A7D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1120" y="2965508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E4A40806-E111-48D7-B5BE-12116EE7E680}"/>
                </a:ext>
              </a:extLst>
            </p:cNvPr>
            <p:cNvSpPr txBox="1"/>
            <p:nvPr/>
          </p:nvSpPr>
          <p:spPr>
            <a:xfrm>
              <a:off x="7366659" y="3070253"/>
              <a:ext cx="20398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/>
                <a:t>@</a:t>
              </a:r>
              <a:r>
                <a:rPr lang="pt-BR" sz="2000" dirty="0" err="1"/>
                <a:t>dirceuresende</a:t>
              </a:r>
              <a:endParaRPr lang="pt-BR" sz="2000" dirty="0"/>
            </a:p>
          </p:txBody>
        </p:sp>
      </p:grpSp>
      <p:grpSp>
        <p:nvGrpSpPr>
          <p:cNvPr id="14" name="Grupo 15">
            <a:extLst>
              <a:ext uri="{FF2B5EF4-FFF2-40B4-BE49-F238E27FC236}">
                <a16:creationId xmlns:a16="http://schemas.microsoft.com/office/drawing/2014/main" id="{874622D5-ADB9-4DAD-949E-520A7DC2E32C}"/>
              </a:ext>
            </a:extLst>
          </p:cNvPr>
          <p:cNvGrpSpPr/>
          <p:nvPr/>
        </p:nvGrpSpPr>
        <p:grpSpPr>
          <a:xfrm>
            <a:off x="8306238" y="3867790"/>
            <a:ext cx="2734645" cy="609600"/>
            <a:chOff x="6802995" y="3770415"/>
            <a:chExt cx="2734645" cy="609600"/>
          </a:xfrm>
        </p:grpSpPr>
        <p:pic>
          <p:nvPicPr>
            <p:cNvPr id="15" name="Picture 6" descr="account, facebook, friends, logo, media, profile, social icon">
              <a:extLst>
                <a:ext uri="{FF2B5EF4-FFF2-40B4-BE49-F238E27FC236}">
                  <a16:creationId xmlns:a16="http://schemas.microsoft.com/office/drawing/2014/main" id="{D4C200B2-8FF8-42FB-9F70-F5BC0E0A17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2995" y="3770415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DC8270D6-B580-401C-9239-6284B009B018}"/>
                </a:ext>
              </a:extLst>
            </p:cNvPr>
            <p:cNvSpPr txBox="1"/>
            <p:nvPr/>
          </p:nvSpPr>
          <p:spPr>
            <a:xfrm>
              <a:off x="7436346" y="3890549"/>
              <a:ext cx="2101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@</a:t>
              </a:r>
              <a:r>
                <a:rPr lang="pt-BR" dirty="0" err="1"/>
                <a:t>dirceuresende</a:t>
              </a:r>
              <a:endParaRPr lang="pt-BR" dirty="0"/>
            </a:p>
          </p:txBody>
        </p:sp>
      </p:grpSp>
      <p:grpSp>
        <p:nvGrpSpPr>
          <p:cNvPr id="17" name="Grupo 17">
            <a:extLst>
              <a:ext uri="{FF2B5EF4-FFF2-40B4-BE49-F238E27FC236}">
                <a16:creationId xmlns:a16="http://schemas.microsoft.com/office/drawing/2014/main" id="{56703203-CE12-4125-A61C-2A3DECF2BB73}"/>
              </a:ext>
            </a:extLst>
          </p:cNvPr>
          <p:cNvGrpSpPr/>
          <p:nvPr/>
        </p:nvGrpSpPr>
        <p:grpSpPr>
          <a:xfrm>
            <a:off x="8306238" y="2357986"/>
            <a:ext cx="2441576" cy="609600"/>
            <a:chOff x="6826745" y="4674960"/>
            <a:chExt cx="2441576" cy="609600"/>
          </a:xfrm>
        </p:grpSpPr>
        <p:pic>
          <p:nvPicPr>
            <p:cNvPr id="18" name="Picture 8" descr="github, social icon">
              <a:extLst>
                <a:ext uri="{FF2B5EF4-FFF2-40B4-BE49-F238E27FC236}">
                  <a16:creationId xmlns:a16="http://schemas.microsoft.com/office/drawing/2014/main" id="{A1E71F2C-B6F8-4B19-95DA-FA8B476B45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745" y="4674960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8C8DFEA8-885D-42E2-946E-ADA1C7DABE72}"/>
                </a:ext>
              </a:extLst>
            </p:cNvPr>
            <p:cNvSpPr txBox="1"/>
            <p:nvPr/>
          </p:nvSpPr>
          <p:spPr>
            <a:xfrm>
              <a:off x="7436345" y="4795094"/>
              <a:ext cx="1831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@</a:t>
              </a:r>
              <a:r>
                <a:rPr lang="pt-BR" dirty="0" err="1"/>
                <a:t>dirceuresende</a:t>
              </a:r>
              <a:endParaRPr lang="pt-BR" dirty="0"/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C3D80266-3F41-4549-9A91-6F89692A72D8}"/>
              </a:ext>
            </a:extLst>
          </p:cNvPr>
          <p:cNvGrpSpPr/>
          <p:nvPr/>
        </p:nvGrpSpPr>
        <p:grpSpPr>
          <a:xfrm>
            <a:off x="8306238" y="1603084"/>
            <a:ext cx="3482278" cy="609600"/>
            <a:chOff x="6730546" y="1658628"/>
            <a:chExt cx="3482278" cy="609600"/>
          </a:xfrm>
        </p:grpSpPr>
        <p:pic>
          <p:nvPicPr>
            <p:cNvPr id="21" name="Picture 10" descr="email icon">
              <a:extLst>
                <a:ext uri="{FF2B5EF4-FFF2-40B4-BE49-F238E27FC236}">
                  <a16:creationId xmlns:a16="http://schemas.microsoft.com/office/drawing/2014/main" id="{7FE246A9-A9C0-493C-901E-FD0CD340FE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0546" y="1658628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DFBB2710-4BDE-4A61-9631-C466B4011FBC}"/>
                </a:ext>
              </a:extLst>
            </p:cNvPr>
            <p:cNvSpPr txBox="1"/>
            <p:nvPr/>
          </p:nvSpPr>
          <p:spPr>
            <a:xfrm>
              <a:off x="7412595" y="1778762"/>
              <a:ext cx="28002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dirceu@dirceuresende.com</a:t>
              </a:r>
            </a:p>
          </p:txBody>
        </p:sp>
      </p:grpSp>
      <p:grpSp>
        <p:nvGrpSpPr>
          <p:cNvPr id="26" name="Grupo 23">
            <a:extLst>
              <a:ext uri="{FF2B5EF4-FFF2-40B4-BE49-F238E27FC236}">
                <a16:creationId xmlns:a16="http://schemas.microsoft.com/office/drawing/2014/main" id="{85437696-17D4-46FD-8C3D-1571AF9D4D5C}"/>
              </a:ext>
            </a:extLst>
          </p:cNvPr>
          <p:cNvGrpSpPr/>
          <p:nvPr/>
        </p:nvGrpSpPr>
        <p:grpSpPr>
          <a:xfrm>
            <a:off x="8306238" y="848182"/>
            <a:ext cx="3243048" cy="609600"/>
            <a:chOff x="6782007" y="3394188"/>
            <a:chExt cx="3243048" cy="609600"/>
          </a:xfrm>
        </p:grpSpPr>
        <p:pic>
          <p:nvPicPr>
            <p:cNvPr id="27" name="Picture 2" descr="logo, website, wordpress icon">
              <a:extLst>
                <a:ext uri="{FF2B5EF4-FFF2-40B4-BE49-F238E27FC236}">
                  <a16:creationId xmlns:a16="http://schemas.microsoft.com/office/drawing/2014/main" id="{FC417ED3-D6E5-4703-82B9-232EB18172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2007" y="3394188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21D1CEE3-6C17-4616-A185-BD0883DB1359}"/>
                </a:ext>
              </a:extLst>
            </p:cNvPr>
            <p:cNvSpPr txBox="1"/>
            <p:nvPr/>
          </p:nvSpPr>
          <p:spPr>
            <a:xfrm>
              <a:off x="7436345" y="3514322"/>
              <a:ext cx="2588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dirceuresende.com/blog</a:t>
              </a:r>
            </a:p>
          </p:txBody>
        </p:sp>
      </p:grpSp>
      <p:pic>
        <p:nvPicPr>
          <p:cNvPr id="29" name="Imagem 28">
            <a:extLst>
              <a:ext uri="{FF2B5EF4-FFF2-40B4-BE49-F238E27FC236}">
                <a16:creationId xmlns:a16="http://schemas.microsoft.com/office/drawing/2014/main" id="{E200C415-4C13-41EE-8B5A-57155CF12D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773" y="4439974"/>
            <a:ext cx="921600" cy="944355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096848DD-19E4-4471-852C-A009092FD0C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93284" y="4439974"/>
            <a:ext cx="921600" cy="950951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A9C43F51-0203-47F6-88B1-7E86B616D67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28795" y="4439974"/>
            <a:ext cx="921600" cy="910222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0975CD9F-94D7-49EA-A08F-4DB7C4CA940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64306" y="4439974"/>
            <a:ext cx="921600" cy="915804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DD8E66DB-9D56-4AF0-BDF0-4E4674B23C6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99817" y="4439974"/>
            <a:ext cx="921600" cy="921600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A2505166-2295-4E64-843C-FCD9B7D941D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635328" y="4439974"/>
            <a:ext cx="921600" cy="910009"/>
          </a:xfrm>
          <a:prstGeom prst="rect">
            <a:avLst/>
          </a:prstGeom>
        </p:spPr>
      </p:pic>
      <p:pic>
        <p:nvPicPr>
          <p:cNvPr id="1026" name="Picture 2" descr="https://www.dirceuresende.com/wp-content/uploads/2018/07/Microsoft-MVP.png">
            <a:extLst>
              <a:ext uri="{FF2B5EF4-FFF2-40B4-BE49-F238E27FC236}">
                <a16:creationId xmlns:a16="http://schemas.microsoft.com/office/drawing/2014/main" id="{9618C98C-5D5D-4D76-8C15-DEF3BF18A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6238" y="4655444"/>
            <a:ext cx="1954551" cy="79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dirceuresende.com/wp-content/uploads/2018/06/Dirceu-Resende-MCSA-SQL-Server-2012-2014-150x150.png">
            <a:extLst>
              <a:ext uri="{FF2B5EF4-FFF2-40B4-BE49-F238E27FC236}">
                <a16:creationId xmlns:a16="http://schemas.microsoft.com/office/drawing/2014/main" id="{2EA8451A-7AF7-4B83-85AC-3F77EDEFC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839" y="4439974"/>
            <a:ext cx="921600" cy="92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852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25" y="5847377"/>
            <a:ext cx="2221279" cy="827097"/>
          </a:xfrm>
          <a:prstGeom prst="rect">
            <a:avLst/>
          </a:prstGeom>
        </p:spPr>
      </p:pic>
      <p:sp>
        <p:nvSpPr>
          <p:cNvPr id="9" name="Título 4">
            <a:extLst>
              <a:ext uri="{FF2B5EF4-FFF2-40B4-BE49-F238E27FC236}">
                <a16:creationId xmlns:a16="http://schemas.microsoft.com/office/drawing/2014/main" id="{AB56088B-F006-47D3-BE45-8E95C419F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825" y="403786"/>
            <a:ext cx="11605597" cy="850268"/>
          </a:xfrm>
        </p:spPr>
        <p:txBody>
          <a:bodyPr anchor="t">
            <a:normAutofit fontScale="90000"/>
          </a:bodyPr>
          <a:lstStyle/>
          <a:p>
            <a:pPr algn="l"/>
            <a:r>
              <a:rPr lang="pt-BR" dirty="0">
                <a:solidFill>
                  <a:srgbClr val="1567B8"/>
                </a:solidFill>
              </a:rPr>
              <a:t>O QUE É DEBUG E POR QUÊ DEVO USAR?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719597F-E98B-40EC-B7DF-E886F36F0C68}"/>
              </a:ext>
            </a:extLst>
          </p:cNvPr>
          <p:cNvSpPr txBox="1"/>
          <p:nvPr/>
        </p:nvSpPr>
        <p:spPr>
          <a:xfrm>
            <a:off x="352578" y="1182800"/>
            <a:ext cx="11566566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Auxílio na identificação de erros ou defeitos de codificação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Permite acompanhar a execução passo a passo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Facilita a identificação dos valores atuais de cada variável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Permite entender melhor os fluxos de acordo com as entradas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Debug vai direto ao ponto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Ganho de tempo na identificação de desvios (Tempo é dinheiro)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Melhoria na qualidade dos códigos</a:t>
            </a:r>
          </a:p>
        </p:txBody>
      </p:sp>
    </p:spTree>
    <p:extLst>
      <p:ext uri="{BB962C8B-B14F-4D97-AF65-F5344CB8AC3E}">
        <p14:creationId xmlns:p14="http://schemas.microsoft.com/office/powerpoint/2010/main" val="191007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25" y="5847377"/>
            <a:ext cx="2221279" cy="827097"/>
          </a:xfrm>
          <a:prstGeom prst="rect">
            <a:avLst/>
          </a:prstGeom>
        </p:spPr>
      </p:pic>
      <p:sp>
        <p:nvSpPr>
          <p:cNvPr id="9" name="Título 4">
            <a:extLst>
              <a:ext uri="{FF2B5EF4-FFF2-40B4-BE49-F238E27FC236}">
                <a16:creationId xmlns:a16="http://schemas.microsoft.com/office/drawing/2014/main" id="{AB56088B-F006-47D3-BE45-8E95C419F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825" y="403786"/>
            <a:ext cx="11605597" cy="850268"/>
          </a:xfrm>
        </p:spPr>
        <p:txBody>
          <a:bodyPr anchor="t">
            <a:normAutofit fontScale="90000"/>
          </a:bodyPr>
          <a:lstStyle/>
          <a:p>
            <a:pPr algn="l"/>
            <a:r>
              <a:rPr lang="pt-BR" dirty="0">
                <a:solidFill>
                  <a:srgbClr val="1567B8"/>
                </a:solidFill>
              </a:rPr>
              <a:t>CENÁRIO ATUAL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719597F-E98B-40EC-B7DF-E886F36F0C68}"/>
              </a:ext>
            </a:extLst>
          </p:cNvPr>
          <p:cNvSpPr txBox="1"/>
          <p:nvPr/>
        </p:nvSpPr>
        <p:spPr>
          <a:xfrm>
            <a:off x="352578" y="1182800"/>
            <a:ext cx="11566566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Desenvolvedores não conhecem ou não utilizam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 err="1"/>
              <a:t>DBA’s</a:t>
            </a:r>
            <a:r>
              <a:rPr lang="pt-BR" sz="2800" b="1" dirty="0"/>
              <a:t> não incentivam a sua utilização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Programação no banco de dados é vista como de difícil manutenção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Pouca documentação em português para auxiliar o processo de Debug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Permissão de </a:t>
            </a:r>
            <a:r>
              <a:rPr lang="pt-BR" sz="2800" b="1" dirty="0" err="1"/>
              <a:t>sysadmin</a:t>
            </a:r>
            <a:r>
              <a:rPr lang="pt-BR" sz="2800" b="1" dirty="0"/>
              <a:t> necessária – Impedimento</a:t>
            </a:r>
          </a:p>
        </p:txBody>
      </p:sp>
    </p:spTree>
    <p:extLst>
      <p:ext uri="{BB962C8B-B14F-4D97-AF65-F5344CB8AC3E}">
        <p14:creationId xmlns:p14="http://schemas.microsoft.com/office/powerpoint/2010/main" val="837237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25" y="5847377"/>
            <a:ext cx="2221279" cy="827097"/>
          </a:xfrm>
          <a:prstGeom prst="rect">
            <a:avLst/>
          </a:prstGeom>
        </p:spPr>
      </p:pic>
      <p:sp>
        <p:nvSpPr>
          <p:cNvPr id="9" name="Título 4">
            <a:extLst>
              <a:ext uri="{FF2B5EF4-FFF2-40B4-BE49-F238E27FC236}">
                <a16:creationId xmlns:a16="http://schemas.microsoft.com/office/drawing/2014/main" id="{AB56088B-F006-47D3-BE45-8E95C419F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825" y="403786"/>
            <a:ext cx="11605597" cy="850268"/>
          </a:xfrm>
        </p:spPr>
        <p:txBody>
          <a:bodyPr anchor="t">
            <a:normAutofit fontScale="90000"/>
          </a:bodyPr>
          <a:lstStyle/>
          <a:p>
            <a:pPr algn="l"/>
            <a:r>
              <a:rPr lang="pt-BR" dirty="0">
                <a:solidFill>
                  <a:srgbClr val="1567B8"/>
                </a:solidFill>
              </a:rPr>
              <a:t>COMO UTILIZAR O DEBUG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719597F-E98B-40EC-B7DF-E886F36F0C68}"/>
              </a:ext>
            </a:extLst>
          </p:cNvPr>
          <p:cNvSpPr txBox="1"/>
          <p:nvPr/>
        </p:nvSpPr>
        <p:spPr>
          <a:xfrm>
            <a:off x="352578" y="2181091"/>
            <a:ext cx="11566566" cy="2079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9600" b="1" dirty="0"/>
              <a:t>EXEMPLO PRÁTICO</a:t>
            </a:r>
          </a:p>
        </p:txBody>
      </p:sp>
    </p:spTree>
    <p:extLst>
      <p:ext uri="{BB962C8B-B14F-4D97-AF65-F5344CB8AC3E}">
        <p14:creationId xmlns:p14="http://schemas.microsoft.com/office/powerpoint/2010/main" val="25335677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172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SQL Server - Como utilizar o debug do Management Studio</vt:lpstr>
      <vt:lpstr>SELECT @@VERSION</vt:lpstr>
      <vt:lpstr>O QUE É DEBUG E POR QUÊ DEVO USAR?</vt:lpstr>
      <vt:lpstr>CENÁRIO ATUAL</vt:lpstr>
      <vt:lpstr>COMO UTILIZAR O DEBUG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 @@VERSION</dc:title>
  <dc:creator>Dirceu Resende</dc:creator>
  <cp:lastModifiedBy>Dirceu Resende</cp:lastModifiedBy>
  <cp:revision>3</cp:revision>
  <dcterms:created xsi:type="dcterms:W3CDTF">2018-08-10T21:22:43Z</dcterms:created>
  <dcterms:modified xsi:type="dcterms:W3CDTF">2018-09-09T22:32:29Z</dcterms:modified>
</cp:coreProperties>
</file>