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83" r:id="rId4"/>
    <p:sldId id="284" r:id="rId5"/>
    <p:sldId id="285" r:id="rId6"/>
    <p:sldId id="286" r:id="rId7"/>
    <p:sldId id="288" r:id="rId8"/>
    <p:sldId id="289" r:id="rId9"/>
    <p:sldId id="291" r:id="rId10"/>
    <p:sldId id="292" r:id="rId11"/>
    <p:sldId id="293" r:id="rId12"/>
    <p:sldId id="294" r:id="rId13"/>
    <p:sldId id="295" r:id="rId14"/>
    <p:sldId id="297" r:id="rId15"/>
    <p:sldId id="296" r:id="rId16"/>
    <p:sldId id="298" r:id="rId17"/>
    <p:sldId id="299" r:id="rId18"/>
    <p:sldId id="300" r:id="rId19"/>
    <p:sldId id="301" r:id="rId20"/>
    <p:sldId id="308" r:id="rId21"/>
    <p:sldId id="302" r:id="rId22"/>
    <p:sldId id="304" r:id="rId23"/>
    <p:sldId id="306" r:id="rId24"/>
    <p:sldId id="307" r:id="rId25"/>
    <p:sldId id="303" r:id="rId26"/>
    <p:sldId id="282"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brentozar.com/archive/2018/09/whats-new-in-sql-server-2019s-sys-messages-more-unannounced-featur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dirceuresende.com/blog/sql-operations-studio-o-management-studio-64-bits-rodando-no-windows-linux-e-mac/"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aka.ms/azuredatastudio" TargetMode="External"/><Relationship Id="rId4" Type="http://schemas.openxmlformats.org/officeDocument/2006/relationships/hyperlink" Target="https://www.dirceuresende.com/blog/sql-server-2017-e-azure-sql-managed-instanc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brentozar.com/archive/2018/09/whats-new-in-sql-server-2019-adaptive-memory-gran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768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39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0877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0" i="0" u="none" strike="noStrike" cap="none" dirty="0">
                <a:solidFill>
                  <a:srgbClr val="000000"/>
                </a:solidFill>
                <a:effectLst/>
                <a:latin typeface="Arial"/>
                <a:ea typeface="Arial"/>
                <a:cs typeface="Arial"/>
                <a:sym typeface="Arial"/>
              </a:rPr>
              <a:t>Nas versões atuais, o procedimento </a:t>
            </a:r>
            <a:r>
              <a:rPr lang="pt-BR" sz="1100" b="0" i="0" u="none" strike="noStrike" cap="none" dirty="0" err="1">
                <a:solidFill>
                  <a:srgbClr val="000000"/>
                </a:solidFill>
                <a:effectLst/>
                <a:latin typeface="Arial"/>
                <a:ea typeface="Arial"/>
                <a:cs typeface="Arial"/>
                <a:sym typeface="Arial"/>
              </a:rPr>
              <a:t>sys.sp_estimate_data_compression_savings</a:t>
            </a:r>
            <a:r>
              <a:rPr lang="pt-BR" sz="1100" b="0" i="0" u="none" strike="noStrike" cap="none" dirty="0">
                <a:solidFill>
                  <a:srgbClr val="000000"/>
                </a:solidFill>
                <a:effectLst/>
                <a:latin typeface="Arial"/>
                <a:ea typeface="Arial"/>
                <a:cs typeface="Arial"/>
                <a:sym typeface="Arial"/>
              </a:rPr>
              <a:t> tem uma verificação para o tipo de compressão (NONE, ROW e PAGE). No SQL Server 2019, essa verificação foi alterada para permitir o cálculo de estimativa dos índices </a:t>
            </a:r>
            <a:r>
              <a:rPr lang="pt-BR" sz="1100" b="0" i="0" u="none" strike="noStrike" cap="none" dirty="0" err="1">
                <a:solidFill>
                  <a:srgbClr val="000000"/>
                </a:solidFill>
                <a:effectLst/>
                <a:latin typeface="Arial"/>
                <a:ea typeface="Arial"/>
                <a:cs typeface="Arial"/>
                <a:sym typeface="Arial"/>
              </a:rPr>
              <a:t>columnstore.Isso</a:t>
            </a:r>
            <a:r>
              <a:rPr lang="pt-BR" sz="1100" b="0" i="0" u="none" strike="noStrike" cap="none" dirty="0">
                <a:solidFill>
                  <a:srgbClr val="000000"/>
                </a:solidFill>
                <a:effectLst/>
                <a:latin typeface="Arial"/>
                <a:ea typeface="Arial"/>
                <a:cs typeface="Arial"/>
                <a:sym typeface="Arial"/>
              </a:rPr>
              <a:t> é uma ótima notícia, pois permite prever o impacto da adição de um índice </a:t>
            </a:r>
            <a:r>
              <a:rPr lang="pt-BR" sz="1100" b="0" i="0" u="none" strike="noStrike" cap="none" dirty="0" err="1">
                <a:solidFill>
                  <a:srgbClr val="000000"/>
                </a:solidFill>
                <a:effectLst/>
                <a:latin typeface="Arial"/>
                <a:ea typeface="Arial"/>
                <a:cs typeface="Arial"/>
                <a:sym typeface="Arial"/>
              </a:rPr>
              <a:t>columnstore</a:t>
            </a:r>
            <a:r>
              <a:rPr lang="pt-BR" sz="1100" b="0" i="0" u="none" strike="noStrike" cap="none" dirty="0">
                <a:solidFill>
                  <a:srgbClr val="000000"/>
                </a:solidFill>
                <a:effectLst/>
                <a:latin typeface="Arial"/>
                <a:ea typeface="Arial"/>
                <a:cs typeface="Arial"/>
                <a:sym typeface="Arial"/>
              </a:rPr>
              <a:t> a uma tabela que não possui nenhum, ou converter uma tabela ou partição no formato </a:t>
            </a:r>
            <a:r>
              <a:rPr lang="pt-BR" sz="1100" b="0" i="0" u="none" strike="noStrike" cap="none" dirty="0" err="1">
                <a:solidFill>
                  <a:srgbClr val="000000"/>
                </a:solidFill>
                <a:effectLst/>
                <a:latin typeface="Arial"/>
                <a:ea typeface="Arial"/>
                <a:cs typeface="Arial"/>
                <a:sym typeface="Arial"/>
              </a:rPr>
              <a:t>columnstore</a:t>
            </a:r>
            <a:r>
              <a:rPr lang="pt-BR" sz="1100" b="0" i="0" u="none" strike="noStrike" cap="none" dirty="0">
                <a:solidFill>
                  <a:srgbClr val="000000"/>
                </a:solidFill>
                <a:effectLst/>
                <a:latin typeface="Arial"/>
                <a:ea typeface="Arial"/>
                <a:cs typeface="Arial"/>
                <a:sym typeface="Arial"/>
              </a:rPr>
              <a:t> mais agressivo, sem precisar restaurar a tabela para outro sistema e realmente aplicar na prática para fazer essa análise.</a:t>
            </a:r>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78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97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Agora, o </a:t>
            </a:r>
            <a:r>
              <a:rPr lang="pt-BR" sz="1100" b="1" i="0" u="none" strike="noStrike" cap="none" dirty="0">
                <a:solidFill>
                  <a:srgbClr val="000000"/>
                </a:solidFill>
                <a:effectLst/>
                <a:latin typeface="Arial"/>
                <a:ea typeface="Arial"/>
                <a:cs typeface="Arial"/>
                <a:sym typeface="Arial"/>
              </a:rPr>
              <a:t>gerenciamento de certificados</a:t>
            </a:r>
            <a:r>
              <a:rPr lang="pt-BR" sz="1100" b="0" i="0" u="none" strike="noStrike" cap="none" dirty="0">
                <a:solidFill>
                  <a:srgbClr val="000000"/>
                </a:solidFill>
                <a:effectLst/>
                <a:latin typeface="Arial"/>
                <a:ea typeface="Arial"/>
                <a:cs typeface="Arial"/>
                <a:sym typeface="Arial"/>
              </a:rPr>
              <a:t> agora está mais fácil usando o SQL Server </a:t>
            </a:r>
            <a:r>
              <a:rPr lang="pt-BR" sz="1100" b="0" i="0" u="none" strike="noStrike" cap="none" dirty="0" err="1">
                <a:solidFill>
                  <a:srgbClr val="000000"/>
                </a:solidFill>
                <a:effectLst/>
                <a:latin typeface="Arial"/>
                <a:ea typeface="Arial"/>
                <a:cs typeface="Arial"/>
                <a:sym typeface="Arial"/>
              </a:rPr>
              <a:t>Configuration</a:t>
            </a:r>
            <a:r>
              <a:rPr lang="pt-BR" sz="1100" b="0" i="0" u="none" strike="noStrike" cap="none" dirty="0">
                <a:solidFill>
                  <a:srgbClr val="000000"/>
                </a:solidFill>
                <a:effectLst/>
                <a:latin typeface="Arial"/>
                <a:ea typeface="Arial"/>
                <a:cs typeface="Arial"/>
                <a:sym typeface="Arial"/>
              </a:rPr>
              <a:t> Manager. O gerenciamento de certificados SSL e TLS sempre foi trabalhoso, e muitas pessoas precisam executar muitos trabalhos tediosos e scripts internos para implantar e manter certificados em toda a empresa. Com o SQL Server 2019, as atualizações do SQL Server </a:t>
            </a:r>
            <a:r>
              <a:rPr lang="pt-BR" sz="1100" b="0" i="0" u="none" strike="noStrike" cap="none" dirty="0" err="1">
                <a:solidFill>
                  <a:srgbClr val="000000"/>
                </a:solidFill>
                <a:effectLst/>
                <a:latin typeface="Arial"/>
                <a:ea typeface="Arial"/>
                <a:cs typeface="Arial"/>
                <a:sym typeface="Arial"/>
              </a:rPr>
              <a:t>Configuration</a:t>
            </a:r>
            <a:r>
              <a:rPr lang="pt-BR" sz="1100" b="0" i="0" u="none" strike="noStrike" cap="none" dirty="0">
                <a:solidFill>
                  <a:srgbClr val="000000"/>
                </a:solidFill>
                <a:effectLst/>
                <a:latin typeface="Arial"/>
                <a:ea typeface="Arial"/>
                <a:cs typeface="Arial"/>
                <a:sym typeface="Arial"/>
              </a:rPr>
              <a:t> Manager ajudarão você a visualizar e validar rapidamente os certificados de qualquer instância, localizar </a:t>
            </a:r>
            <a:r>
              <a:rPr lang="pt-BR" sz="1100" b="0" i="0" u="none" strike="noStrike" cap="none" dirty="0" err="1">
                <a:solidFill>
                  <a:srgbClr val="000000"/>
                </a:solidFill>
                <a:effectLst/>
                <a:latin typeface="Arial"/>
                <a:ea typeface="Arial"/>
                <a:cs typeface="Arial"/>
                <a:sym typeface="Arial"/>
              </a:rPr>
              <a:t>certs</a:t>
            </a:r>
            <a:r>
              <a:rPr lang="pt-BR" sz="1100" b="0" i="0" u="none" strike="noStrike" cap="none" dirty="0">
                <a:solidFill>
                  <a:srgbClr val="000000"/>
                </a:solidFill>
                <a:effectLst/>
                <a:latin typeface="Arial"/>
                <a:ea typeface="Arial"/>
                <a:cs typeface="Arial"/>
                <a:sym typeface="Arial"/>
              </a:rPr>
              <a:t> próximos à expiração e sincronizar implantações de certificados em todas as réplicas em um </a:t>
            </a:r>
            <a:r>
              <a:rPr lang="pt-BR" sz="1100" b="0" i="0" u="none" strike="noStrike" cap="none" dirty="0" err="1">
                <a:solidFill>
                  <a:srgbClr val="000000"/>
                </a:solidFill>
                <a:effectLst/>
                <a:latin typeface="Arial"/>
                <a:ea typeface="Arial"/>
                <a:cs typeface="Arial"/>
                <a:sym typeface="Arial"/>
              </a:rPr>
              <a:t>Availability</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Group</a:t>
            </a:r>
            <a:r>
              <a:rPr lang="pt-BR" sz="1100" b="0" i="0" u="none" strike="noStrike" cap="none" dirty="0">
                <a:solidFill>
                  <a:srgbClr val="000000"/>
                </a:solidFill>
                <a:effectLst/>
                <a:latin typeface="Arial"/>
                <a:ea typeface="Arial"/>
                <a:cs typeface="Arial"/>
                <a:sym typeface="Arial"/>
              </a:rPr>
              <a:t> (primário) ou todos os nós em um </a:t>
            </a:r>
            <a:r>
              <a:rPr lang="pt-BR" sz="1100" b="0" i="0" u="none" strike="noStrike" cap="none" dirty="0" err="1">
                <a:solidFill>
                  <a:srgbClr val="000000"/>
                </a:solidFill>
                <a:effectLst/>
                <a:latin typeface="Arial"/>
                <a:ea typeface="Arial"/>
                <a:cs typeface="Arial"/>
                <a:sym typeface="Arial"/>
              </a:rPr>
              <a:t>Failover</a:t>
            </a:r>
            <a:r>
              <a:rPr lang="pt-BR" sz="1100" b="0" i="0" u="none" strike="noStrike" cap="none" dirty="0">
                <a:solidFill>
                  <a:srgbClr val="000000"/>
                </a:solidFill>
                <a:effectLst/>
                <a:latin typeface="Arial"/>
                <a:ea typeface="Arial"/>
                <a:cs typeface="Arial"/>
                <a:sym typeface="Arial"/>
              </a:rPr>
              <a:t> Cluster </a:t>
            </a:r>
            <a:r>
              <a:rPr lang="pt-BR" sz="1100" b="0" i="0" u="none" strike="noStrike" cap="none" dirty="0" err="1">
                <a:solidFill>
                  <a:srgbClr val="000000"/>
                </a:solidFill>
                <a:effectLst/>
                <a:latin typeface="Arial"/>
                <a:ea typeface="Arial"/>
                <a:cs typeface="Arial"/>
                <a:sym typeface="Arial"/>
              </a:rPr>
              <a:t>Instance</a:t>
            </a:r>
            <a:r>
              <a:rPr lang="pt-BR" sz="1100" b="0" i="0" u="none" strike="noStrike" cap="none" dirty="0">
                <a:solidFill>
                  <a:srgbClr val="000000"/>
                </a:solidFill>
                <a:effectLst/>
                <a:latin typeface="Arial"/>
                <a:ea typeface="Arial"/>
                <a:cs typeface="Arial"/>
                <a:sym typeface="Arial"/>
              </a:rPr>
              <a:t> (nó ativo).</a:t>
            </a:r>
            <a:endParaRPr lang="pt-BR" dirty="0"/>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4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1" i="0" u="none" strike="noStrike" cap="none" dirty="0">
                <a:solidFill>
                  <a:srgbClr val="000000"/>
                </a:solidFill>
                <a:effectLst/>
                <a:latin typeface="Arial"/>
                <a:ea typeface="Arial"/>
                <a:cs typeface="Arial"/>
                <a:sym typeface="Arial"/>
              </a:rPr>
              <a:t>Always </a:t>
            </a:r>
            <a:r>
              <a:rPr lang="pt-BR" sz="1100" b="1" i="0" u="none" strike="noStrike" cap="none" dirty="0" err="1">
                <a:solidFill>
                  <a:srgbClr val="000000"/>
                </a:solidFill>
                <a:effectLst/>
                <a:latin typeface="Arial"/>
                <a:ea typeface="Arial"/>
                <a:cs typeface="Arial"/>
                <a:sym typeface="Arial"/>
              </a:rPr>
              <a:t>Encrypted</a:t>
            </a:r>
            <a:r>
              <a:rPr lang="pt-BR" sz="1100" b="1" i="0" u="none" strike="noStrike" cap="none" dirty="0">
                <a:solidFill>
                  <a:srgbClr val="000000"/>
                </a:solidFill>
                <a:effectLst/>
                <a:latin typeface="Arial"/>
                <a:ea typeface="Arial"/>
                <a:cs typeface="Arial"/>
                <a:sym typeface="Arial"/>
              </a:rPr>
              <a:t> com enclaves seguros</a:t>
            </a:r>
            <a:r>
              <a:rPr lang="pt-BR" sz="1100" b="0" i="0" u="none" strike="noStrike" cap="none" dirty="0">
                <a:solidFill>
                  <a:srgbClr val="000000"/>
                </a:solidFill>
                <a:effectLst/>
                <a:latin typeface="Arial"/>
                <a:ea typeface="Arial"/>
                <a:cs typeface="Arial"/>
                <a:sym typeface="Arial"/>
              </a:rPr>
              <a:t> estende a tecnologia de criptografia do lado do cliente introduzida no SQL Server 2016. Os enclaves seguros protegem dados confidenciais em um enclave criado por hardware ou software dentro do banco de dados, protegendo-o contra malware e usuários privilegiados, permitindo operações avançadas em dados criptografados. Hoje, o Always </a:t>
            </a:r>
            <a:r>
              <a:rPr lang="pt-BR" sz="1100" b="0" i="0" u="none" strike="noStrike" cap="none" dirty="0" err="1">
                <a:solidFill>
                  <a:srgbClr val="000000"/>
                </a:solidFill>
                <a:effectLst/>
                <a:latin typeface="Arial"/>
                <a:ea typeface="Arial"/>
                <a:cs typeface="Arial"/>
                <a:sym typeface="Arial"/>
              </a:rPr>
              <a:t>Encrypted</a:t>
            </a:r>
            <a:r>
              <a:rPr lang="pt-BR" sz="1100" b="0" i="0" u="none" strike="noStrike" cap="none" dirty="0">
                <a:solidFill>
                  <a:srgbClr val="000000"/>
                </a:solidFill>
                <a:effectLst/>
                <a:latin typeface="Arial"/>
                <a:ea typeface="Arial"/>
                <a:cs typeface="Arial"/>
                <a:sym typeface="Arial"/>
              </a:rPr>
              <a:t> protege os dados confidenciais criptografando / </a:t>
            </a:r>
            <a:r>
              <a:rPr lang="pt-BR" sz="1100" b="0" i="0" u="none" strike="noStrike" cap="none" dirty="0" err="1">
                <a:solidFill>
                  <a:srgbClr val="000000"/>
                </a:solidFill>
                <a:effectLst/>
                <a:latin typeface="Arial"/>
                <a:ea typeface="Arial"/>
                <a:cs typeface="Arial"/>
                <a:sym typeface="Arial"/>
              </a:rPr>
              <a:t>descriptografando</a:t>
            </a:r>
            <a:r>
              <a:rPr lang="pt-BR" sz="1100" b="0" i="0" u="none" strike="noStrike" cap="none" dirty="0">
                <a:solidFill>
                  <a:srgbClr val="000000"/>
                </a:solidFill>
                <a:effectLst/>
                <a:latin typeface="Arial"/>
                <a:ea typeface="Arial"/>
                <a:cs typeface="Arial"/>
                <a:sym typeface="Arial"/>
              </a:rPr>
              <a:t> em cada extremidade do processo. Infelizmente, isso introduz restrições de processamento muitas vezes críticas, como não ser capaz de realizar cálculos e filtragem – o que significa que todo o conjunto de dados deve ser enviado para executar, digamos, uma pesquisa de </a:t>
            </a:r>
            <a:r>
              <a:rPr lang="pt-BR" sz="1100" b="0" i="0" u="none" strike="noStrike" cap="none" dirty="0" err="1">
                <a:solidFill>
                  <a:srgbClr val="000000"/>
                </a:solidFill>
                <a:effectLst/>
                <a:latin typeface="Arial"/>
                <a:ea typeface="Arial"/>
                <a:cs typeface="Arial"/>
                <a:sym typeface="Arial"/>
              </a:rPr>
              <a:t>intervalo.Um</a:t>
            </a:r>
            <a:r>
              <a:rPr lang="pt-BR" sz="1100" b="0" i="0" u="none" strike="noStrike" cap="none" dirty="0">
                <a:solidFill>
                  <a:srgbClr val="000000"/>
                </a:solidFill>
                <a:effectLst/>
                <a:latin typeface="Arial"/>
                <a:ea typeface="Arial"/>
                <a:cs typeface="Arial"/>
                <a:sym typeface="Arial"/>
              </a:rPr>
              <a:t> enclave é uma área protegida de memória na qual esses cálculos e filtragem podem ser delegados (no Windows, isso usa segurança baseada em virtualização) – os dados permanecem criptografados na </a:t>
            </a:r>
            <a:r>
              <a:rPr lang="pt-BR" sz="1100" b="0" i="0" u="none" strike="noStrike" cap="none" dirty="0" err="1">
                <a:solidFill>
                  <a:srgbClr val="000000"/>
                </a:solidFill>
                <a:effectLst/>
                <a:latin typeface="Arial"/>
                <a:ea typeface="Arial"/>
                <a:cs typeface="Arial"/>
                <a:sym typeface="Arial"/>
              </a:rPr>
              <a:t>engine</a:t>
            </a:r>
            <a:r>
              <a:rPr lang="pt-BR" sz="1100" b="0" i="0" u="none" strike="noStrike" cap="none" dirty="0">
                <a:solidFill>
                  <a:srgbClr val="000000"/>
                </a:solidFill>
                <a:effectLst/>
                <a:latin typeface="Arial"/>
                <a:ea typeface="Arial"/>
                <a:cs typeface="Arial"/>
                <a:sym typeface="Arial"/>
              </a:rPr>
              <a:t>, mas podem ser criptografados ou </a:t>
            </a:r>
            <a:r>
              <a:rPr lang="pt-BR" sz="1100" b="0" i="0" u="none" strike="noStrike" cap="none" dirty="0" err="1">
                <a:solidFill>
                  <a:srgbClr val="000000"/>
                </a:solidFill>
                <a:effectLst/>
                <a:latin typeface="Arial"/>
                <a:ea typeface="Arial"/>
                <a:cs typeface="Arial"/>
                <a:sym typeface="Arial"/>
              </a:rPr>
              <a:t>descriptografados</a:t>
            </a:r>
            <a:r>
              <a:rPr lang="pt-BR" sz="1100" b="0" i="0" u="none" strike="noStrike" cap="none" dirty="0">
                <a:solidFill>
                  <a:srgbClr val="000000"/>
                </a:solidFill>
                <a:effectLst/>
                <a:latin typeface="Arial"/>
                <a:ea typeface="Arial"/>
                <a:cs typeface="Arial"/>
                <a:sym typeface="Arial"/>
              </a:rPr>
              <a:t>, com segurança, dentro do enclave. Basta adicionar a opção ENCLAVE_COMPUTATIONS à chave mestra, o que você pode fazer no SSMS marcando a caixa de seleção “</a:t>
            </a:r>
            <a:r>
              <a:rPr lang="pt-BR" sz="1100" b="0" i="0" u="none" strike="noStrike" cap="none" dirty="0" err="1">
                <a:solidFill>
                  <a:srgbClr val="000000"/>
                </a:solidFill>
                <a:effectLst/>
                <a:latin typeface="Arial"/>
                <a:ea typeface="Arial"/>
                <a:cs typeface="Arial"/>
                <a:sym typeface="Arial"/>
              </a:rPr>
              <a:t>Allow</a:t>
            </a:r>
            <a:r>
              <a:rPr lang="pt-BR" sz="1100" b="0" i="0" u="none" strike="noStrike" cap="none" dirty="0">
                <a:solidFill>
                  <a:srgbClr val="000000"/>
                </a:solidFill>
                <a:effectLst/>
                <a:latin typeface="Arial"/>
                <a:ea typeface="Arial"/>
                <a:cs typeface="Arial"/>
                <a:sym typeface="Arial"/>
              </a:rPr>
              <a:t> enclave </a:t>
            </a:r>
            <a:r>
              <a:rPr lang="pt-BR" sz="1100" b="0" i="0" u="none" strike="noStrike" cap="none" dirty="0" err="1">
                <a:solidFill>
                  <a:srgbClr val="000000"/>
                </a:solidFill>
                <a:effectLst/>
                <a:latin typeface="Arial"/>
                <a:ea typeface="Arial"/>
                <a:cs typeface="Arial"/>
                <a:sym typeface="Arial"/>
              </a:rPr>
              <a:t>computations</a:t>
            </a:r>
            <a:r>
              <a:rPr lang="pt-BR" sz="1100" b="0" i="0" u="none" strike="noStrike" cap="none" dirty="0">
                <a:solidFill>
                  <a:srgbClr val="000000"/>
                </a:solidFill>
                <a:effectLst/>
                <a:latin typeface="Arial"/>
                <a:ea typeface="Arial"/>
                <a:cs typeface="Arial"/>
                <a:sym typeface="Arial"/>
              </a:rPr>
              <a:t>” ao criar a Master Key de uma coluna</a:t>
            </a: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437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1" i="0" u="none" strike="noStrike" cap="none" dirty="0">
                <a:solidFill>
                  <a:srgbClr val="000000"/>
                </a:solidFill>
                <a:effectLst/>
                <a:latin typeface="Arial"/>
                <a:ea typeface="Arial"/>
                <a:cs typeface="Arial"/>
                <a:sym typeface="Arial"/>
              </a:rPr>
              <a:t>configurações de alta disponibilidade para o SQL Server rodando em contêineres</a:t>
            </a:r>
            <a:r>
              <a:rPr lang="pt-BR" sz="1100" b="0" i="0" u="none" strike="noStrike" cap="none" dirty="0">
                <a:solidFill>
                  <a:srgbClr val="000000"/>
                </a:solidFill>
                <a:effectLst/>
                <a:latin typeface="Arial"/>
                <a:ea typeface="Arial"/>
                <a:cs typeface="Arial"/>
                <a:sym typeface="Arial"/>
              </a:rPr>
              <a:t> podem ser ativadas com Always </a:t>
            </a:r>
            <a:r>
              <a:rPr lang="pt-BR" sz="1100" b="0" i="0" u="none" strike="noStrike" cap="none" dirty="0" err="1">
                <a:solidFill>
                  <a:srgbClr val="000000"/>
                </a:solidFill>
                <a:effectLst/>
                <a:latin typeface="Arial"/>
                <a:ea typeface="Arial"/>
                <a:cs typeface="Arial"/>
                <a:sym typeface="Arial"/>
              </a:rPr>
              <a:t>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Availability</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Groups</a:t>
            </a:r>
            <a:r>
              <a:rPr lang="pt-BR" sz="1100" b="0" i="0" u="none" strike="noStrike" cap="none" dirty="0">
                <a:solidFill>
                  <a:srgbClr val="000000"/>
                </a:solidFill>
                <a:effectLst/>
                <a:latin typeface="Arial"/>
                <a:ea typeface="Arial"/>
                <a:cs typeface="Arial"/>
                <a:sym typeface="Arial"/>
              </a:rPr>
              <a:t> usando o </a:t>
            </a:r>
            <a:r>
              <a:rPr lang="pt-BR" sz="1100" b="0" i="0" u="none" strike="noStrike" cap="none" dirty="0" err="1">
                <a:solidFill>
                  <a:srgbClr val="000000"/>
                </a:solidFill>
                <a:effectLst/>
                <a:latin typeface="Arial"/>
                <a:ea typeface="Arial"/>
                <a:cs typeface="Arial"/>
                <a:sym typeface="Arial"/>
              </a:rPr>
              <a:t>Kubernetes</a:t>
            </a:r>
            <a:r>
              <a:rPr lang="pt-BR" sz="1100" b="0" i="0" u="none" strike="noStrike" cap="none" dirty="0">
                <a:solidFill>
                  <a:srgbClr val="000000"/>
                </a:solidFill>
                <a:effectLst/>
                <a:latin typeface="Arial"/>
                <a:ea typeface="Arial"/>
                <a:cs typeface="Arial"/>
                <a:sym typeface="Arial"/>
              </a:rPr>
              <a:t> e o limite de réplicas síncronas passou de 3 para 5 (1 primária e 4 secundárias), com </a:t>
            </a:r>
            <a:r>
              <a:rPr lang="pt-BR" sz="1100" b="0" i="0" u="none" strike="noStrike" cap="none" dirty="0" err="1">
                <a:solidFill>
                  <a:srgbClr val="000000"/>
                </a:solidFill>
                <a:effectLst/>
                <a:latin typeface="Arial"/>
                <a:ea typeface="Arial"/>
                <a:cs typeface="Arial"/>
                <a:sym typeface="Arial"/>
              </a:rPr>
              <a:t>failover</a:t>
            </a:r>
            <a:r>
              <a:rPr lang="pt-BR" sz="1100" b="0" i="0" u="none" strike="noStrike" cap="none" dirty="0">
                <a:solidFill>
                  <a:srgbClr val="000000"/>
                </a:solidFill>
                <a:effectLst/>
                <a:latin typeface="Arial"/>
                <a:ea typeface="Arial"/>
                <a:cs typeface="Arial"/>
                <a:sym typeface="Arial"/>
              </a:rPr>
              <a:t> automático entre elas. </a:t>
            </a:r>
            <a:r>
              <a:rPr lang="pt-BR" sz="1100" b="1" i="0" u="none" strike="noStrike" cap="none" dirty="0">
                <a:solidFill>
                  <a:srgbClr val="000000"/>
                </a:solidFill>
                <a:effectLst/>
                <a:latin typeface="Arial"/>
                <a:ea typeface="Arial"/>
                <a:cs typeface="Arial"/>
                <a:sym typeface="Arial"/>
              </a:rPr>
              <a:t>Always </a:t>
            </a:r>
            <a:r>
              <a:rPr lang="pt-BR" sz="1100" b="1" i="0" u="none" strike="noStrike" cap="none" dirty="0" err="1">
                <a:solidFill>
                  <a:srgbClr val="000000"/>
                </a:solidFill>
                <a:effectLst/>
                <a:latin typeface="Arial"/>
                <a:ea typeface="Arial"/>
                <a:cs typeface="Arial"/>
                <a:sym typeface="Arial"/>
              </a:rPr>
              <a:t>On</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Availability</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Groups</a:t>
            </a:r>
            <a:r>
              <a:rPr lang="pt-BR" sz="1100" b="0" i="0" u="none" strike="noStrike" cap="none" dirty="0">
                <a:solidFill>
                  <a:srgbClr val="000000"/>
                </a:solidFill>
                <a:effectLst/>
                <a:latin typeface="Arial"/>
                <a:ea typeface="Arial"/>
                <a:cs typeface="Arial"/>
                <a:sym typeface="Arial"/>
              </a:rPr>
              <a:t> foram aprimorados para incluir o redirecionamento automático de conexões para o primário, com base na intenção de leitura / gravação. Esse recurso permite configurar redirecionamentos sem um </a:t>
            </a:r>
            <a:r>
              <a:rPr lang="pt-BR" sz="1100" b="0" i="0" u="none" strike="noStrike" cap="none" dirty="0" err="1">
                <a:solidFill>
                  <a:srgbClr val="000000"/>
                </a:solidFill>
                <a:effectLst/>
                <a:latin typeface="Arial"/>
                <a:ea typeface="Arial"/>
                <a:cs typeface="Arial"/>
                <a:sym typeface="Arial"/>
              </a:rPr>
              <a:t>listener</a:t>
            </a:r>
            <a:r>
              <a:rPr lang="pt-BR" sz="1100" b="0" i="0" u="none" strike="noStrike" cap="none" dirty="0">
                <a:solidFill>
                  <a:srgbClr val="000000"/>
                </a:solidFill>
                <a:effectLst/>
                <a:latin typeface="Arial"/>
                <a:ea typeface="Arial"/>
                <a:cs typeface="Arial"/>
                <a:sym typeface="Arial"/>
              </a:rPr>
              <a:t>, para que você possa alternar uma conexão para o primário, mesmo que um secundário seja explicitamente nomeado na cadeia de conexão. Você pode usar esse recurso quando a tecnologia de cluster não oferece suporte a um </a:t>
            </a:r>
            <a:r>
              <a:rPr lang="pt-BR" sz="1100" b="0" i="0" u="none" strike="noStrike" cap="none" dirty="0" err="1">
                <a:solidFill>
                  <a:srgbClr val="000000"/>
                </a:solidFill>
                <a:effectLst/>
                <a:latin typeface="Arial"/>
                <a:ea typeface="Arial"/>
                <a:cs typeface="Arial"/>
                <a:sym typeface="Arial"/>
              </a:rPr>
              <a:t>listener</a:t>
            </a:r>
            <a:r>
              <a:rPr lang="pt-BR" sz="1100" b="0" i="0" u="none" strike="noStrike" cap="none" dirty="0">
                <a:solidFill>
                  <a:srgbClr val="000000"/>
                </a:solidFill>
                <a:effectLst/>
                <a:latin typeface="Arial"/>
                <a:ea typeface="Arial"/>
                <a:cs typeface="Arial"/>
                <a:sym typeface="Arial"/>
              </a:rPr>
              <a:t>, ou quando você está usando </a:t>
            </a:r>
            <a:r>
              <a:rPr lang="pt-BR" sz="1100" b="0" i="0" u="none" strike="noStrike" cap="none" dirty="0" err="1">
                <a:solidFill>
                  <a:srgbClr val="000000"/>
                </a:solidFill>
                <a:effectLst/>
                <a:latin typeface="Arial"/>
                <a:ea typeface="Arial"/>
                <a:cs typeface="Arial"/>
                <a:sym typeface="Arial"/>
              </a:rPr>
              <a:t>AGs</a:t>
            </a:r>
            <a:r>
              <a:rPr lang="pt-BR" sz="1100" b="0" i="0" u="none" strike="noStrike" cap="none" dirty="0">
                <a:solidFill>
                  <a:srgbClr val="000000"/>
                </a:solidFill>
                <a:effectLst/>
                <a:latin typeface="Arial"/>
                <a:ea typeface="Arial"/>
                <a:cs typeface="Arial"/>
                <a:sym typeface="Arial"/>
              </a:rPr>
              <a:t> sem cluster, ou quando você tem um esquema de redirecionamento complexo em um cenário de várias </a:t>
            </a:r>
            <a:r>
              <a:rPr lang="pt-BR" sz="1100" b="0" i="0" u="none" strike="noStrike" cap="none" dirty="0" err="1">
                <a:solidFill>
                  <a:srgbClr val="000000"/>
                </a:solidFill>
                <a:effectLst/>
                <a:latin typeface="Arial"/>
                <a:ea typeface="Arial"/>
                <a:cs typeface="Arial"/>
                <a:sym typeface="Arial"/>
              </a:rPr>
              <a:t>sub-redes</a:t>
            </a:r>
            <a:r>
              <a:rPr lang="pt-BR" sz="1100" b="0" i="0" u="none" strike="noStrike" cap="none" dirty="0">
                <a:solidFill>
                  <a:srgbClr val="000000"/>
                </a:solidFill>
                <a:effectLst/>
                <a:latin typeface="Arial"/>
                <a:ea typeface="Arial"/>
                <a:cs typeface="Arial"/>
                <a:sym typeface="Arial"/>
              </a:rPr>
              <a:t>. Isso impedirá que uma conexão, por exemplo, tente gravar operações em uma réplica somente leitura (e falhe).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0357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1" i="0" u="none" strike="noStrike" cap="none" dirty="0">
                <a:solidFill>
                  <a:srgbClr val="000000"/>
                </a:solidFill>
                <a:effectLst/>
                <a:latin typeface="Arial"/>
                <a:ea typeface="Arial"/>
                <a:cs typeface="Arial"/>
                <a:sym typeface="Arial"/>
              </a:rPr>
              <a:t>configurações de alta disponibilidade para o SQL Server rodando em contêineres</a:t>
            </a:r>
            <a:r>
              <a:rPr lang="pt-BR" sz="1100" b="0" i="0" u="none" strike="noStrike" cap="none" dirty="0">
                <a:solidFill>
                  <a:srgbClr val="000000"/>
                </a:solidFill>
                <a:effectLst/>
                <a:latin typeface="Arial"/>
                <a:ea typeface="Arial"/>
                <a:cs typeface="Arial"/>
                <a:sym typeface="Arial"/>
              </a:rPr>
              <a:t> podem ser ativadas com Always </a:t>
            </a:r>
            <a:r>
              <a:rPr lang="pt-BR" sz="1100" b="0" i="0" u="none" strike="noStrike" cap="none" dirty="0" err="1">
                <a:solidFill>
                  <a:srgbClr val="000000"/>
                </a:solidFill>
                <a:effectLst/>
                <a:latin typeface="Arial"/>
                <a:ea typeface="Arial"/>
                <a:cs typeface="Arial"/>
                <a:sym typeface="Arial"/>
              </a:rPr>
              <a:t>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Availability</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Groups</a:t>
            </a:r>
            <a:r>
              <a:rPr lang="pt-BR" sz="1100" b="0" i="0" u="none" strike="noStrike" cap="none" dirty="0">
                <a:solidFill>
                  <a:srgbClr val="000000"/>
                </a:solidFill>
                <a:effectLst/>
                <a:latin typeface="Arial"/>
                <a:ea typeface="Arial"/>
                <a:cs typeface="Arial"/>
                <a:sym typeface="Arial"/>
              </a:rPr>
              <a:t> usando o </a:t>
            </a:r>
            <a:r>
              <a:rPr lang="pt-BR" sz="1100" b="0" i="0" u="none" strike="noStrike" cap="none" dirty="0" err="1">
                <a:solidFill>
                  <a:srgbClr val="000000"/>
                </a:solidFill>
                <a:effectLst/>
                <a:latin typeface="Arial"/>
                <a:ea typeface="Arial"/>
                <a:cs typeface="Arial"/>
                <a:sym typeface="Arial"/>
              </a:rPr>
              <a:t>Kubernetes</a:t>
            </a:r>
            <a:r>
              <a:rPr lang="pt-BR" sz="1100" b="0" i="0" u="none" strike="noStrike" cap="none" dirty="0">
                <a:solidFill>
                  <a:srgbClr val="000000"/>
                </a:solidFill>
                <a:effectLst/>
                <a:latin typeface="Arial"/>
                <a:ea typeface="Arial"/>
                <a:cs typeface="Arial"/>
                <a:sym typeface="Arial"/>
              </a:rPr>
              <a:t> e o limite de réplicas síncronas passou de 3 para 5 (1 primária e 4 secundárias), com </a:t>
            </a:r>
            <a:r>
              <a:rPr lang="pt-BR" sz="1100" b="0" i="0" u="none" strike="noStrike" cap="none" dirty="0" err="1">
                <a:solidFill>
                  <a:srgbClr val="000000"/>
                </a:solidFill>
                <a:effectLst/>
                <a:latin typeface="Arial"/>
                <a:ea typeface="Arial"/>
                <a:cs typeface="Arial"/>
                <a:sym typeface="Arial"/>
              </a:rPr>
              <a:t>failover</a:t>
            </a:r>
            <a:r>
              <a:rPr lang="pt-BR" sz="1100" b="0" i="0" u="none" strike="noStrike" cap="none" dirty="0">
                <a:solidFill>
                  <a:srgbClr val="000000"/>
                </a:solidFill>
                <a:effectLst/>
                <a:latin typeface="Arial"/>
                <a:ea typeface="Arial"/>
                <a:cs typeface="Arial"/>
                <a:sym typeface="Arial"/>
              </a:rPr>
              <a:t> automático entre elas. </a:t>
            </a:r>
            <a:r>
              <a:rPr lang="pt-BR" sz="1100" b="1" i="0" u="none" strike="noStrike" cap="none" dirty="0">
                <a:solidFill>
                  <a:srgbClr val="000000"/>
                </a:solidFill>
                <a:effectLst/>
                <a:latin typeface="Arial"/>
                <a:ea typeface="Arial"/>
                <a:cs typeface="Arial"/>
                <a:sym typeface="Arial"/>
              </a:rPr>
              <a:t>Always </a:t>
            </a:r>
            <a:r>
              <a:rPr lang="pt-BR" sz="1100" b="1" i="0" u="none" strike="noStrike" cap="none" dirty="0" err="1">
                <a:solidFill>
                  <a:srgbClr val="000000"/>
                </a:solidFill>
                <a:effectLst/>
                <a:latin typeface="Arial"/>
                <a:ea typeface="Arial"/>
                <a:cs typeface="Arial"/>
                <a:sym typeface="Arial"/>
              </a:rPr>
              <a:t>On</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Availability</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Groups</a:t>
            </a:r>
            <a:r>
              <a:rPr lang="pt-BR" sz="1100" b="0" i="0" u="none" strike="noStrike" cap="none" dirty="0">
                <a:solidFill>
                  <a:srgbClr val="000000"/>
                </a:solidFill>
                <a:effectLst/>
                <a:latin typeface="Arial"/>
                <a:ea typeface="Arial"/>
                <a:cs typeface="Arial"/>
                <a:sym typeface="Arial"/>
              </a:rPr>
              <a:t> foram aprimorados para incluir o redirecionamento automático de conexões para o primário, com base na intenção de leitura / gravação. Esse recurso permite configurar redirecionamentos sem um </a:t>
            </a:r>
            <a:r>
              <a:rPr lang="pt-BR" sz="1100" b="0" i="0" u="none" strike="noStrike" cap="none" dirty="0" err="1">
                <a:solidFill>
                  <a:srgbClr val="000000"/>
                </a:solidFill>
                <a:effectLst/>
                <a:latin typeface="Arial"/>
                <a:ea typeface="Arial"/>
                <a:cs typeface="Arial"/>
                <a:sym typeface="Arial"/>
              </a:rPr>
              <a:t>listener</a:t>
            </a:r>
            <a:r>
              <a:rPr lang="pt-BR" sz="1100" b="0" i="0" u="none" strike="noStrike" cap="none" dirty="0">
                <a:solidFill>
                  <a:srgbClr val="000000"/>
                </a:solidFill>
                <a:effectLst/>
                <a:latin typeface="Arial"/>
                <a:ea typeface="Arial"/>
                <a:cs typeface="Arial"/>
                <a:sym typeface="Arial"/>
              </a:rPr>
              <a:t>, para que você possa alternar uma conexão para o primário, mesmo que um secundário seja explicitamente nomeado na cadeia de conexão. Você pode usar esse recurso quando a tecnologia de cluster não oferece suporte a um </a:t>
            </a:r>
            <a:r>
              <a:rPr lang="pt-BR" sz="1100" b="0" i="0" u="none" strike="noStrike" cap="none" dirty="0" err="1">
                <a:solidFill>
                  <a:srgbClr val="000000"/>
                </a:solidFill>
                <a:effectLst/>
                <a:latin typeface="Arial"/>
                <a:ea typeface="Arial"/>
                <a:cs typeface="Arial"/>
                <a:sym typeface="Arial"/>
              </a:rPr>
              <a:t>listener</a:t>
            </a:r>
            <a:r>
              <a:rPr lang="pt-BR" sz="1100" b="0" i="0" u="none" strike="noStrike" cap="none" dirty="0">
                <a:solidFill>
                  <a:srgbClr val="000000"/>
                </a:solidFill>
                <a:effectLst/>
                <a:latin typeface="Arial"/>
                <a:ea typeface="Arial"/>
                <a:cs typeface="Arial"/>
                <a:sym typeface="Arial"/>
              </a:rPr>
              <a:t>, ou quando você está usando </a:t>
            </a:r>
            <a:r>
              <a:rPr lang="pt-BR" sz="1100" b="0" i="0" u="none" strike="noStrike" cap="none" dirty="0" err="1">
                <a:solidFill>
                  <a:srgbClr val="000000"/>
                </a:solidFill>
                <a:effectLst/>
                <a:latin typeface="Arial"/>
                <a:ea typeface="Arial"/>
                <a:cs typeface="Arial"/>
                <a:sym typeface="Arial"/>
              </a:rPr>
              <a:t>AGs</a:t>
            </a:r>
            <a:r>
              <a:rPr lang="pt-BR" sz="1100" b="0" i="0" u="none" strike="noStrike" cap="none" dirty="0">
                <a:solidFill>
                  <a:srgbClr val="000000"/>
                </a:solidFill>
                <a:effectLst/>
                <a:latin typeface="Arial"/>
                <a:ea typeface="Arial"/>
                <a:cs typeface="Arial"/>
                <a:sym typeface="Arial"/>
              </a:rPr>
              <a:t> sem cluster, ou quando você tem um esquema de redirecionamento complexo em um cenário de várias </a:t>
            </a:r>
            <a:r>
              <a:rPr lang="pt-BR" sz="1100" b="0" i="0" u="none" strike="noStrike" cap="none" dirty="0" err="1">
                <a:solidFill>
                  <a:srgbClr val="000000"/>
                </a:solidFill>
                <a:effectLst/>
                <a:latin typeface="Arial"/>
                <a:ea typeface="Arial"/>
                <a:cs typeface="Arial"/>
                <a:sym typeface="Arial"/>
              </a:rPr>
              <a:t>sub-redes</a:t>
            </a:r>
            <a:r>
              <a:rPr lang="pt-BR" sz="1100" b="0" i="0" u="none" strike="noStrike" cap="none" dirty="0">
                <a:solidFill>
                  <a:srgbClr val="000000"/>
                </a:solidFill>
                <a:effectLst/>
                <a:latin typeface="Arial"/>
                <a:ea typeface="Arial"/>
                <a:cs typeface="Arial"/>
                <a:sym typeface="Arial"/>
              </a:rPr>
              <a:t>. Isso impedirá que uma conexão, por exemplo, tente gravar operações em uma réplica somente leitura (e falhe).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321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0" i="0" u="none" strike="noStrike" cap="none" dirty="0">
                <a:solidFill>
                  <a:srgbClr val="000000"/>
                </a:solidFill>
                <a:effectLst/>
                <a:latin typeface="Arial"/>
                <a:ea typeface="Arial"/>
                <a:cs typeface="Arial"/>
                <a:sym typeface="Arial"/>
              </a:rPr>
              <a:t>O </a:t>
            </a:r>
            <a:r>
              <a:rPr lang="pt-BR" sz="1100" b="1" i="0" u="none" strike="noStrike" cap="none" dirty="0">
                <a:solidFill>
                  <a:srgbClr val="000000"/>
                </a:solidFill>
                <a:effectLst/>
                <a:latin typeface="Arial"/>
                <a:ea typeface="Arial"/>
                <a:cs typeface="Arial"/>
                <a:sym typeface="Arial"/>
              </a:rPr>
              <a:t>novo suporte a UTF-8</a:t>
            </a:r>
            <a:r>
              <a:rPr lang="pt-BR" sz="1100" b="0" i="0" u="none" strike="noStrike" cap="none" dirty="0">
                <a:solidFill>
                  <a:srgbClr val="000000"/>
                </a:solidFill>
                <a:effectLst/>
                <a:latin typeface="Arial"/>
                <a:ea typeface="Arial"/>
                <a:cs typeface="Arial"/>
                <a:sym typeface="Arial"/>
              </a:rPr>
              <a:t> oferece aos clientes a capacidade de reduzir o espaço de armazenamento do SQL Server para dados utilizando UTF-8. O SQL Server 2012 adicionou suporte para UTF-16 e caracteres complementares por meio de um conjunto de </a:t>
            </a:r>
            <a:r>
              <a:rPr lang="pt-BR" sz="1100" b="0" i="0" u="none" strike="noStrike" cap="none" dirty="0" err="1">
                <a:solidFill>
                  <a:srgbClr val="000000"/>
                </a:solidFill>
                <a:effectLst/>
                <a:latin typeface="Arial"/>
                <a:ea typeface="Arial"/>
                <a:cs typeface="Arial"/>
                <a:sym typeface="Arial"/>
              </a:rPr>
              <a:t>collations</a:t>
            </a:r>
            <a:r>
              <a:rPr lang="pt-BR" sz="1100" b="0" i="0" u="none" strike="noStrike" cap="none" dirty="0">
                <a:solidFill>
                  <a:srgbClr val="000000"/>
                </a:solidFill>
                <a:effectLst/>
                <a:latin typeface="Arial"/>
                <a:ea typeface="Arial"/>
                <a:cs typeface="Arial"/>
                <a:sym typeface="Arial"/>
              </a:rPr>
              <a:t> com um sufixo _SC, como Latin1_General_100_CI_AI_SC, para uso com colunas Unicode (</a:t>
            </a:r>
            <a:r>
              <a:rPr lang="pt-BR" sz="1100" b="0" i="0" u="none" strike="noStrike" cap="none" dirty="0" err="1">
                <a:solidFill>
                  <a:srgbClr val="000000"/>
                </a:solidFill>
                <a:effectLst/>
                <a:latin typeface="Arial"/>
                <a:ea typeface="Arial"/>
                <a:cs typeface="Arial"/>
                <a:sym typeface="Arial"/>
              </a:rPr>
              <a:t>nchar</a:t>
            </a:r>
            <a:r>
              <a:rPr lang="pt-BR" sz="1100" b="0" i="0" u="none" strike="noStrike" cap="none" dirty="0">
                <a:solidFill>
                  <a:srgbClr val="000000"/>
                </a:solidFill>
                <a:effectLst/>
                <a:latin typeface="Arial"/>
                <a:ea typeface="Arial"/>
                <a:cs typeface="Arial"/>
                <a:sym typeface="Arial"/>
              </a:rPr>
              <a:t> / </a:t>
            </a:r>
            <a:r>
              <a:rPr lang="pt-BR" sz="1100" b="0" i="0" u="none" strike="noStrike" cap="none" dirty="0" err="1">
                <a:solidFill>
                  <a:srgbClr val="000000"/>
                </a:solidFill>
                <a:effectLst/>
                <a:latin typeface="Arial"/>
                <a:ea typeface="Arial"/>
                <a:cs typeface="Arial"/>
                <a:sym typeface="Arial"/>
              </a:rPr>
              <a:t>nvarchar</a:t>
            </a:r>
            <a:r>
              <a:rPr lang="pt-BR" sz="1100" b="0" i="0" u="none" strike="noStrike" cap="none" dirty="0">
                <a:solidFill>
                  <a:srgbClr val="000000"/>
                </a:solidFill>
                <a:effectLst/>
                <a:latin typeface="Arial"/>
                <a:ea typeface="Arial"/>
                <a:cs typeface="Arial"/>
                <a:sym typeface="Arial"/>
              </a:rPr>
              <a:t>). No SQL Server 2017, é possível importar e exportar dados no formato UTF-8 para e a partir dessas colunas, por meio de instalações como BCP e BULK </a:t>
            </a:r>
            <a:r>
              <a:rPr lang="pt-BR" sz="1100" b="0" i="0" u="none" strike="noStrike" cap="none" dirty="0" err="1">
                <a:solidFill>
                  <a:srgbClr val="000000"/>
                </a:solidFill>
                <a:effectLst/>
                <a:latin typeface="Arial"/>
                <a:ea typeface="Arial"/>
                <a:cs typeface="Arial"/>
                <a:sym typeface="Arial"/>
              </a:rPr>
              <a:t>INSERT.No</a:t>
            </a:r>
            <a:r>
              <a:rPr lang="pt-BR" sz="1100" b="0" i="0" u="none" strike="noStrike" cap="none" dirty="0">
                <a:solidFill>
                  <a:srgbClr val="000000"/>
                </a:solidFill>
                <a:effectLst/>
                <a:latin typeface="Arial"/>
                <a:ea typeface="Arial"/>
                <a:cs typeface="Arial"/>
                <a:sym typeface="Arial"/>
              </a:rPr>
              <a:t> SQL Server 2019, há novas </a:t>
            </a:r>
            <a:r>
              <a:rPr lang="pt-BR" sz="1100" b="0" i="0" u="none" strike="noStrike" cap="none" dirty="0" err="1">
                <a:solidFill>
                  <a:srgbClr val="000000"/>
                </a:solidFill>
                <a:effectLst/>
                <a:latin typeface="Arial"/>
                <a:ea typeface="Arial"/>
                <a:cs typeface="Arial"/>
                <a:sym typeface="Arial"/>
              </a:rPr>
              <a:t>collations</a:t>
            </a:r>
            <a:r>
              <a:rPr lang="pt-BR" sz="1100" b="0" i="0" u="none" strike="noStrike" cap="none" dirty="0">
                <a:solidFill>
                  <a:srgbClr val="000000"/>
                </a:solidFill>
                <a:effectLst/>
                <a:latin typeface="Arial"/>
                <a:ea typeface="Arial"/>
                <a:cs typeface="Arial"/>
                <a:sym typeface="Arial"/>
              </a:rPr>
              <a:t> para oferecer suporte nativo ao armazenamento de dados UTF-8 no SQL Server. Assim, você pode criar uma coluna char ou </a:t>
            </a:r>
            <a:r>
              <a:rPr lang="pt-BR" sz="1100" b="0" i="0" u="none" strike="noStrike" cap="none" dirty="0" err="1">
                <a:solidFill>
                  <a:srgbClr val="000000"/>
                </a:solidFill>
                <a:effectLst/>
                <a:latin typeface="Arial"/>
                <a:ea typeface="Arial"/>
                <a:cs typeface="Arial"/>
                <a:sym typeface="Arial"/>
              </a:rPr>
              <a:t>varchar</a:t>
            </a:r>
            <a:r>
              <a:rPr lang="pt-BR" sz="1100" b="0" i="0" u="none" strike="noStrike" cap="none" dirty="0">
                <a:solidFill>
                  <a:srgbClr val="000000"/>
                </a:solidFill>
                <a:effectLst/>
                <a:latin typeface="Arial"/>
                <a:ea typeface="Arial"/>
                <a:cs typeface="Arial"/>
                <a:sym typeface="Arial"/>
              </a:rPr>
              <a:t> para armazenar adequadamente dados UTF-8 usando novos agrupamentos com um sufixo _SC_UTF8, como Latin1_General_100_CI_AI_SC_UTF8. Isso pode ajudar a melhorar a compatibilidade com aplicativos externos e outras plataformas e sistemas de banco de dados, sem pagar as penalidades de desempenho e armazenamento do </a:t>
            </a:r>
            <a:r>
              <a:rPr lang="pt-BR" sz="1100" b="0" i="0" u="none" strike="noStrike" cap="none" dirty="0" err="1">
                <a:solidFill>
                  <a:srgbClr val="000000"/>
                </a:solidFill>
                <a:effectLst/>
                <a:latin typeface="Arial"/>
                <a:ea typeface="Arial"/>
                <a:cs typeface="Arial"/>
                <a:sym typeface="Arial"/>
              </a:rPr>
              <a:t>nvarchar</a:t>
            </a:r>
            <a:r>
              <a:rPr lang="pt-BR" sz="1100" b="0" i="0" u="none" strike="noStrike" cap="none" dirty="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54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Conforme apontado pelo Brent </a:t>
            </a:r>
            <a:r>
              <a:rPr lang="pt-BR" sz="1100" b="0" i="0" u="none" strike="noStrike" cap="none" dirty="0" err="1">
                <a:solidFill>
                  <a:srgbClr val="000000"/>
                </a:solidFill>
                <a:effectLst/>
                <a:latin typeface="Arial"/>
                <a:ea typeface="Arial"/>
                <a:cs typeface="Arial"/>
                <a:sym typeface="Arial"/>
              </a:rPr>
              <a:t>Ozar</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a:solidFill>
                  <a:srgbClr val="000000"/>
                </a:solidFill>
                <a:effectLst/>
                <a:latin typeface="Arial"/>
                <a:ea typeface="Arial"/>
                <a:cs typeface="Arial"/>
                <a:sym typeface="Arial"/>
                <a:hlinkClick r:id="rId3"/>
              </a:rPr>
              <a:t>nesse post aqui</a:t>
            </a:r>
            <a:r>
              <a:rPr lang="pt-BR" sz="1100" b="0" i="0" u="none" strike="noStrike" cap="none" dirty="0">
                <a:solidFill>
                  <a:srgbClr val="000000"/>
                </a:solidFill>
                <a:effectLst/>
                <a:latin typeface="Arial"/>
                <a:ea typeface="Arial"/>
                <a:cs typeface="Arial"/>
                <a:sym typeface="Arial"/>
              </a:rPr>
              <a:t>, o SQL Server 2019 nos traz uma série de mudanças nas mensagens de erro e alertas tradicionais (além de novas mensagens de erro, para os novos recursos).</a:t>
            </a:r>
          </a:p>
          <a:p>
            <a:r>
              <a:rPr lang="pt-BR" sz="1100" b="0" i="0" u="none" strike="noStrike" cap="none" dirty="0">
                <a:solidFill>
                  <a:srgbClr val="000000"/>
                </a:solidFill>
                <a:effectLst/>
                <a:latin typeface="Arial"/>
                <a:ea typeface="Arial"/>
                <a:cs typeface="Arial"/>
                <a:sym typeface="Arial"/>
              </a:rPr>
              <a:t>Entre a extensa lista que mudanças e novidades nas mensagens, destaco algumas delas:</a:t>
            </a:r>
          </a:p>
          <a:p>
            <a:r>
              <a:rPr lang="pt-BR" sz="1100" b="0" i="0" u="none" strike="noStrike" cap="none" dirty="0">
                <a:solidFill>
                  <a:srgbClr val="000000"/>
                </a:solidFill>
                <a:effectLst/>
                <a:latin typeface="Arial"/>
                <a:ea typeface="Arial"/>
                <a:cs typeface="Arial"/>
                <a:sym typeface="Arial"/>
              </a:rPr>
              <a:t>3911 – </a:t>
            </a:r>
            <a:r>
              <a:rPr lang="pt-BR" sz="1100" b="0" i="0" u="none" strike="noStrike" cap="none" dirty="0" err="1">
                <a:solidFill>
                  <a:srgbClr val="000000"/>
                </a:solidFill>
                <a:effectLst/>
                <a:latin typeface="Arial"/>
                <a:ea typeface="Arial"/>
                <a:cs typeface="Arial"/>
                <a:sym typeface="Arial"/>
              </a:rPr>
              <a:t>Persistent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version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store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is</a:t>
            </a:r>
            <a:r>
              <a:rPr lang="pt-BR" sz="1100" b="0" i="0" u="none" strike="noStrike" cap="none" dirty="0">
                <a:solidFill>
                  <a:srgbClr val="000000"/>
                </a:solidFill>
                <a:effectLst/>
                <a:latin typeface="Arial"/>
                <a:ea typeface="Arial"/>
                <a:cs typeface="Arial"/>
                <a:sym typeface="Arial"/>
              </a:rPr>
              <a:t> full. New </a:t>
            </a:r>
            <a:r>
              <a:rPr lang="pt-BR" sz="1100" b="0" i="0" u="none" strike="noStrike" cap="none" dirty="0" err="1">
                <a:solidFill>
                  <a:srgbClr val="000000"/>
                </a:solidFill>
                <a:effectLst/>
                <a:latin typeface="Arial"/>
                <a:ea typeface="Arial"/>
                <a:cs typeface="Arial"/>
                <a:sym typeface="Arial"/>
              </a:rPr>
              <a:t>version</a:t>
            </a:r>
            <a:r>
              <a:rPr lang="pt-BR" sz="1100" b="0" i="0" u="none" strike="noStrike" cap="none" dirty="0">
                <a:solidFill>
                  <a:srgbClr val="000000"/>
                </a:solidFill>
                <a:effectLst/>
                <a:latin typeface="Arial"/>
                <a:ea typeface="Arial"/>
                <a:cs typeface="Arial"/>
                <a:sym typeface="Arial"/>
              </a:rPr>
              <a:t>(s) </a:t>
            </a:r>
            <a:r>
              <a:rPr lang="pt-BR" sz="1100" b="0" i="0" u="none" strike="noStrike" cap="none" dirty="0" err="1">
                <a:solidFill>
                  <a:srgbClr val="000000"/>
                </a:solidFill>
                <a:effectLst/>
                <a:latin typeface="Arial"/>
                <a:ea typeface="Arial"/>
                <a:cs typeface="Arial"/>
                <a:sym typeface="Arial"/>
              </a:rPr>
              <a:t>could</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not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be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added</a:t>
            </a:r>
            <a:r>
              <a:rPr lang="pt-BR" sz="1100" b="0" i="0" u="none" strike="noStrike" cap="none" dirty="0">
                <a:solidFill>
                  <a:srgbClr val="000000"/>
                </a:solidFill>
                <a:effectLst/>
                <a:latin typeface="Arial"/>
                <a:ea typeface="Arial"/>
                <a:cs typeface="Arial"/>
                <a:sym typeface="Arial"/>
              </a:rPr>
              <a:t>. A </a:t>
            </a:r>
            <a:r>
              <a:rPr lang="pt-BR" sz="1100" b="0" i="0" u="none" strike="noStrike" cap="none" dirty="0" err="1">
                <a:solidFill>
                  <a:srgbClr val="000000"/>
                </a:solidFill>
                <a:effectLst/>
                <a:latin typeface="Arial"/>
                <a:ea typeface="Arial"/>
                <a:cs typeface="Arial"/>
                <a:sym typeface="Arial"/>
              </a:rPr>
              <a:t>transaction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that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needs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to</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access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the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version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store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may</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be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rolled</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back</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Please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refer</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to</a:t>
            </a:r>
            <a:r>
              <a:rPr lang="pt-BR" sz="1100" b="0" i="0" u="none" strike="noStrike" cap="none" dirty="0">
                <a:solidFill>
                  <a:srgbClr val="000000"/>
                </a:solidFill>
                <a:effectLst/>
                <a:latin typeface="Arial"/>
                <a:ea typeface="Arial"/>
                <a:cs typeface="Arial"/>
                <a:sym typeface="Arial"/>
              </a:rPr>
              <a:t> BOL </a:t>
            </a:r>
            <a:r>
              <a:rPr lang="pt-BR" sz="1100" b="0" i="0" u="none" strike="noStrike" cap="none" dirty="0" err="1">
                <a:solidFill>
                  <a:srgbClr val="000000"/>
                </a:solidFill>
                <a:effectLst/>
                <a:latin typeface="Arial"/>
                <a:ea typeface="Arial"/>
                <a:cs typeface="Arial"/>
                <a:sym typeface="Arial"/>
              </a:rPr>
              <a:t>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how</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to</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increase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database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max</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size</a:t>
            </a:r>
            <a:r>
              <a:rPr lang="pt-BR" sz="1100" b="0" i="0" u="none" strike="noStrike" cap="none" dirty="0">
                <a:solidFill>
                  <a:srgbClr val="000000"/>
                </a:solidFill>
                <a:effectLst/>
                <a:latin typeface="Arial"/>
                <a:ea typeface="Arial"/>
                <a:cs typeface="Arial"/>
                <a:sym typeface="Arial"/>
              </a:rPr>
              <a:t>.</a:t>
            </a:r>
          </a:p>
          <a:p>
            <a:r>
              <a:rPr lang="pt-BR" sz="1100" b="0" i="0" u="none" strike="noStrike" cap="none" dirty="0">
                <a:solidFill>
                  <a:srgbClr val="000000"/>
                </a:solidFill>
                <a:effectLst/>
                <a:latin typeface="Arial"/>
                <a:ea typeface="Arial"/>
                <a:cs typeface="Arial"/>
                <a:sym typeface="Arial"/>
              </a:rPr>
              <a:t>10661 – The </a:t>
            </a:r>
            <a:r>
              <a:rPr lang="pt-BR" sz="1100" b="0" i="0" u="none" strike="noStrike" cap="none" dirty="0" err="1">
                <a:solidFill>
                  <a:srgbClr val="000000"/>
                </a:solidFill>
                <a:effectLst/>
                <a:latin typeface="Arial"/>
                <a:ea typeface="Arial"/>
                <a:cs typeface="Arial"/>
                <a:sym typeface="Arial"/>
              </a:rPr>
              <a:t>refresh</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operation</a:t>
            </a:r>
            <a:r>
              <a:rPr lang="pt-BR" sz="1100" b="0" i="0" u="none" strike="noStrike" cap="none" dirty="0">
                <a:solidFill>
                  <a:srgbClr val="000000"/>
                </a:solidFill>
                <a:effectLst/>
                <a:latin typeface="Arial"/>
                <a:ea typeface="Arial"/>
                <a:cs typeface="Arial"/>
                <a:sym typeface="Arial"/>
              </a:rPr>
              <a:t> for </a:t>
            </a:r>
            <a:r>
              <a:rPr lang="pt-BR" sz="1100" b="0" i="0" u="none" strike="noStrike" cap="none" dirty="0" err="1">
                <a:solidFill>
                  <a:srgbClr val="000000"/>
                </a:solidFill>
                <a:effectLst/>
                <a:latin typeface="Arial"/>
                <a:ea typeface="Arial"/>
                <a:cs typeface="Arial"/>
                <a:sym typeface="Arial"/>
              </a:rPr>
              <a:t>all</a:t>
            </a:r>
            <a:r>
              <a:rPr lang="pt-BR" sz="1100" b="0" i="0" u="none" strike="noStrike" cap="none" dirty="0">
                <a:solidFill>
                  <a:srgbClr val="000000"/>
                </a:solidFill>
                <a:effectLst/>
                <a:latin typeface="Arial"/>
                <a:ea typeface="Arial"/>
                <a:cs typeface="Arial"/>
                <a:sym typeface="Arial"/>
              </a:rPr>
              <a:t> snapshot </a:t>
            </a:r>
            <a:r>
              <a:rPr lang="pt-BR" sz="1100" b="0" i="0" u="none" strike="noStrike" cap="none" dirty="0" err="1">
                <a:solidFill>
                  <a:srgbClr val="000000"/>
                </a:solidFill>
                <a:effectLst/>
                <a:latin typeface="Arial"/>
                <a:ea typeface="Arial"/>
                <a:cs typeface="Arial"/>
                <a:sym typeface="Arial"/>
              </a:rPr>
              <a:t>views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failed</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because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there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was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another</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refresh</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operation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either</a:t>
            </a:r>
            <a:r>
              <a:rPr lang="pt-BR" sz="1100" b="0" i="0" u="none" strike="noStrike" cap="none" dirty="0">
                <a:solidFill>
                  <a:srgbClr val="000000"/>
                </a:solidFill>
                <a:effectLst/>
                <a:latin typeface="Arial"/>
                <a:ea typeface="Arial"/>
                <a:cs typeface="Arial"/>
                <a:sym typeface="Arial"/>
              </a:rPr>
              <a:t> for </a:t>
            </a:r>
            <a:r>
              <a:rPr lang="pt-BR" sz="1100" b="0" i="0" u="none" strike="noStrike" cap="none" dirty="0" err="1">
                <a:solidFill>
                  <a:srgbClr val="000000"/>
                </a:solidFill>
                <a:effectLst/>
                <a:latin typeface="Arial"/>
                <a:ea typeface="Arial"/>
                <a:cs typeface="Arial"/>
                <a:sym typeface="Arial"/>
              </a:rPr>
              <a:t>all</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or</a:t>
            </a:r>
            <a:r>
              <a:rPr lang="pt-BR" sz="1100" b="0" i="0" u="none" strike="noStrike" cap="none" dirty="0">
                <a:solidFill>
                  <a:srgbClr val="000000"/>
                </a:solidFill>
                <a:effectLst/>
                <a:latin typeface="Arial"/>
                <a:ea typeface="Arial"/>
                <a:cs typeface="Arial"/>
                <a:sym typeface="Arial"/>
              </a:rPr>
              <a:t> a single snapshot </a:t>
            </a:r>
            <a:r>
              <a:rPr lang="pt-BR" sz="1100" b="0" i="0" u="none" strike="noStrike" cap="none" dirty="0" err="1">
                <a:solidFill>
                  <a:srgbClr val="000000"/>
                </a:solidFill>
                <a:effectLst/>
                <a:latin typeface="Arial"/>
                <a:ea typeface="Arial"/>
                <a:cs typeface="Arial"/>
                <a:sym typeface="Arial"/>
              </a:rPr>
              <a:t>view</a:t>
            </a:r>
            <a:r>
              <a:rPr lang="pt-BR" sz="1100" b="0" i="0" u="none" strike="noStrike" cap="none" dirty="0">
                <a:solidFill>
                  <a:srgbClr val="000000"/>
                </a:solidFill>
                <a:effectLst/>
                <a:latin typeface="Arial"/>
                <a:ea typeface="Arial"/>
                <a:cs typeface="Arial"/>
                <a:sym typeface="Arial"/>
              </a:rPr>
              <a:t>) in </a:t>
            </a:r>
            <a:r>
              <a:rPr lang="pt-BR" sz="1100" b="0" i="0" u="none" strike="noStrike" cap="none" dirty="0" err="1">
                <a:solidFill>
                  <a:srgbClr val="000000"/>
                </a:solidFill>
                <a:effectLst/>
                <a:latin typeface="Arial"/>
                <a:ea typeface="Arial"/>
                <a:cs typeface="Arial"/>
                <a:sym typeface="Arial"/>
              </a:rPr>
              <a:t>progress</a:t>
            </a:r>
            <a:r>
              <a:rPr lang="pt-BR" sz="1100" b="0" i="0" u="none" strike="noStrike" cap="none" dirty="0">
                <a:solidFill>
                  <a:srgbClr val="000000"/>
                </a:solidFill>
                <a:effectLst/>
                <a:latin typeface="Arial"/>
                <a:ea typeface="Arial"/>
                <a:cs typeface="Arial"/>
                <a:sym typeface="Arial"/>
              </a:rPr>
              <a:t>.</a:t>
            </a:r>
          </a:p>
          <a:p>
            <a:r>
              <a:rPr lang="pt-BR" sz="1100" b="0" i="0" u="none" strike="noStrike" cap="none" dirty="0">
                <a:solidFill>
                  <a:srgbClr val="000000"/>
                </a:solidFill>
                <a:effectLst/>
                <a:latin typeface="Arial"/>
                <a:ea typeface="Arial"/>
                <a:cs typeface="Arial"/>
                <a:sym typeface="Arial"/>
              </a:rPr>
              <a:t>9113 – </a:t>
            </a:r>
            <a:r>
              <a:rPr lang="pt-BR" sz="1100" b="0" i="0" u="none" strike="noStrike" cap="none" dirty="0" err="1">
                <a:solidFill>
                  <a:srgbClr val="000000"/>
                </a:solidFill>
                <a:effectLst/>
                <a:latin typeface="Arial"/>
                <a:ea typeface="Arial"/>
                <a:cs typeface="Arial"/>
                <a:sym typeface="Arial"/>
              </a:rPr>
              <a:t>Warning</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Creating</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and</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updating</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statistics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will</a:t>
            </a:r>
            <a:r>
              <a:rPr lang="pt-BR" sz="1100" b="0" i="0" u="none" strike="noStrike" cap="none" dirty="0">
                <a:solidFill>
                  <a:srgbClr val="000000"/>
                </a:solidFill>
                <a:effectLst/>
                <a:latin typeface="Arial"/>
                <a:ea typeface="Arial"/>
                <a:cs typeface="Arial"/>
                <a:sym typeface="Arial"/>
              </a:rPr>
              <a:t> force FULL SCAN in </a:t>
            </a:r>
            <a:r>
              <a:rPr lang="pt-BR" sz="1100" b="0" i="0" u="none" strike="noStrike" cap="none" dirty="0" err="1">
                <a:solidFill>
                  <a:srgbClr val="000000"/>
                </a:solidFill>
                <a:effectLst/>
                <a:latin typeface="Arial"/>
                <a:ea typeface="Arial"/>
                <a:cs typeface="Arial"/>
                <a:sym typeface="Arial"/>
              </a:rPr>
              <a:t>this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version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of</a:t>
            </a:r>
            <a:r>
              <a:rPr lang="pt-BR" sz="1100" b="0" i="0" u="none" strike="noStrike" cap="none" dirty="0">
                <a:solidFill>
                  <a:srgbClr val="000000"/>
                </a:solidFill>
                <a:effectLst/>
                <a:latin typeface="Arial"/>
                <a:ea typeface="Arial"/>
                <a:cs typeface="Arial"/>
                <a:sym typeface="Arial"/>
              </a:rPr>
              <a:t> SQL Server. </a:t>
            </a:r>
            <a:r>
              <a:rPr lang="pt-BR" sz="1100" b="0" i="0" u="none" strike="noStrike" cap="none" dirty="0" err="1">
                <a:solidFill>
                  <a:srgbClr val="000000"/>
                </a:solidFill>
                <a:effectLst/>
                <a:latin typeface="Arial"/>
                <a:ea typeface="Arial"/>
                <a:cs typeface="Arial"/>
                <a:sym typeface="Arial"/>
              </a:rPr>
              <a:t>If</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persisting</a:t>
            </a:r>
            <a:r>
              <a:rPr lang="pt-BR" sz="1100" b="0" i="0" u="none" strike="noStrike" cap="none" dirty="0">
                <a:solidFill>
                  <a:srgbClr val="000000"/>
                </a:solidFill>
                <a:effectLst/>
                <a:latin typeface="Arial"/>
                <a:ea typeface="Arial"/>
                <a:cs typeface="Arial"/>
                <a:sym typeface="Arial"/>
              </a:rPr>
              <a:t> sample </a:t>
            </a:r>
            <a:r>
              <a:rPr lang="pt-BR" sz="1100" b="0" i="0" u="none" strike="noStrike" cap="none" dirty="0" err="1">
                <a:solidFill>
                  <a:srgbClr val="000000"/>
                </a:solidFill>
                <a:effectLst/>
                <a:latin typeface="Arial"/>
                <a:ea typeface="Arial"/>
                <a:cs typeface="Arial"/>
                <a:sym typeface="Arial"/>
              </a:rPr>
              <a:t>percent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persisted_sample_percent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will</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be</a:t>
            </a:r>
            <a:r>
              <a:rPr lang="pt-BR" sz="1100" b="0" i="0" u="none" strike="noStrike" cap="none" dirty="0">
                <a:solidFill>
                  <a:srgbClr val="000000"/>
                </a:solidFill>
                <a:effectLst/>
                <a:latin typeface="Arial"/>
                <a:ea typeface="Arial"/>
                <a:cs typeface="Arial"/>
                <a:sym typeface="Arial"/>
              </a:rPr>
              <a:t> 100.</a:t>
            </a:r>
          </a:p>
          <a:p>
            <a:r>
              <a:rPr lang="pt-BR" sz="1100" b="0" i="0" u="none" strike="noStrike" cap="none" dirty="0">
                <a:solidFill>
                  <a:srgbClr val="000000"/>
                </a:solidFill>
                <a:effectLst/>
                <a:latin typeface="Arial"/>
                <a:ea typeface="Arial"/>
                <a:cs typeface="Arial"/>
                <a:sym typeface="Arial"/>
              </a:rPr>
              <a:t>12112 – </a:t>
            </a:r>
            <a:r>
              <a:rPr lang="pt-BR" sz="1100" b="0" i="0" u="none" strike="noStrike" cap="none" dirty="0" err="1">
                <a:solidFill>
                  <a:srgbClr val="000000"/>
                </a:solidFill>
                <a:effectLst/>
                <a:latin typeface="Arial"/>
                <a:ea typeface="Arial"/>
                <a:cs typeface="Arial"/>
                <a:sym typeface="Arial"/>
              </a:rPr>
              <a:t>Warning</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ls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statement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is</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being</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forced</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to</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run</a:t>
            </a:r>
            <a:r>
              <a:rPr lang="pt-BR" sz="1100" b="0" i="0" u="none" strike="noStrike" cap="none" dirty="0">
                <a:solidFill>
                  <a:srgbClr val="000000"/>
                </a:solidFill>
                <a:effectLst/>
                <a:latin typeface="Arial"/>
                <a:ea typeface="Arial"/>
                <a:cs typeface="Arial"/>
                <a:sym typeface="Arial"/>
              </a:rPr>
              <a:t> WITH (%S_MSG = ON) </a:t>
            </a:r>
            <a:r>
              <a:rPr lang="pt-BR" sz="1100" b="0" i="0" u="none" strike="noStrike" cap="none" dirty="0" err="1">
                <a:solidFill>
                  <a:srgbClr val="000000"/>
                </a:solidFill>
                <a:effectLst/>
                <a:latin typeface="Arial"/>
                <a:ea typeface="Arial"/>
                <a:cs typeface="Arial"/>
                <a:sym typeface="Arial"/>
              </a:rPr>
              <a:t>because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the</a:t>
            </a:r>
            <a:r>
              <a:rPr lang="pt-BR" sz="1100" b="0" i="0" u="none" strike="noStrike" cap="none" dirty="0">
                <a:solidFill>
                  <a:srgbClr val="000000"/>
                </a:solidFill>
                <a:effectLst/>
                <a:latin typeface="Arial"/>
                <a:ea typeface="Arial"/>
                <a:cs typeface="Arial"/>
                <a:sym typeface="Arial"/>
              </a:rPr>
              <a:t> ELEVATE_%S_MSG </a:t>
            </a:r>
            <a:r>
              <a:rPr lang="pt-BR" sz="1100" b="0" i="0" u="none" strike="noStrike" cap="none" dirty="0" err="1">
                <a:solidFill>
                  <a:srgbClr val="000000"/>
                </a:solidFill>
                <a:effectLst/>
                <a:latin typeface="Arial"/>
                <a:ea typeface="Arial"/>
                <a:cs typeface="Arial"/>
                <a:sym typeface="Arial"/>
              </a:rPr>
              <a:t>database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scoped</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configuration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is</a:t>
            </a:r>
            <a:r>
              <a:rPr lang="pt-BR" sz="1100" b="0" i="0" u="none" strike="noStrike" cap="none" dirty="0">
                <a:solidFill>
                  <a:srgbClr val="000000"/>
                </a:solidFill>
                <a:effectLst/>
                <a:latin typeface="Arial"/>
                <a:ea typeface="Arial"/>
                <a:cs typeface="Arial"/>
                <a:sym typeface="Arial"/>
              </a:rPr>
              <a:t> set </a:t>
            </a:r>
            <a:r>
              <a:rPr lang="pt-BR" sz="1100" b="0" i="0" u="none" strike="noStrike" cap="none" dirty="0" err="1">
                <a:solidFill>
                  <a:srgbClr val="000000"/>
                </a:solidFill>
                <a:effectLst/>
                <a:latin typeface="Arial"/>
                <a:ea typeface="Arial"/>
                <a:cs typeface="Arial"/>
                <a:sym typeface="Arial"/>
              </a:rPr>
              <a:t>to</a:t>
            </a:r>
            <a:r>
              <a:rPr lang="pt-BR" sz="1100" b="0" i="0" u="none" strike="noStrike" cap="none" dirty="0">
                <a:solidFill>
                  <a:srgbClr val="000000"/>
                </a:solidFill>
                <a:effectLst/>
                <a:latin typeface="Arial"/>
                <a:ea typeface="Arial"/>
                <a:cs typeface="Arial"/>
                <a:sym typeface="Arial"/>
              </a:rPr>
              <a:t> FAIL_UNSUPPORTED. The </a:t>
            </a:r>
            <a:r>
              <a:rPr lang="pt-BR" sz="1100" b="0" i="0" u="none" strike="noStrike" cap="none" dirty="0" err="1">
                <a:solidFill>
                  <a:srgbClr val="000000"/>
                </a:solidFill>
                <a:effectLst/>
                <a:latin typeface="Arial"/>
                <a:ea typeface="Arial"/>
                <a:cs typeface="Arial"/>
                <a:sym typeface="Arial"/>
              </a:rPr>
              <a:t>statement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may</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fail</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See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the</a:t>
            </a:r>
            <a:r>
              <a:rPr lang="pt-BR" sz="1100" b="0" i="0" u="none" strike="noStrike" cap="none" dirty="0">
                <a:solidFill>
                  <a:srgbClr val="000000"/>
                </a:solidFill>
                <a:effectLst/>
                <a:latin typeface="Arial"/>
                <a:ea typeface="Arial"/>
                <a:cs typeface="Arial"/>
                <a:sym typeface="Arial"/>
              </a:rPr>
              <a:t> SQL Server </a:t>
            </a:r>
            <a:r>
              <a:rPr lang="pt-BR" sz="1100" b="0" i="0" u="none" strike="noStrike" cap="none" dirty="0" err="1">
                <a:solidFill>
                  <a:srgbClr val="000000"/>
                </a:solidFill>
                <a:effectLst/>
                <a:latin typeface="Arial"/>
                <a:ea typeface="Arial"/>
                <a:cs typeface="Arial"/>
                <a:sym typeface="Arial"/>
              </a:rPr>
              <a:t>error</a:t>
            </a:r>
            <a:r>
              <a:rPr lang="pt-BR" sz="1100" b="0" i="0" u="none" strike="noStrike" cap="none" dirty="0">
                <a:solidFill>
                  <a:srgbClr val="000000"/>
                </a:solidFill>
                <a:effectLst/>
                <a:latin typeface="Arial"/>
                <a:ea typeface="Arial"/>
                <a:cs typeface="Arial"/>
                <a:sym typeface="Arial"/>
              </a:rPr>
              <a:t> log for more </a:t>
            </a:r>
            <a:r>
              <a:rPr lang="pt-BR" sz="1100" b="0" i="0" u="none" strike="noStrike" cap="none" dirty="0" err="1">
                <a:solidFill>
                  <a:srgbClr val="000000"/>
                </a:solidFill>
                <a:effectLst/>
                <a:latin typeface="Arial"/>
                <a:ea typeface="Arial"/>
                <a:cs typeface="Arial"/>
                <a:sym typeface="Arial"/>
              </a:rPr>
              <a:t>information</a:t>
            </a:r>
            <a:r>
              <a:rPr lang="pt-BR" sz="1100" b="0" i="0" u="none" strike="noStrike" cap="none" dirty="0">
                <a:solidFill>
                  <a:srgbClr val="000000"/>
                </a:solidFill>
                <a:effectLst/>
                <a:latin typeface="Arial"/>
                <a:ea typeface="Arial"/>
                <a:cs typeface="Arial"/>
                <a:sym typeface="Arial"/>
              </a:rPr>
              <a:t>.</a:t>
            </a:r>
          </a:p>
          <a:p>
            <a:r>
              <a:rPr lang="pt-BR" sz="1100" b="0" i="0" u="none" strike="noStrike" cap="none" dirty="0">
                <a:solidFill>
                  <a:srgbClr val="000000"/>
                </a:solidFill>
                <a:effectLst/>
                <a:latin typeface="Arial"/>
                <a:ea typeface="Arial"/>
                <a:cs typeface="Arial"/>
                <a:sym typeface="Arial"/>
              </a:rPr>
              <a:t>5871 – </a:t>
            </a:r>
            <a:r>
              <a:rPr lang="pt-BR" sz="1100" b="0" i="0" u="none" strike="noStrike" cap="none" dirty="0" err="1">
                <a:solidFill>
                  <a:srgbClr val="000000"/>
                </a:solidFill>
                <a:effectLst/>
                <a:latin typeface="Arial"/>
                <a:ea typeface="Arial"/>
                <a:cs typeface="Arial"/>
                <a:sym typeface="Arial"/>
              </a:rPr>
              <a:t>Cannot</a:t>
            </a:r>
            <a:r>
              <a:rPr lang="pt-BR" sz="1100" b="0" i="0" u="none" strike="noStrike" cap="none" dirty="0">
                <a:solidFill>
                  <a:srgbClr val="000000"/>
                </a:solidFill>
                <a:effectLst/>
                <a:latin typeface="Arial"/>
                <a:ea typeface="Arial"/>
                <a:cs typeface="Arial"/>
                <a:sym typeface="Arial"/>
              </a:rPr>
              <a:t> set </a:t>
            </a:r>
            <a:r>
              <a:rPr lang="pt-BR" sz="1100" b="0" i="0" u="none" strike="noStrike" cap="none" dirty="0" err="1">
                <a:solidFill>
                  <a:srgbClr val="000000"/>
                </a:solidFill>
                <a:effectLst/>
                <a:latin typeface="Arial"/>
                <a:ea typeface="Arial"/>
                <a:cs typeface="Arial"/>
                <a:sym typeface="Arial"/>
              </a:rPr>
              <a:t>the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column</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encryption</a:t>
            </a:r>
            <a:r>
              <a:rPr lang="pt-BR" sz="1100" b="0" i="0" u="none" strike="noStrike" cap="none" dirty="0">
                <a:solidFill>
                  <a:srgbClr val="000000"/>
                </a:solidFill>
                <a:effectLst/>
                <a:latin typeface="Arial"/>
                <a:ea typeface="Arial"/>
                <a:cs typeface="Arial"/>
                <a:sym typeface="Arial"/>
              </a:rPr>
              <a:t> enclave </a:t>
            </a:r>
            <a:r>
              <a:rPr lang="pt-BR" sz="1100" b="0" i="0" u="none" strike="noStrike" cap="none" dirty="0" err="1">
                <a:solidFill>
                  <a:srgbClr val="000000"/>
                </a:solidFill>
                <a:effectLst/>
                <a:latin typeface="Arial"/>
                <a:ea typeface="Arial"/>
                <a:cs typeface="Arial"/>
                <a:sym typeface="Arial"/>
              </a:rPr>
              <a:t>type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to</a:t>
            </a:r>
            <a:r>
              <a:rPr lang="pt-BR" sz="1100" b="0" i="0" u="none" strike="noStrike" cap="none" dirty="0">
                <a:solidFill>
                  <a:srgbClr val="000000"/>
                </a:solidFill>
                <a:effectLst/>
                <a:latin typeface="Arial"/>
                <a:ea typeface="Arial"/>
                <a:cs typeface="Arial"/>
                <a:sym typeface="Arial"/>
              </a:rPr>
              <a:t> Virtual </a:t>
            </a:r>
            <a:r>
              <a:rPr lang="pt-BR" sz="1100" b="0" i="0" u="none" strike="noStrike" cap="none" dirty="0" err="1">
                <a:solidFill>
                  <a:srgbClr val="000000"/>
                </a:solidFill>
                <a:effectLst/>
                <a:latin typeface="Arial"/>
                <a:ea typeface="Arial"/>
                <a:cs typeface="Arial"/>
                <a:sym typeface="Arial"/>
              </a:rPr>
              <a:t>Secure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Mode</a:t>
            </a:r>
            <a:r>
              <a:rPr lang="pt-BR" sz="1100" b="0" i="0" u="none" strike="noStrike" cap="none" dirty="0">
                <a:solidFill>
                  <a:srgbClr val="000000"/>
                </a:solidFill>
                <a:effectLst/>
                <a:latin typeface="Arial"/>
                <a:ea typeface="Arial"/>
                <a:cs typeface="Arial"/>
                <a:sym typeface="Arial"/>
              </a:rPr>
              <a:t> (VSM) – </a:t>
            </a:r>
            <a:r>
              <a:rPr lang="pt-BR" sz="1100" b="0" i="0" u="none" strike="noStrike" cap="none" dirty="0" err="1">
                <a:solidFill>
                  <a:srgbClr val="000000"/>
                </a:solidFill>
                <a:effectLst/>
                <a:latin typeface="Arial"/>
                <a:ea typeface="Arial"/>
                <a:cs typeface="Arial"/>
                <a:sym typeface="Arial"/>
              </a:rPr>
              <a:t>the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operating</a:t>
            </a:r>
            <a:r>
              <a:rPr lang="pt-BR" sz="1100" b="0" i="0" u="none" strike="noStrike" cap="none" dirty="0">
                <a:solidFill>
                  <a:srgbClr val="000000"/>
                </a:solidFill>
                <a:effectLst/>
                <a:latin typeface="Arial"/>
                <a:ea typeface="Arial"/>
                <a:cs typeface="Arial"/>
                <a:sym typeface="Arial"/>
              </a:rPr>
              <a:t> system does </a:t>
            </a:r>
            <a:r>
              <a:rPr lang="pt-BR" sz="1100" b="0" i="0" u="none" strike="noStrike" cap="none" dirty="0" err="1">
                <a:solidFill>
                  <a:srgbClr val="000000"/>
                </a:solidFill>
                <a:effectLst/>
                <a:latin typeface="Arial"/>
                <a:ea typeface="Arial"/>
                <a:cs typeface="Arial"/>
                <a:sym typeface="Arial"/>
              </a:rPr>
              <a:t>not</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support</a:t>
            </a:r>
            <a:r>
              <a:rPr lang="pt-BR" sz="1100" b="0" i="0" u="none" strike="noStrike" cap="none" dirty="0">
                <a:solidFill>
                  <a:srgbClr val="000000"/>
                </a:solidFill>
                <a:effectLst/>
                <a:latin typeface="Arial"/>
                <a:ea typeface="Arial"/>
                <a:cs typeface="Arial"/>
                <a:sym typeface="Arial"/>
              </a:rPr>
              <a:t> VSM.</a:t>
            </a:r>
          </a:p>
          <a:p>
            <a:r>
              <a:rPr lang="pt-BR" sz="1100" b="1" i="0" u="none" strike="noStrike" cap="none" dirty="0">
                <a:solidFill>
                  <a:srgbClr val="000000"/>
                </a:solidFill>
                <a:effectLst/>
                <a:latin typeface="Arial"/>
                <a:ea typeface="Arial"/>
                <a:cs typeface="Arial"/>
                <a:sym typeface="Arial"/>
              </a:rPr>
              <a:t>2628 – </a:t>
            </a:r>
            <a:r>
              <a:rPr lang="pt-BR" sz="1100" b="1" i="0" u="none" strike="noStrike" cap="none" dirty="0" err="1">
                <a:solidFill>
                  <a:srgbClr val="000000"/>
                </a:solidFill>
                <a:effectLst/>
                <a:latin typeface="Arial"/>
                <a:ea typeface="Arial"/>
                <a:cs typeface="Arial"/>
                <a:sym typeface="Arial"/>
              </a:rPr>
              <a:t>String</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or</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binary</a:t>
            </a:r>
            <a:r>
              <a:rPr lang="pt-BR" sz="1100" b="1" i="0" u="none" strike="noStrike" cap="none" dirty="0">
                <a:solidFill>
                  <a:srgbClr val="000000"/>
                </a:solidFill>
                <a:effectLst/>
                <a:latin typeface="Arial"/>
                <a:ea typeface="Arial"/>
                <a:cs typeface="Arial"/>
                <a:sym typeface="Arial"/>
              </a:rPr>
              <a:t> data </a:t>
            </a:r>
            <a:r>
              <a:rPr lang="pt-BR" sz="1100" b="1" i="0" u="none" strike="noStrike" cap="none" dirty="0" err="1">
                <a:solidFill>
                  <a:srgbClr val="000000"/>
                </a:solidFill>
                <a:effectLst/>
                <a:latin typeface="Arial"/>
                <a:ea typeface="Arial"/>
                <a:cs typeface="Arial"/>
                <a:sym typeface="Arial"/>
              </a:rPr>
              <a:t>would</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be</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truncated</a:t>
            </a:r>
            <a:r>
              <a:rPr lang="pt-BR" sz="1100" b="1" i="0" u="none" strike="noStrike" cap="none" dirty="0">
                <a:solidFill>
                  <a:srgbClr val="000000"/>
                </a:solidFill>
                <a:effectLst/>
                <a:latin typeface="Arial"/>
                <a:ea typeface="Arial"/>
                <a:cs typeface="Arial"/>
                <a:sym typeface="Arial"/>
              </a:rPr>
              <a:t> in </a:t>
            </a:r>
            <a:r>
              <a:rPr lang="pt-BR" sz="1100" b="1" i="0" u="none" strike="noStrike" cap="none" dirty="0" err="1">
                <a:solidFill>
                  <a:srgbClr val="000000"/>
                </a:solidFill>
                <a:effectLst/>
                <a:latin typeface="Arial"/>
                <a:ea typeface="Arial"/>
                <a:cs typeface="Arial"/>
                <a:sym typeface="Arial"/>
              </a:rPr>
              <a:t>table</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ls</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column</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ls</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Truncated</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value</a:t>
            </a:r>
            <a:r>
              <a:rPr lang="pt-BR" sz="1100" b="1" i="0" u="none" strike="noStrike" cap="none" dirty="0">
                <a:solidFill>
                  <a:srgbClr val="000000"/>
                </a:solidFill>
                <a:effectLst/>
                <a:latin typeface="Arial"/>
                <a:ea typeface="Arial"/>
                <a:cs typeface="Arial"/>
                <a:sym typeface="Arial"/>
              </a:rPr>
              <a:t>: ‘%.*</a:t>
            </a:r>
            <a:r>
              <a:rPr lang="pt-BR" sz="1100" b="1" i="0" u="none" strike="noStrike" cap="none" dirty="0" err="1">
                <a:solidFill>
                  <a:srgbClr val="000000"/>
                </a:solidFill>
                <a:effectLst/>
                <a:latin typeface="Arial"/>
                <a:ea typeface="Arial"/>
                <a:cs typeface="Arial"/>
                <a:sym typeface="Arial"/>
              </a:rPr>
              <a:t>ls</a:t>
            </a:r>
            <a:r>
              <a:rPr lang="pt-BR" sz="1100" b="1" i="0" u="none" strike="noStrike" cap="none" dirty="0">
                <a:solidFill>
                  <a:srgbClr val="000000"/>
                </a:solidFill>
                <a:effectLst/>
                <a:latin typeface="Arial"/>
                <a:ea typeface="Arial"/>
                <a:cs typeface="Arial"/>
                <a:sym typeface="Arial"/>
              </a:rPr>
              <a:t>’.</a:t>
            </a:r>
            <a:endParaRPr lang="pt-BR"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882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0" i="0" u="none" strike="noStrike" cap="none" dirty="0">
                <a:solidFill>
                  <a:srgbClr val="000000"/>
                </a:solidFill>
                <a:effectLst/>
                <a:latin typeface="Arial"/>
                <a:ea typeface="Arial"/>
                <a:cs typeface="Arial"/>
                <a:sym typeface="Arial"/>
              </a:rPr>
              <a:t>A nova </a:t>
            </a:r>
            <a:r>
              <a:rPr lang="pt-BR" sz="1100" b="1" i="0" u="none" strike="noStrike" cap="none" dirty="0">
                <a:solidFill>
                  <a:srgbClr val="000000"/>
                </a:solidFill>
                <a:effectLst/>
                <a:latin typeface="Arial"/>
                <a:ea typeface="Arial"/>
                <a:cs typeface="Arial"/>
                <a:sym typeface="Arial"/>
              </a:rPr>
              <a:t>extensão de linguagem Java</a:t>
            </a:r>
            <a:r>
              <a:rPr lang="pt-BR" sz="1100" b="0" i="0" u="none" strike="noStrike" cap="none" dirty="0">
                <a:solidFill>
                  <a:srgbClr val="000000"/>
                </a:solidFill>
                <a:effectLst/>
                <a:latin typeface="Arial"/>
                <a:ea typeface="Arial"/>
                <a:cs typeface="Arial"/>
                <a:sym typeface="Arial"/>
              </a:rPr>
              <a:t> permitirá que você chame um programa Java </a:t>
            </a:r>
            <a:r>
              <a:rPr lang="pt-BR" sz="1100" b="0" i="0" u="none" strike="noStrike" cap="none" dirty="0" err="1">
                <a:solidFill>
                  <a:srgbClr val="000000"/>
                </a:solidFill>
                <a:effectLst/>
                <a:latin typeface="Arial"/>
                <a:ea typeface="Arial"/>
                <a:cs typeface="Arial"/>
                <a:sym typeface="Arial"/>
              </a:rPr>
              <a:t>pré</a:t>
            </a:r>
            <a:r>
              <a:rPr lang="pt-BR" sz="1100" b="0" i="0" u="none" strike="noStrike" cap="none" dirty="0">
                <a:solidFill>
                  <a:srgbClr val="000000"/>
                </a:solidFill>
                <a:effectLst/>
                <a:latin typeface="Arial"/>
                <a:ea typeface="Arial"/>
                <a:cs typeface="Arial"/>
                <a:sym typeface="Arial"/>
              </a:rPr>
              <a:t>-compilado e execute de modo seguro, o código Java no mesmo servidor com o SQL Server. Isso reduz a necessidade de mover dados e melhora o desempenho do aplicativo, aproximando suas cargas de trabalho de seus dados.</a:t>
            </a: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763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0" i="0" u="none" strike="noStrike" cap="none" dirty="0">
                <a:solidFill>
                  <a:srgbClr val="000000"/>
                </a:solidFill>
                <a:effectLst/>
                <a:latin typeface="Arial"/>
                <a:ea typeface="Arial"/>
                <a:cs typeface="Arial"/>
                <a:sym typeface="Arial"/>
              </a:rPr>
              <a:t>O </a:t>
            </a:r>
            <a:r>
              <a:rPr lang="pt-BR" sz="1100" b="1" i="0" u="none" strike="noStrike" cap="none" dirty="0" err="1">
                <a:solidFill>
                  <a:srgbClr val="000000"/>
                </a:solidFill>
                <a:effectLst/>
                <a:latin typeface="Arial"/>
                <a:ea typeface="Arial"/>
                <a:cs typeface="Arial"/>
                <a:sym typeface="Arial"/>
              </a:rPr>
              <a:t>Machine</a:t>
            </a:r>
            <a:r>
              <a:rPr lang="pt-BR" sz="1100" b="1" i="0" u="none" strike="noStrike" cap="none" dirty="0">
                <a:solidFill>
                  <a:srgbClr val="000000"/>
                </a:solidFill>
                <a:effectLst/>
                <a:latin typeface="Arial"/>
                <a:ea typeface="Arial"/>
                <a:cs typeface="Arial"/>
                <a:sym typeface="Arial"/>
              </a:rPr>
              <a:t> Learning Services</a:t>
            </a:r>
            <a:r>
              <a:rPr lang="pt-BR" sz="1100" b="0" i="0" u="none" strike="noStrike" cap="none" dirty="0">
                <a:solidFill>
                  <a:srgbClr val="000000"/>
                </a:solidFill>
                <a:effectLst/>
                <a:latin typeface="Arial"/>
                <a:ea typeface="Arial"/>
                <a:cs typeface="Arial"/>
                <a:sym typeface="Arial"/>
              </a:rPr>
              <a:t> tem vários aprimoramentos, incluindo suporte a Windows </a:t>
            </a:r>
            <a:r>
              <a:rPr lang="pt-BR" sz="1100" b="0" i="0" u="none" strike="noStrike" cap="none" dirty="0" err="1">
                <a:solidFill>
                  <a:srgbClr val="000000"/>
                </a:solidFill>
                <a:effectLst/>
                <a:latin typeface="Arial"/>
                <a:ea typeface="Arial"/>
                <a:cs typeface="Arial"/>
                <a:sym typeface="Arial"/>
              </a:rPr>
              <a:t>Failover</a:t>
            </a:r>
            <a:r>
              <a:rPr lang="pt-BR" sz="1100" b="0" i="0" u="none" strike="noStrike" cap="none" dirty="0">
                <a:solidFill>
                  <a:srgbClr val="000000"/>
                </a:solidFill>
                <a:effectLst/>
                <a:latin typeface="Arial"/>
                <a:ea typeface="Arial"/>
                <a:cs typeface="Arial"/>
                <a:sym typeface="Arial"/>
              </a:rPr>
              <a:t> cluster, modelos particionados e suporte para SQL Server no Linux.</a:t>
            </a: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855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1" i="0" u="none" strike="noStrike" cap="none" dirty="0">
                <a:solidFill>
                  <a:srgbClr val="000000"/>
                </a:solidFill>
                <a:effectLst/>
                <a:latin typeface="Arial"/>
                <a:ea typeface="Arial"/>
                <a:cs typeface="Arial"/>
                <a:sym typeface="Arial"/>
              </a:rPr>
              <a:t>Recursos adicionais para o SQL Server no Linux</a:t>
            </a:r>
            <a:r>
              <a:rPr lang="pt-BR" dirty="0"/>
              <a:t> incluem transações distribuídas, replicação, </a:t>
            </a:r>
            <a:r>
              <a:rPr lang="pt-BR" dirty="0" err="1"/>
              <a:t>Polybase</a:t>
            </a:r>
            <a:r>
              <a:rPr lang="pt-BR" dirty="0"/>
              <a:t>, </a:t>
            </a:r>
            <a:r>
              <a:rPr lang="pt-BR" dirty="0" err="1"/>
              <a:t>Machine</a:t>
            </a:r>
            <a:r>
              <a:rPr lang="pt-BR" dirty="0"/>
              <a:t> Learning Services, notificações de memória e suporte a </a:t>
            </a:r>
            <a:r>
              <a:rPr lang="pt-BR" dirty="0" err="1"/>
              <a:t>OpenLDAP</a:t>
            </a:r>
            <a:r>
              <a:rPr lang="pt-BR" dirty="0"/>
              <a:t>. </a:t>
            </a:r>
            <a:r>
              <a:rPr lang="pt-BR" sz="1100" b="1" i="0" u="none" strike="noStrike" cap="none" dirty="0">
                <a:solidFill>
                  <a:srgbClr val="000000"/>
                </a:solidFill>
                <a:effectLst/>
                <a:latin typeface="Arial"/>
                <a:ea typeface="Arial"/>
                <a:cs typeface="Arial"/>
                <a:sym typeface="Arial"/>
              </a:rPr>
              <a:t>Os contêineres têm novos aprimoramentos</a:t>
            </a:r>
            <a:r>
              <a:rPr lang="pt-BR" dirty="0"/>
              <a:t>, incluindo o uso do novo Microsoft Container Registry, com suporte para imagens RedHat Enterprise Linux e Always </a:t>
            </a:r>
            <a:r>
              <a:rPr lang="pt-BR" dirty="0" err="1"/>
              <a:t>On</a:t>
            </a:r>
            <a:r>
              <a:rPr lang="pt-BR" dirty="0"/>
              <a:t> </a:t>
            </a:r>
            <a:r>
              <a:rPr lang="pt-BR" dirty="0" err="1"/>
              <a:t>Availability</a:t>
            </a:r>
            <a:r>
              <a:rPr lang="pt-BR" dirty="0"/>
              <a:t> </a:t>
            </a:r>
            <a:r>
              <a:rPr lang="pt-BR" dirty="0" err="1"/>
              <a:t>Groups</a:t>
            </a:r>
            <a:r>
              <a:rPr lang="pt-BR" dirty="0"/>
              <a:t> para </a:t>
            </a:r>
            <a:r>
              <a:rPr lang="pt-BR" dirty="0" err="1"/>
              <a:t>Kubernetes</a:t>
            </a:r>
            <a:r>
              <a:rPr lang="pt-BR" dirty="0"/>
              <a:t>.</a:t>
            </a:r>
            <a:endParaRPr lang="pt-BR" sz="1100" b="0" i="0" u="none" strike="noStrike" cap="none" dirty="0">
              <a:solidFill>
                <a:srgbClr val="000000"/>
              </a:solidFill>
              <a:effectLst/>
              <a:latin typeface="Arial"/>
              <a:ea typeface="Arial"/>
              <a:cs typeface="Arial"/>
              <a:sym typeface="Arial"/>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21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pt-BR" sz="1100" b="0" i="0" u="none" strike="noStrike" cap="none" dirty="0">
                <a:solidFill>
                  <a:srgbClr val="000000"/>
                </a:solidFill>
                <a:effectLst/>
                <a:latin typeface="Arial"/>
                <a:ea typeface="Arial"/>
                <a:cs typeface="Arial"/>
                <a:sym typeface="Arial"/>
              </a:rPr>
              <a:t>O suporte expandido para mais cargas de trabalho de dados no SQL Server requer ferramentas expandidas. Como a Microsoft trabalhou com usuários de sua plataforma de dados, vimos a união de personas anteriormente díspares: administradores de banco de dados, cientistas de dados, desenvolvedores de dados, analistas de dados e novas funções ainda em definição.</a:t>
            </a:r>
          </a:p>
          <a:p>
            <a:r>
              <a:rPr lang="pt-BR" sz="1100" b="0" i="0" u="none" strike="noStrike" cap="none" dirty="0">
                <a:solidFill>
                  <a:srgbClr val="000000"/>
                </a:solidFill>
                <a:effectLst/>
                <a:latin typeface="Arial"/>
                <a:ea typeface="Arial"/>
                <a:cs typeface="Arial"/>
                <a:sym typeface="Arial"/>
              </a:rPr>
              <a:t>Cada vez mais, esses usuários desejam usar as mesmas ferramentas para trabalhar juntos, sem interrupções, no local e na nuvem, usando dados relacionais e não estruturados, trabalhando com cargas de trabalho OLTP, ETL, analíticas e de fluxo contínuo.</a:t>
            </a:r>
          </a:p>
          <a:p>
            <a:r>
              <a:rPr lang="pt-BR" sz="1100" b="0" i="0" u="none" strike="noStrike" cap="none" dirty="0">
                <a:solidFill>
                  <a:srgbClr val="000000"/>
                </a:solidFill>
                <a:effectLst/>
                <a:latin typeface="Arial"/>
                <a:ea typeface="Arial"/>
                <a:cs typeface="Arial"/>
                <a:sym typeface="Arial"/>
              </a:rPr>
              <a:t>O Azure Data Studio (antigo </a:t>
            </a:r>
            <a:r>
              <a:rPr lang="pt-BR" sz="1100" b="0" i="0" u="none" strike="noStrike" cap="none" dirty="0">
                <a:solidFill>
                  <a:srgbClr val="000000"/>
                </a:solidFill>
                <a:effectLst/>
                <a:latin typeface="Arial"/>
                <a:ea typeface="Arial"/>
                <a:cs typeface="Arial"/>
                <a:sym typeface="Arial"/>
                <a:hlinkClick r:id="rId3"/>
              </a:rPr>
              <a:t>SQL </a:t>
            </a:r>
            <a:r>
              <a:rPr lang="pt-BR" sz="1100" b="0" i="0" u="none" strike="noStrike" cap="none" dirty="0" err="1">
                <a:solidFill>
                  <a:srgbClr val="000000"/>
                </a:solidFill>
                <a:effectLst/>
                <a:latin typeface="Arial"/>
                <a:ea typeface="Arial"/>
                <a:cs typeface="Arial"/>
                <a:sym typeface="Arial"/>
                <a:hlinkClick r:id="rId3"/>
              </a:rPr>
              <a:t>Operations</a:t>
            </a:r>
            <a:r>
              <a:rPr lang="pt-BR" sz="1100" b="0" i="0" u="none" strike="noStrike" cap="none" dirty="0">
                <a:solidFill>
                  <a:srgbClr val="000000"/>
                </a:solidFill>
                <a:effectLst/>
                <a:latin typeface="Arial"/>
                <a:ea typeface="Arial"/>
                <a:cs typeface="Arial"/>
                <a:sym typeface="Arial"/>
                <a:hlinkClick r:id="rId3"/>
              </a:rPr>
              <a:t> Studio</a:t>
            </a:r>
            <a:r>
              <a:rPr lang="pt-BR" sz="1100" b="0" i="0" u="none" strike="noStrike" cap="none" dirty="0">
                <a:solidFill>
                  <a:srgbClr val="000000"/>
                </a:solidFill>
                <a:effectLst/>
                <a:latin typeface="Arial"/>
                <a:ea typeface="Arial"/>
                <a:cs typeface="Arial"/>
                <a:sym typeface="Arial"/>
              </a:rPr>
              <a:t>) oferece uma experiência de editor moderna com </a:t>
            </a:r>
            <a:r>
              <a:rPr lang="pt-BR" sz="1100" b="0" i="0" u="none" strike="noStrike" cap="none" dirty="0" err="1">
                <a:solidFill>
                  <a:srgbClr val="000000"/>
                </a:solidFill>
                <a:effectLst/>
                <a:latin typeface="Arial"/>
                <a:ea typeface="Arial"/>
                <a:cs typeface="Arial"/>
                <a:sym typeface="Arial"/>
              </a:rPr>
              <a:t>IntelliSense</a:t>
            </a:r>
            <a:r>
              <a:rPr lang="pt-BR" sz="1100" b="0" i="0" u="none" strike="noStrike" cap="none" dirty="0">
                <a:solidFill>
                  <a:srgbClr val="000000"/>
                </a:solidFill>
                <a:effectLst/>
                <a:latin typeface="Arial"/>
                <a:ea typeface="Arial"/>
                <a:cs typeface="Arial"/>
                <a:sym typeface="Arial"/>
              </a:rPr>
              <a:t> ultrarrápido, </a:t>
            </a:r>
            <a:r>
              <a:rPr lang="pt-BR" sz="1100" b="0" i="0" u="none" strike="noStrike" cap="none" dirty="0" err="1">
                <a:solidFill>
                  <a:srgbClr val="000000"/>
                </a:solidFill>
                <a:effectLst/>
                <a:latin typeface="Arial"/>
                <a:ea typeface="Arial"/>
                <a:cs typeface="Arial"/>
                <a:sym typeface="Arial"/>
              </a:rPr>
              <a:t>code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snippets</a:t>
            </a:r>
            <a:r>
              <a:rPr lang="pt-BR" sz="1100" b="0" i="0" u="none" strike="noStrike" cap="none" dirty="0">
                <a:solidFill>
                  <a:srgbClr val="000000"/>
                </a:solidFill>
                <a:effectLst/>
                <a:latin typeface="Arial"/>
                <a:ea typeface="Arial"/>
                <a:cs typeface="Arial"/>
                <a:sym typeface="Arial"/>
              </a:rPr>
              <a:t>, integração de código-fonte e um terminal integrado. Ele é projetado tendo em mente, um usuário da plataforma de dados, permitindo gerar gráficos e insights a partir das consultas realizadas, um bloco de anotações integrado e painéis personalizáveis. Desta forma, a Microsoft vem focando neste perfil no Azure Data Studio, e mantendo o SQL Server Management Studio voltado para o perfil de Administradores de Banco de Dados (</a:t>
            </a:r>
            <a:r>
              <a:rPr lang="pt-BR" sz="1100" b="0" i="0" u="none" strike="noStrike" cap="none" dirty="0" err="1">
                <a:solidFill>
                  <a:srgbClr val="000000"/>
                </a:solidFill>
                <a:effectLst/>
                <a:latin typeface="Arial"/>
                <a:ea typeface="Arial"/>
                <a:cs typeface="Arial"/>
                <a:sym typeface="Arial"/>
              </a:rPr>
              <a:t>DBAs</a:t>
            </a:r>
            <a:r>
              <a:rPr lang="pt-BR" sz="1100" b="0" i="0" u="none" strike="noStrike" cap="none" dirty="0">
                <a:solidFill>
                  <a:srgbClr val="000000"/>
                </a:solidFill>
                <a:effectLst/>
                <a:latin typeface="Arial"/>
                <a:ea typeface="Arial"/>
                <a:cs typeface="Arial"/>
                <a:sym typeface="Arial"/>
              </a:rPr>
              <a:t>)</a:t>
            </a:r>
          </a:p>
          <a:p>
            <a:r>
              <a:rPr lang="pt-BR" sz="1100" b="0" i="0" u="none" strike="noStrike" cap="none" dirty="0">
                <a:solidFill>
                  <a:srgbClr val="000000"/>
                </a:solidFill>
                <a:effectLst/>
                <a:latin typeface="Arial"/>
                <a:ea typeface="Arial"/>
                <a:cs typeface="Arial"/>
                <a:sym typeface="Arial"/>
              </a:rPr>
              <a:t>O Azure Data Studio atualmente oferece suporte interno para o SQL Server local (</a:t>
            </a:r>
            <a:r>
              <a:rPr lang="pt-BR" sz="1100" b="0" i="0" u="none" strike="noStrike" cap="none" dirty="0" err="1">
                <a:solidFill>
                  <a:srgbClr val="000000"/>
                </a:solidFill>
                <a:effectLst/>
                <a:latin typeface="Arial"/>
                <a:ea typeface="Arial"/>
                <a:cs typeface="Arial"/>
                <a:sym typeface="Arial"/>
              </a:rPr>
              <a:t>On-premise</a:t>
            </a:r>
            <a:r>
              <a:rPr lang="pt-BR" sz="1100" b="0" i="0" u="none" strike="noStrike" cap="none" dirty="0">
                <a:solidFill>
                  <a:srgbClr val="000000"/>
                </a:solidFill>
                <a:effectLst/>
                <a:latin typeface="Arial"/>
                <a:ea typeface="Arial"/>
                <a:cs typeface="Arial"/>
                <a:sym typeface="Arial"/>
              </a:rPr>
              <a:t>) e também na nuvem (Azure SQL </a:t>
            </a:r>
            <a:r>
              <a:rPr lang="pt-BR" sz="1100" b="0" i="0" u="none" strike="noStrike" cap="none" dirty="0" err="1">
                <a:solidFill>
                  <a:srgbClr val="000000"/>
                </a:solidFill>
                <a:effectLst/>
                <a:latin typeface="Arial"/>
                <a:ea typeface="Arial"/>
                <a:cs typeface="Arial"/>
                <a:sym typeface="Arial"/>
              </a:rPr>
              <a:t>Database</a:t>
            </a:r>
            <a:r>
              <a:rPr lang="pt-BR" sz="1100" b="0" i="0" u="none" strike="noStrike" cap="none" dirty="0">
                <a:solidFill>
                  <a:srgbClr val="000000"/>
                </a:solidFill>
                <a:effectLst/>
                <a:latin typeface="Arial"/>
                <a:ea typeface="Arial"/>
                <a:cs typeface="Arial"/>
                <a:sym typeface="Arial"/>
              </a:rPr>
              <a:t>), além do suporte (ainda beta) para </a:t>
            </a:r>
            <a:r>
              <a:rPr lang="pt-BR" sz="1100" b="0" i="0" u="none" strike="noStrike" cap="none" dirty="0">
                <a:solidFill>
                  <a:srgbClr val="000000"/>
                </a:solidFill>
                <a:effectLst/>
                <a:latin typeface="Arial"/>
                <a:ea typeface="Arial"/>
                <a:cs typeface="Arial"/>
                <a:sym typeface="Arial"/>
                <a:hlinkClick r:id="rId4"/>
              </a:rPr>
              <a:t>Azure </a:t>
            </a:r>
            <a:r>
              <a:rPr lang="pt-BR" sz="1100" b="0" i="0" u="none" strike="noStrike" cap="none" dirty="0" err="1">
                <a:solidFill>
                  <a:srgbClr val="000000"/>
                </a:solidFill>
                <a:effectLst/>
                <a:latin typeface="Arial"/>
                <a:ea typeface="Arial"/>
                <a:cs typeface="Arial"/>
                <a:sym typeface="Arial"/>
                <a:hlinkClick r:id="rId4"/>
              </a:rPr>
              <a:t>Managed</a:t>
            </a:r>
            <a:r>
              <a:rPr lang="pt-BR" sz="1100" b="0" i="0" u="none" strike="noStrike" cap="none" dirty="0">
                <a:solidFill>
                  <a:srgbClr val="000000"/>
                </a:solidFill>
                <a:effectLst/>
                <a:latin typeface="Arial"/>
                <a:ea typeface="Arial"/>
                <a:cs typeface="Arial"/>
                <a:sym typeface="Arial"/>
                <a:hlinkClick r:id="rId4"/>
              </a:rPr>
              <a:t> </a:t>
            </a:r>
            <a:r>
              <a:rPr lang="pt-BR" sz="1100" b="0" i="0" u="none" strike="noStrike" cap="none" dirty="0" err="1">
                <a:solidFill>
                  <a:srgbClr val="000000"/>
                </a:solidFill>
                <a:effectLst/>
                <a:latin typeface="Arial"/>
                <a:ea typeface="Arial"/>
                <a:cs typeface="Arial"/>
                <a:sym typeface="Arial"/>
                <a:hlinkClick r:id="rId4"/>
              </a:rPr>
              <a:t>Instance</a:t>
            </a:r>
            <a:r>
              <a:rPr lang="pt-BR" sz="1100" b="0" i="0" u="none" strike="noStrike" cap="none" dirty="0">
                <a:solidFill>
                  <a:srgbClr val="000000"/>
                </a:solidFill>
                <a:effectLst/>
                <a:latin typeface="Arial"/>
                <a:ea typeface="Arial"/>
                <a:cs typeface="Arial"/>
                <a:sym typeface="Arial"/>
              </a:rPr>
              <a:t> e o Azure SQL Data </a:t>
            </a:r>
            <a:r>
              <a:rPr lang="pt-BR" sz="1100" b="0" i="0" u="none" strike="noStrike" cap="none" dirty="0" err="1">
                <a:solidFill>
                  <a:srgbClr val="000000"/>
                </a:solidFill>
                <a:effectLst/>
                <a:latin typeface="Arial"/>
                <a:ea typeface="Arial"/>
                <a:cs typeface="Arial"/>
                <a:sym typeface="Arial"/>
              </a:rPr>
              <a:t>Warehouse</a:t>
            </a:r>
            <a:r>
              <a:rPr lang="pt-BR" sz="1100" b="0" i="0" u="none" strike="noStrike" cap="none" dirty="0">
                <a:solidFill>
                  <a:srgbClr val="000000"/>
                </a:solidFill>
                <a:effectLst/>
                <a:latin typeface="Arial"/>
                <a:ea typeface="Arial"/>
                <a:cs typeface="Arial"/>
                <a:sym typeface="Arial"/>
              </a:rPr>
              <a:t>.</a:t>
            </a:r>
          </a:p>
          <a:p>
            <a:r>
              <a:rPr lang="pt-BR" sz="1100" b="0" i="0" u="none" strike="noStrike" cap="none" dirty="0">
                <a:solidFill>
                  <a:srgbClr val="000000"/>
                </a:solidFill>
                <a:effectLst/>
                <a:latin typeface="Arial"/>
                <a:ea typeface="Arial"/>
                <a:cs typeface="Arial"/>
                <a:sym typeface="Arial"/>
              </a:rPr>
              <a:t>O Azure Data Studio está apresentando hoje, uma nova extensão </a:t>
            </a:r>
            <a:r>
              <a:rPr lang="pt-BR" sz="1100" b="0" i="0" u="none" strike="noStrike" cap="none" dirty="0" err="1">
                <a:solidFill>
                  <a:srgbClr val="000000"/>
                </a:solidFill>
                <a:effectLst/>
                <a:latin typeface="Arial"/>
                <a:ea typeface="Arial"/>
                <a:cs typeface="Arial"/>
                <a:sym typeface="Arial"/>
              </a:rPr>
              <a:t>preview</a:t>
            </a:r>
            <a:r>
              <a:rPr lang="pt-BR" sz="1100" b="0" i="0" u="none" strike="noStrike" cap="none" dirty="0">
                <a:solidFill>
                  <a:srgbClr val="000000"/>
                </a:solidFill>
                <a:effectLst/>
                <a:latin typeface="Arial"/>
                <a:ea typeface="Arial"/>
                <a:cs typeface="Arial"/>
                <a:sym typeface="Arial"/>
              </a:rPr>
              <a:t> para adicionar suporte a alguns recursos do SQL Server 2019. A extensão oferece conectividade e ferramentas para clusters de big data do SQL Server, incluindo uma prévia da primeira experiência ao recurso de anotações no conjunto de ferramentas do SQL Server e o novo assistente “</a:t>
            </a:r>
            <a:r>
              <a:rPr lang="pt-BR" sz="1100" b="0" i="0" u="none" strike="noStrike" cap="none" dirty="0" err="1">
                <a:solidFill>
                  <a:srgbClr val="000000"/>
                </a:solidFill>
                <a:effectLst/>
                <a:latin typeface="Arial"/>
                <a:ea typeface="Arial"/>
                <a:cs typeface="Arial"/>
                <a:sym typeface="Arial"/>
              </a:rPr>
              <a:t>PolyBase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Create</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External</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Table</a:t>
            </a:r>
            <a:r>
              <a:rPr lang="pt-BR" sz="1100" b="0" i="0" u="none" strike="noStrike" cap="none" dirty="0">
                <a:solidFill>
                  <a:srgbClr val="000000"/>
                </a:solidFill>
                <a:effectLst/>
                <a:latin typeface="Arial"/>
                <a:ea typeface="Arial"/>
                <a:cs typeface="Arial"/>
                <a:sym typeface="Arial"/>
              </a:rPr>
              <a:t>”, que facilita o acesso a dados de instâncias remotas do SQL Server e do Oracle.</a:t>
            </a:r>
          </a:p>
          <a:p>
            <a:r>
              <a:rPr lang="pt-BR" sz="1100" b="0" i="0" u="none" strike="noStrike" cap="none" dirty="0">
                <a:solidFill>
                  <a:srgbClr val="000000"/>
                </a:solidFill>
                <a:effectLst/>
                <a:latin typeface="Arial"/>
                <a:ea typeface="Arial"/>
                <a:cs typeface="Arial"/>
                <a:sym typeface="Arial"/>
              </a:rPr>
              <a:t>Para fazer o download do Azure Data Studio, </a:t>
            </a:r>
            <a:r>
              <a:rPr lang="pt-BR" sz="1100" b="0" i="0" u="none" strike="noStrike" cap="none" dirty="0">
                <a:solidFill>
                  <a:srgbClr val="000000"/>
                </a:solidFill>
                <a:effectLst/>
                <a:latin typeface="Arial"/>
                <a:ea typeface="Arial"/>
                <a:cs typeface="Arial"/>
                <a:sym typeface="Arial"/>
                <a:hlinkClick r:id="rId5"/>
              </a:rPr>
              <a:t>clique neste link aqui</a:t>
            </a:r>
            <a:r>
              <a:rPr lang="pt-BR" sz="1100" b="0" i="0" u="none" strike="noStrike" cap="none" dirty="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pt-BR" sz="1100" b="0" i="0" u="none" strike="noStrike" cap="none" dirty="0">
              <a:solidFill>
                <a:srgbClr val="000000"/>
              </a:solidFill>
              <a:effectLst/>
              <a:latin typeface="Arial"/>
              <a:ea typeface="Arial"/>
              <a:cs typeface="Arial"/>
              <a:sym typeface="Arial"/>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110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0" i="0" u="none" strike="noStrike" cap="none" dirty="0">
                <a:solidFill>
                  <a:srgbClr val="000000"/>
                </a:solidFill>
                <a:effectLst/>
                <a:latin typeface="Arial"/>
                <a:ea typeface="Arial"/>
                <a:cs typeface="Arial"/>
                <a:sym typeface="Arial"/>
              </a:rPr>
              <a:t>A nova </a:t>
            </a:r>
            <a:r>
              <a:rPr lang="pt-BR" sz="1100" b="1" i="0" u="none" strike="noStrike" cap="none" dirty="0">
                <a:solidFill>
                  <a:srgbClr val="000000"/>
                </a:solidFill>
                <a:effectLst/>
                <a:latin typeface="Arial"/>
                <a:ea typeface="Arial"/>
                <a:cs typeface="Arial"/>
                <a:sym typeface="Arial"/>
              </a:rPr>
              <a:t>extensão de linguagem Java</a:t>
            </a:r>
            <a:r>
              <a:rPr lang="pt-BR" sz="1100" b="0" i="0" u="none" strike="noStrike" cap="none" dirty="0">
                <a:solidFill>
                  <a:srgbClr val="000000"/>
                </a:solidFill>
                <a:effectLst/>
                <a:latin typeface="Arial"/>
                <a:ea typeface="Arial"/>
                <a:cs typeface="Arial"/>
                <a:sym typeface="Arial"/>
              </a:rPr>
              <a:t> permitirá que você chame um programa Java </a:t>
            </a:r>
            <a:r>
              <a:rPr lang="pt-BR" sz="1100" b="0" i="0" u="none" strike="noStrike" cap="none" dirty="0" err="1">
                <a:solidFill>
                  <a:srgbClr val="000000"/>
                </a:solidFill>
                <a:effectLst/>
                <a:latin typeface="Arial"/>
                <a:ea typeface="Arial"/>
                <a:cs typeface="Arial"/>
                <a:sym typeface="Arial"/>
              </a:rPr>
              <a:t>pré</a:t>
            </a:r>
            <a:r>
              <a:rPr lang="pt-BR" sz="1100" b="0" i="0" u="none" strike="noStrike" cap="none" dirty="0">
                <a:solidFill>
                  <a:srgbClr val="000000"/>
                </a:solidFill>
                <a:effectLst/>
                <a:latin typeface="Arial"/>
                <a:ea typeface="Arial"/>
                <a:cs typeface="Arial"/>
                <a:sym typeface="Arial"/>
              </a:rPr>
              <a:t>-compilado e execute de modo seguro, o código Java no mesmo servidor com o SQL Server. Isso reduz a necessidade de mover dados e melhora o desempenho do aplicativo, aproximando suas cargas de trabalho de seus dados.</a:t>
            </a: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103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f29ae807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3f29ae8076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9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Com o SQL Server 2019, você pode criar uma única camada de dados virtual acessível a quase todos os aplicativos. A virtualização de dados do </a:t>
            </a:r>
            <a:r>
              <a:rPr lang="pt-BR" sz="1100" b="0" i="0" u="none" strike="noStrike" cap="none" dirty="0" err="1">
                <a:solidFill>
                  <a:srgbClr val="000000"/>
                </a:solidFill>
                <a:effectLst/>
                <a:latin typeface="Arial"/>
                <a:ea typeface="Arial"/>
                <a:cs typeface="Arial"/>
                <a:sym typeface="Arial"/>
              </a:rPr>
              <a:t>Polybase</a:t>
            </a:r>
            <a:r>
              <a:rPr lang="pt-BR" sz="1100" b="0" i="0" u="none" strike="noStrike" cap="none" dirty="0">
                <a:solidFill>
                  <a:srgbClr val="000000"/>
                </a:solidFill>
                <a:effectLst/>
                <a:latin typeface="Arial"/>
                <a:ea typeface="Arial"/>
                <a:cs typeface="Arial"/>
                <a:sym typeface="Arial"/>
              </a:rPr>
              <a:t> lida com a complexidade de integrar todas as suas origens e formatos de dados sem exigir que você os replique ou mova. Agora, no SQL Server 2019, estamos expandindo esse conceito de virtualização de dados para fontes de dados adicionais, incluindo Oracle, </a:t>
            </a:r>
            <a:r>
              <a:rPr lang="pt-BR" sz="1100" b="0" i="0" u="none" strike="noStrike" cap="none" dirty="0" err="1">
                <a:solidFill>
                  <a:srgbClr val="000000"/>
                </a:solidFill>
                <a:effectLst/>
                <a:latin typeface="Arial"/>
                <a:ea typeface="Arial"/>
                <a:cs typeface="Arial"/>
                <a:sym typeface="Arial"/>
              </a:rPr>
              <a:t>Teradata</a:t>
            </a:r>
            <a:r>
              <a:rPr lang="pt-BR" sz="1100" b="0" i="0" u="none" strike="noStrike" cap="none" dirty="0">
                <a:solidFill>
                  <a:srgbClr val="000000"/>
                </a:solidFill>
                <a:effectLst/>
                <a:latin typeface="Arial"/>
                <a:ea typeface="Arial"/>
                <a:cs typeface="Arial"/>
                <a:sym typeface="Arial"/>
              </a:rPr>
              <a:t>, </a:t>
            </a:r>
            <a:r>
              <a:rPr lang="pt-BR" sz="1100" b="0" i="0" u="none" strike="noStrike" cap="none" dirty="0" err="1">
                <a:solidFill>
                  <a:srgbClr val="000000"/>
                </a:solidFill>
                <a:effectLst/>
                <a:latin typeface="Arial"/>
                <a:ea typeface="Arial"/>
                <a:cs typeface="Arial"/>
                <a:sym typeface="Arial"/>
              </a:rPr>
              <a:t>MongoDB</a:t>
            </a:r>
            <a:r>
              <a:rPr lang="pt-BR" sz="1100" b="0" i="0" u="none" strike="noStrike" cap="none" dirty="0">
                <a:solidFill>
                  <a:srgbClr val="000000"/>
                </a:solidFill>
                <a:effectLst/>
                <a:latin typeface="Arial"/>
                <a:ea typeface="Arial"/>
                <a:cs typeface="Arial"/>
                <a:sym typeface="Arial"/>
              </a:rPr>
              <a:t>, PostgreSQL e outras.</a:t>
            </a: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74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Você pode simplificar o gerenciamento de dados usando os Big Data Clusters do SQL Server 2019 implantados no </a:t>
            </a:r>
            <a:r>
              <a:rPr lang="pt-BR" sz="1100" b="0" i="0" u="none" strike="noStrike" cap="none" dirty="0" err="1">
                <a:solidFill>
                  <a:srgbClr val="000000"/>
                </a:solidFill>
                <a:effectLst/>
                <a:latin typeface="Arial"/>
                <a:ea typeface="Arial"/>
                <a:cs typeface="Arial"/>
                <a:sym typeface="Arial"/>
              </a:rPr>
              <a:t>Kubernetes</a:t>
            </a:r>
            <a:r>
              <a:rPr lang="pt-BR" sz="1100" b="0" i="0" u="none" strike="noStrike" cap="none" dirty="0">
                <a:solidFill>
                  <a:srgbClr val="000000"/>
                </a:solidFill>
                <a:effectLst/>
                <a:latin typeface="Arial"/>
                <a:ea typeface="Arial"/>
                <a:cs typeface="Arial"/>
                <a:sym typeface="Arial"/>
              </a:rPr>
              <a:t>. Cada nó de um Big Data Cluster inclui o mecanismo relacional do SQL Server, o armazenamento HDFS e o </a:t>
            </a:r>
            <a:r>
              <a:rPr lang="pt-BR" sz="1100" b="0" i="0" u="none" strike="noStrike" cap="none" dirty="0" err="1">
                <a:solidFill>
                  <a:srgbClr val="000000"/>
                </a:solidFill>
                <a:effectLst/>
                <a:latin typeface="Arial"/>
                <a:ea typeface="Arial"/>
                <a:cs typeface="Arial"/>
                <a:sym typeface="Arial"/>
              </a:rPr>
              <a:t>Spark</a:t>
            </a:r>
            <a:r>
              <a:rPr lang="pt-BR" sz="1100" b="0" i="0" u="none" strike="noStrike" cap="none" dirty="0">
                <a:solidFill>
                  <a:srgbClr val="000000"/>
                </a:solidFill>
                <a:effectLst/>
                <a:latin typeface="Arial"/>
                <a:ea typeface="Arial"/>
                <a:cs typeface="Arial"/>
                <a:sym typeface="Arial"/>
              </a:rPr>
              <a:t>, que permitem armazenar e gerenciar seus dados usando as ferramentas de sua escolha.</a:t>
            </a: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98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Você pode simplificar o gerenciamento de dados usando os Big Data Clusters do SQL Server 2019 implantados no </a:t>
            </a:r>
            <a:r>
              <a:rPr lang="pt-BR" sz="1100" b="0" i="0" u="none" strike="noStrike" cap="none" dirty="0" err="1">
                <a:solidFill>
                  <a:srgbClr val="000000"/>
                </a:solidFill>
                <a:effectLst/>
                <a:latin typeface="Arial"/>
                <a:ea typeface="Arial"/>
                <a:cs typeface="Arial"/>
                <a:sym typeface="Arial"/>
              </a:rPr>
              <a:t>Kubernetes</a:t>
            </a:r>
            <a:r>
              <a:rPr lang="pt-BR" sz="1100" b="0" i="0" u="none" strike="noStrike" cap="none" dirty="0">
                <a:solidFill>
                  <a:srgbClr val="000000"/>
                </a:solidFill>
                <a:effectLst/>
                <a:latin typeface="Arial"/>
                <a:ea typeface="Arial"/>
                <a:cs typeface="Arial"/>
                <a:sym typeface="Arial"/>
              </a:rPr>
              <a:t>. Cada nó de um Big Data Cluster inclui o mecanismo relacional do SQL Server, o armazenamento HDFS e o </a:t>
            </a:r>
            <a:r>
              <a:rPr lang="pt-BR" sz="1100" b="0" i="0" u="none" strike="noStrike" cap="none" dirty="0" err="1">
                <a:solidFill>
                  <a:srgbClr val="000000"/>
                </a:solidFill>
                <a:effectLst/>
                <a:latin typeface="Arial"/>
                <a:ea typeface="Arial"/>
                <a:cs typeface="Arial"/>
                <a:sym typeface="Arial"/>
              </a:rPr>
              <a:t>Spark</a:t>
            </a:r>
            <a:r>
              <a:rPr lang="pt-BR" sz="1100" b="0" i="0" u="none" strike="noStrike" cap="none" dirty="0">
                <a:solidFill>
                  <a:srgbClr val="000000"/>
                </a:solidFill>
                <a:effectLst/>
                <a:latin typeface="Arial"/>
                <a:ea typeface="Arial"/>
                <a:cs typeface="Arial"/>
                <a:sym typeface="Arial"/>
              </a:rPr>
              <a:t>, que permitem armazenar e gerenciar seus dados usando as ferramentas de sua escolha.</a:t>
            </a: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55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https://www.dirceuresende.com/blog/sql-server-2019-conhecendo-as-mudancas-na-estimativa-de-linhas-em-variaveis-do-tipo-tabela/</a:t>
            </a:r>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76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100" b="0" i="0" u="none" strike="noStrike" cap="none" dirty="0">
                <a:solidFill>
                  <a:srgbClr val="000000"/>
                </a:solidFill>
                <a:effectLst/>
                <a:latin typeface="Arial"/>
                <a:ea typeface="Arial"/>
                <a:cs typeface="Arial"/>
                <a:sym typeface="Arial"/>
              </a:rPr>
              <a:t>Se uma consulta for encontrada em um disco, a concessão de memória será aumentada para execuções </a:t>
            </a:r>
            <a:r>
              <a:rPr lang="pt-BR" sz="1100" b="0" i="0" u="none" strike="noStrike" cap="none" dirty="0" err="1">
                <a:solidFill>
                  <a:srgbClr val="000000"/>
                </a:solidFill>
                <a:effectLst/>
                <a:latin typeface="Arial"/>
                <a:ea typeface="Arial"/>
                <a:cs typeface="Arial"/>
                <a:sym typeface="Arial"/>
              </a:rPr>
              <a:t>subseqüentes</a:t>
            </a:r>
            <a:r>
              <a:rPr lang="pt-BR" sz="1100" b="0" i="0" u="none" strike="noStrike" cap="none" dirty="0">
                <a:solidFill>
                  <a:srgbClr val="000000"/>
                </a:solidFill>
                <a:effectLst/>
                <a:latin typeface="Arial"/>
                <a:ea typeface="Arial"/>
                <a:cs typeface="Arial"/>
                <a:sym typeface="Arial"/>
              </a:rPr>
              <a:t>. Se a memória real usada pela consulta for menor que a metade da memória concedida, as solicitações de concessão </a:t>
            </a:r>
            <a:r>
              <a:rPr lang="pt-BR" sz="1100" b="0" i="0" u="none" strike="noStrike" cap="none" dirty="0" err="1">
                <a:solidFill>
                  <a:srgbClr val="000000"/>
                </a:solidFill>
                <a:effectLst/>
                <a:latin typeface="Arial"/>
                <a:ea typeface="Arial"/>
                <a:cs typeface="Arial"/>
                <a:sym typeface="Arial"/>
              </a:rPr>
              <a:t>subseqüentes</a:t>
            </a:r>
            <a:r>
              <a:rPr lang="pt-BR" sz="1100" b="0" i="0" u="none" strike="noStrike" cap="none" dirty="0">
                <a:solidFill>
                  <a:srgbClr val="000000"/>
                </a:solidFill>
                <a:effectLst/>
                <a:latin typeface="Arial"/>
                <a:ea typeface="Arial"/>
                <a:cs typeface="Arial"/>
                <a:sym typeface="Arial"/>
              </a:rPr>
              <a:t> serão menores. Brent </a:t>
            </a:r>
            <a:r>
              <a:rPr lang="pt-BR" sz="1100" b="0" i="0" u="none" strike="noStrike" cap="none" dirty="0" err="1">
                <a:solidFill>
                  <a:srgbClr val="000000"/>
                </a:solidFill>
                <a:effectLst/>
                <a:latin typeface="Arial"/>
                <a:ea typeface="Arial"/>
                <a:cs typeface="Arial"/>
                <a:sym typeface="Arial"/>
              </a:rPr>
              <a:t>Ozar</a:t>
            </a:r>
            <a:r>
              <a:rPr lang="pt-BR" sz="1100" b="0" i="0" u="none" strike="noStrike" cap="none" dirty="0">
                <a:solidFill>
                  <a:srgbClr val="000000"/>
                </a:solidFill>
                <a:effectLst/>
                <a:latin typeface="Arial"/>
                <a:ea typeface="Arial"/>
                <a:cs typeface="Arial"/>
                <a:sym typeface="Arial"/>
              </a:rPr>
              <a:t> entra em mais detalhes em seu post sobre </a:t>
            </a:r>
            <a:r>
              <a:rPr lang="pt-BR" sz="1100" b="0" i="0" u="none" strike="noStrike" cap="none" dirty="0" err="1">
                <a:solidFill>
                  <a:srgbClr val="000000"/>
                </a:solidFill>
                <a:effectLst/>
                <a:latin typeface="Arial"/>
                <a:ea typeface="Arial"/>
                <a:cs typeface="Arial"/>
                <a:sym typeface="Arial"/>
                <a:hlinkClick r:id="rId3"/>
              </a:rPr>
              <a:t>Adaptive</a:t>
            </a:r>
            <a:r>
              <a:rPr lang="pt-BR" sz="1100" b="0" i="0" u="none" strike="noStrike" cap="none" dirty="0">
                <a:solidFill>
                  <a:srgbClr val="000000"/>
                </a:solidFill>
                <a:effectLst/>
                <a:latin typeface="Arial"/>
                <a:ea typeface="Arial"/>
                <a:cs typeface="Arial"/>
                <a:sym typeface="Arial"/>
                <a:hlinkClick r:id="rId3"/>
              </a:rPr>
              <a:t> </a:t>
            </a:r>
            <a:r>
              <a:rPr lang="pt-BR" sz="1100" b="0" i="0" u="none" strike="noStrike" cap="none" dirty="0" err="1">
                <a:solidFill>
                  <a:srgbClr val="000000"/>
                </a:solidFill>
                <a:effectLst/>
                <a:latin typeface="Arial"/>
                <a:ea typeface="Arial"/>
                <a:cs typeface="Arial"/>
                <a:sym typeface="Arial"/>
                <a:hlinkClick r:id="rId3"/>
              </a:rPr>
              <a:t>Memory</a:t>
            </a:r>
            <a:r>
              <a:rPr lang="pt-BR" sz="1100" b="0" i="0" u="none" strike="noStrike" cap="none" dirty="0">
                <a:solidFill>
                  <a:srgbClr val="000000"/>
                </a:solidFill>
                <a:effectLst/>
                <a:latin typeface="Arial"/>
                <a:ea typeface="Arial"/>
                <a:cs typeface="Arial"/>
                <a:sym typeface="Arial"/>
                <a:hlinkClick r:id="rId3"/>
              </a:rPr>
              <a:t> </a:t>
            </a:r>
            <a:r>
              <a:rPr lang="pt-BR" sz="1100" b="0" i="0" u="none" strike="noStrike" cap="none" dirty="0" err="1">
                <a:solidFill>
                  <a:srgbClr val="000000"/>
                </a:solidFill>
                <a:effectLst/>
                <a:latin typeface="Arial"/>
                <a:ea typeface="Arial"/>
                <a:cs typeface="Arial"/>
                <a:sym typeface="Arial"/>
                <a:hlinkClick r:id="rId3"/>
              </a:rPr>
              <a:t>Grants</a:t>
            </a:r>
            <a:r>
              <a:rPr lang="pt-BR" sz="1100" b="0" i="0" u="none" strike="noStrike" cap="none" dirty="0">
                <a:solidFill>
                  <a:srgbClr val="000000"/>
                </a:solidFill>
                <a:effectLst/>
                <a:latin typeface="Arial"/>
                <a:ea typeface="Arial"/>
                <a:cs typeface="Arial"/>
                <a:sym typeface="Arial"/>
              </a:rPr>
              <a:t>.</a:t>
            </a: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54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dirty="0"/>
          </a:p>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15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85" name="Google Shape;85;p13"/>
          <p:cNvSpPr txBox="1">
            <a:spLocks noGrp="1"/>
          </p:cNvSpPr>
          <p:nvPr>
            <p:ph type="ctrTitle"/>
          </p:nvPr>
        </p:nvSpPr>
        <p:spPr>
          <a:xfrm>
            <a:off x="859575" y="1122375"/>
            <a:ext cx="10539300" cy="2387700"/>
          </a:xfrm>
          <a:prstGeom prst="rect">
            <a:avLst/>
          </a:prstGeom>
          <a:noFill/>
          <a:ln>
            <a:noFill/>
          </a:ln>
        </p:spPr>
        <p:txBody>
          <a:bodyPr spcFirstLastPara="1" wrap="square" lIns="91425" tIns="45700" rIns="91425" bIns="45700" anchor="ctr" anchorCtr="0">
            <a:noAutofit/>
          </a:bodyPr>
          <a:lstStyle/>
          <a:p>
            <a:pPr lvl="0">
              <a:buSzPts val="5400"/>
            </a:pPr>
            <a:r>
              <a:rPr lang="pt-BR" sz="5400" b="1" dirty="0"/>
              <a:t>Novidades do SQL Server 2019</a:t>
            </a:r>
            <a:endParaRPr sz="5400" b="0" i="0" u="none" strike="noStrike" cap="none" dirty="0">
              <a:solidFill>
                <a:schemeClr val="dk1"/>
              </a:solidFill>
              <a:latin typeface="Calibri"/>
              <a:ea typeface="Calibri"/>
              <a:cs typeface="Calibri"/>
              <a:sym typeface="Calibri"/>
            </a:endParaRPr>
          </a:p>
        </p:txBody>
      </p:sp>
      <p:sp>
        <p:nvSpPr>
          <p:cNvPr id="86" name="Google Shape;86;p13"/>
          <p:cNvSpPr txBox="1">
            <a:spLocks noGrp="1"/>
          </p:cNvSpPr>
          <p:nvPr>
            <p:ph type="subTitle" idx="1"/>
          </p:nvPr>
        </p:nvSpPr>
        <p:spPr>
          <a:xfrm>
            <a:off x="1524000" y="4289979"/>
            <a:ext cx="9144000" cy="1130907"/>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Clr>
                <a:schemeClr val="dk1"/>
              </a:buClr>
              <a:buSzPts val="3330"/>
              <a:buFont typeface="Arial"/>
              <a:buNone/>
            </a:pPr>
            <a:r>
              <a:rPr lang="pt-BR" sz="3330" b="0" i="0" u="none" strike="noStrike" cap="none" dirty="0">
                <a:solidFill>
                  <a:schemeClr val="dk1"/>
                </a:solidFill>
                <a:latin typeface="Calibri"/>
                <a:ea typeface="Calibri"/>
                <a:cs typeface="Calibri"/>
                <a:sym typeface="Calibri"/>
              </a:rPr>
              <a:t>Dirceu Resende</a:t>
            </a:r>
            <a:endParaRPr dirty="0"/>
          </a:p>
          <a:p>
            <a:pPr marL="0" marR="0" lvl="0" indent="0" algn="ctr" rtl="0">
              <a:lnSpc>
                <a:spcPct val="70000"/>
              </a:lnSpc>
              <a:spcBef>
                <a:spcPts val="1000"/>
              </a:spcBef>
              <a:spcAft>
                <a:spcPts val="0"/>
              </a:spcAft>
              <a:buClr>
                <a:schemeClr val="dk1"/>
              </a:buClr>
              <a:buSzPts val="1850"/>
              <a:buFont typeface="Arial"/>
              <a:buNone/>
            </a:pPr>
            <a:r>
              <a:rPr lang="pt-BR" sz="1850" b="0" i="0" u="none" strike="noStrike" cap="none" dirty="0">
                <a:solidFill>
                  <a:schemeClr val="dk1"/>
                </a:solidFill>
                <a:latin typeface="Calibri"/>
                <a:ea typeface="Calibri"/>
                <a:cs typeface="Calibri"/>
                <a:sym typeface="Calibri"/>
              </a:rPr>
              <a:t>Microsoft Data Platform </a:t>
            </a:r>
            <a:r>
              <a:rPr lang="pt-BR" sz="1850" dirty="0"/>
              <a:t>MVP</a:t>
            </a:r>
            <a:r>
              <a:rPr lang="pt-BR" sz="1850" b="0" i="0" u="none" strike="noStrike" cap="none" dirty="0">
                <a:solidFill>
                  <a:schemeClr val="dk1"/>
                </a:solidFill>
                <a:latin typeface="Calibri"/>
                <a:ea typeface="Calibri"/>
                <a:cs typeface="Calibri"/>
                <a:sym typeface="Calibri"/>
              </a:rPr>
              <a:t> | MCSE Data Management &amp; </a:t>
            </a:r>
            <a:r>
              <a:rPr lang="pt-BR" sz="1850" b="0" i="0" u="none" strike="noStrike" cap="none" dirty="0" err="1">
                <a:solidFill>
                  <a:schemeClr val="dk1"/>
                </a:solidFill>
                <a:latin typeface="Calibri"/>
                <a:ea typeface="Calibri"/>
                <a:cs typeface="Calibri"/>
                <a:sym typeface="Calibri"/>
              </a:rPr>
              <a:t>Analytics</a:t>
            </a:r>
            <a:endParaRPr sz="1850" b="0" i="0" u="none" strike="noStrike" cap="none" dirty="0">
              <a:solidFill>
                <a:schemeClr val="dk1"/>
              </a:solidFill>
              <a:latin typeface="Calibri"/>
              <a:ea typeface="Calibri"/>
              <a:cs typeface="Calibri"/>
              <a:sym typeface="Calibri"/>
            </a:endParaRPr>
          </a:p>
          <a:p>
            <a:pPr marL="0" marR="0" lvl="0" indent="0" algn="ctr" rtl="0">
              <a:lnSpc>
                <a:spcPct val="70000"/>
              </a:lnSpc>
              <a:spcBef>
                <a:spcPts val="1000"/>
              </a:spcBef>
              <a:spcAft>
                <a:spcPts val="0"/>
              </a:spcAft>
              <a:buClr>
                <a:schemeClr val="dk1"/>
              </a:buClr>
              <a:buSzPts val="1850"/>
              <a:buFont typeface="Arial"/>
              <a:buNone/>
            </a:pPr>
            <a:r>
              <a:rPr lang="pt-BR" sz="1850" b="0" i="0" u="none" strike="noStrike" cap="none" dirty="0">
                <a:solidFill>
                  <a:schemeClr val="dk1"/>
                </a:solidFill>
                <a:latin typeface="Calibri"/>
                <a:ea typeface="Calibri"/>
                <a:cs typeface="Calibri"/>
                <a:sym typeface="Calibri"/>
              </a:rPr>
              <a:t>https://www.dirceuresende.com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4800" dirty="0">
                <a:solidFill>
                  <a:srgbClr val="1567B8"/>
                </a:solidFill>
              </a:rPr>
              <a:t>APPROX_DISTINCT_COUNT</a:t>
            </a:r>
            <a:endParaRPr sz="5400" dirty="0"/>
          </a:p>
        </p:txBody>
      </p:sp>
      <p:pic>
        <p:nvPicPr>
          <p:cNvPr id="2050" name="Picture 2" descr="https://www.dirceuresende.com/wp-content/uploads/2018/09/SQL-Server-2019-Lista-de-Novidades-e-Novos-Recursos-11.png">
            <a:extLst>
              <a:ext uri="{FF2B5EF4-FFF2-40B4-BE49-F238E27FC236}">
                <a16:creationId xmlns:a16="http://schemas.microsoft.com/office/drawing/2014/main" id="{3C397204-AFEE-4B78-AF59-DBE2F9619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2088" y="3429000"/>
            <a:ext cx="47625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dirceuresende.com/wp-content/uploads/2018/09/SQL-Server-2019-Lista-de-Novidades-e-Novos-Recursos-12.png">
            <a:extLst>
              <a:ext uri="{FF2B5EF4-FFF2-40B4-BE49-F238E27FC236}">
                <a16:creationId xmlns:a16="http://schemas.microsoft.com/office/drawing/2014/main" id="{5896BD9F-E88A-4B1C-ADA8-2EB6C7A345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618" y="2433499"/>
            <a:ext cx="5677772" cy="32503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dirceuresende.com/wp-content/uploads/2018/09/SQL-Server-2019-Lista-de-Novidades-e-Novos-Recursos-13.png">
            <a:extLst>
              <a:ext uri="{FF2B5EF4-FFF2-40B4-BE49-F238E27FC236}">
                <a16:creationId xmlns:a16="http://schemas.microsoft.com/office/drawing/2014/main" id="{E7FCB2DF-86FF-4E38-8183-33201E822F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618" y="1254053"/>
            <a:ext cx="6843814" cy="85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01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QUERY-SCOPED COMPATIBILITY LEVEL HINTS</a:t>
            </a:r>
            <a:endParaRPr sz="5400" dirty="0"/>
          </a:p>
        </p:txBody>
      </p:sp>
      <p:pic>
        <p:nvPicPr>
          <p:cNvPr id="3074" name="Picture 2" descr="https://www.dirceuresende.com/wp-content/uploads/2018/09/SQL-Server-2019-Lista-de-Novidades-e-Novos-Recursos-14.png">
            <a:extLst>
              <a:ext uri="{FF2B5EF4-FFF2-40B4-BE49-F238E27FC236}">
                <a16:creationId xmlns:a16="http://schemas.microsoft.com/office/drawing/2014/main" id="{7882579E-6F47-49A9-97E9-6BAFA0ABC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145" y="4116534"/>
            <a:ext cx="6887710" cy="126457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a:extLst>
              <a:ext uri="{FF2B5EF4-FFF2-40B4-BE49-F238E27FC236}">
                <a16:creationId xmlns:a16="http://schemas.microsoft.com/office/drawing/2014/main" id="{FB3360EA-8ADA-41CB-BB9E-744E8E87E790}"/>
              </a:ext>
            </a:extLst>
          </p:cNvPr>
          <p:cNvPicPr>
            <a:picLocks noChangeAspect="1"/>
          </p:cNvPicPr>
          <p:nvPr/>
        </p:nvPicPr>
        <p:blipFill>
          <a:blip r:embed="rId6"/>
          <a:stretch>
            <a:fillRect/>
          </a:stretch>
        </p:blipFill>
        <p:spPr>
          <a:xfrm>
            <a:off x="2430424" y="1254054"/>
            <a:ext cx="7331151" cy="2529146"/>
          </a:xfrm>
          <a:prstGeom prst="rect">
            <a:avLst/>
          </a:prstGeom>
        </p:spPr>
      </p:pic>
    </p:spTree>
    <p:extLst>
      <p:ext uri="{BB962C8B-B14F-4D97-AF65-F5344CB8AC3E}">
        <p14:creationId xmlns:p14="http://schemas.microsoft.com/office/powerpoint/2010/main" val="335701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BATCH MODE OVER ROWSTORE</a:t>
            </a:r>
            <a:endParaRPr lang="pt-BR" sz="5400" dirty="0"/>
          </a:p>
        </p:txBody>
      </p:sp>
      <p:pic>
        <p:nvPicPr>
          <p:cNvPr id="3" name="Imagem 2">
            <a:extLst>
              <a:ext uri="{FF2B5EF4-FFF2-40B4-BE49-F238E27FC236}">
                <a16:creationId xmlns:a16="http://schemas.microsoft.com/office/drawing/2014/main" id="{D27A9F6C-5F5A-4ED7-89BA-D8D15D04F2A3}"/>
              </a:ext>
            </a:extLst>
          </p:cNvPr>
          <p:cNvPicPr>
            <a:picLocks noChangeAspect="1"/>
          </p:cNvPicPr>
          <p:nvPr/>
        </p:nvPicPr>
        <p:blipFill>
          <a:blip r:embed="rId5"/>
          <a:stretch>
            <a:fillRect/>
          </a:stretch>
        </p:blipFill>
        <p:spPr>
          <a:xfrm>
            <a:off x="5980954" y="1252166"/>
            <a:ext cx="2710554" cy="4597099"/>
          </a:xfrm>
          <a:prstGeom prst="rect">
            <a:avLst/>
          </a:prstGeom>
        </p:spPr>
      </p:pic>
      <p:pic>
        <p:nvPicPr>
          <p:cNvPr id="4" name="Imagem 3">
            <a:extLst>
              <a:ext uri="{FF2B5EF4-FFF2-40B4-BE49-F238E27FC236}">
                <a16:creationId xmlns:a16="http://schemas.microsoft.com/office/drawing/2014/main" id="{674E4A7F-61F0-4CEA-A6FB-8187CAA21B7C}"/>
              </a:ext>
            </a:extLst>
          </p:cNvPr>
          <p:cNvPicPr>
            <a:picLocks noChangeAspect="1"/>
          </p:cNvPicPr>
          <p:nvPr/>
        </p:nvPicPr>
        <p:blipFill>
          <a:blip r:embed="rId6"/>
          <a:stretch>
            <a:fillRect/>
          </a:stretch>
        </p:blipFill>
        <p:spPr>
          <a:xfrm>
            <a:off x="2561161" y="1252166"/>
            <a:ext cx="2447733" cy="4595211"/>
          </a:xfrm>
          <a:prstGeom prst="rect">
            <a:avLst/>
          </a:prstGeom>
        </p:spPr>
      </p:pic>
      <p:sp>
        <p:nvSpPr>
          <p:cNvPr id="5" name="CaixaDeTexto 4">
            <a:extLst>
              <a:ext uri="{FF2B5EF4-FFF2-40B4-BE49-F238E27FC236}">
                <a16:creationId xmlns:a16="http://schemas.microsoft.com/office/drawing/2014/main" id="{9E271CBA-D10B-4AE3-9B78-0421F4B47FC5}"/>
              </a:ext>
            </a:extLst>
          </p:cNvPr>
          <p:cNvSpPr txBox="1"/>
          <p:nvPr/>
        </p:nvSpPr>
        <p:spPr>
          <a:xfrm>
            <a:off x="113428" y="2949606"/>
            <a:ext cx="2447733" cy="338554"/>
          </a:xfrm>
          <a:prstGeom prst="rect">
            <a:avLst/>
          </a:prstGeom>
          <a:noFill/>
        </p:spPr>
        <p:txBody>
          <a:bodyPr wrap="square" rtlCol="0">
            <a:spAutoFit/>
          </a:bodyPr>
          <a:lstStyle/>
          <a:p>
            <a:r>
              <a:rPr lang="pt-BR" sz="800" b="1" dirty="0"/>
              <a:t>SQL Server </a:t>
            </a:r>
            <a:r>
              <a:rPr lang="pt-BR" sz="800" b="1" dirty="0" err="1"/>
              <a:t>Execution</a:t>
            </a:r>
            <a:r>
              <a:rPr lang="pt-BR" sz="800" b="1" dirty="0"/>
              <a:t> Times:</a:t>
            </a:r>
          </a:p>
          <a:p>
            <a:r>
              <a:rPr lang="en-US" sz="800" b="1" dirty="0"/>
              <a:t>   CPU time = 375 </a:t>
            </a:r>
            <a:r>
              <a:rPr lang="en-US" sz="800" b="1" dirty="0" err="1"/>
              <a:t>ms</a:t>
            </a:r>
            <a:r>
              <a:rPr lang="en-US" sz="800" b="1" dirty="0"/>
              <a:t>,  elapsed time = 371 </a:t>
            </a:r>
            <a:r>
              <a:rPr lang="en-US" sz="800" b="1" dirty="0" err="1"/>
              <a:t>ms.</a:t>
            </a:r>
            <a:endParaRPr lang="en-US" sz="800" b="1" dirty="0"/>
          </a:p>
        </p:txBody>
      </p:sp>
      <p:sp>
        <p:nvSpPr>
          <p:cNvPr id="6" name="CaixaDeTexto 5">
            <a:extLst>
              <a:ext uri="{FF2B5EF4-FFF2-40B4-BE49-F238E27FC236}">
                <a16:creationId xmlns:a16="http://schemas.microsoft.com/office/drawing/2014/main" id="{59E71B1E-E8C5-4D68-949C-8D76CCB82771}"/>
              </a:ext>
            </a:extLst>
          </p:cNvPr>
          <p:cNvSpPr txBox="1"/>
          <p:nvPr/>
        </p:nvSpPr>
        <p:spPr>
          <a:xfrm>
            <a:off x="8744504" y="3003228"/>
            <a:ext cx="3098307" cy="338554"/>
          </a:xfrm>
          <a:prstGeom prst="rect">
            <a:avLst/>
          </a:prstGeom>
          <a:noFill/>
        </p:spPr>
        <p:txBody>
          <a:bodyPr wrap="square" rtlCol="0">
            <a:spAutoFit/>
          </a:bodyPr>
          <a:lstStyle/>
          <a:p>
            <a:r>
              <a:rPr lang="pt-BR" sz="800" b="1" dirty="0"/>
              <a:t>SQL Server </a:t>
            </a:r>
            <a:r>
              <a:rPr lang="pt-BR" sz="800" b="1" dirty="0" err="1"/>
              <a:t>Execution</a:t>
            </a:r>
            <a:r>
              <a:rPr lang="pt-BR" sz="800" b="1" dirty="0"/>
              <a:t> Times:</a:t>
            </a:r>
          </a:p>
          <a:p>
            <a:r>
              <a:rPr lang="en-US" sz="800" b="1" dirty="0"/>
              <a:t>   CPU time = 157 </a:t>
            </a:r>
            <a:r>
              <a:rPr lang="en-US" sz="800" b="1" dirty="0" err="1"/>
              <a:t>ms</a:t>
            </a:r>
            <a:r>
              <a:rPr lang="en-US" sz="800" b="1" dirty="0"/>
              <a:t>,  elapsed time = 165 </a:t>
            </a:r>
            <a:r>
              <a:rPr lang="en-US" sz="800" b="1" dirty="0" err="1"/>
              <a:t>ms.</a:t>
            </a:r>
            <a:endParaRPr lang="en-US" sz="800" b="1" dirty="0"/>
          </a:p>
        </p:txBody>
      </p:sp>
    </p:spTree>
    <p:extLst>
      <p:ext uri="{BB962C8B-B14F-4D97-AF65-F5344CB8AC3E}">
        <p14:creationId xmlns:p14="http://schemas.microsoft.com/office/powerpoint/2010/main" val="387625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it-IT" sz="4400" dirty="0">
                <a:solidFill>
                  <a:srgbClr val="1567B8"/>
                </a:solidFill>
              </a:rPr>
              <a:t>SP_ESTIMATE_DATA_COMPRESSION_SAVINGS</a:t>
            </a:r>
            <a:endParaRPr lang="pt-BR" sz="5400" dirty="0"/>
          </a:p>
        </p:txBody>
      </p:sp>
      <p:pic>
        <p:nvPicPr>
          <p:cNvPr id="2" name="Imagem 1">
            <a:extLst>
              <a:ext uri="{FF2B5EF4-FFF2-40B4-BE49-F238E27FC236}">
                <a16:creationId xmlns:a16="http://schemas.microsoft.com/office/drawing/2014/main" id="{73F9BC18-73C7-4A4C-BDCA-349F67040D3B}"/>
              </a:ext>
            </a:extLst>
          </p:cNvPr>
          <p:cNvPicPr>
            <a:picLocks noChangeAspect="1"/>
          </p:cNvPicPr>
          <p:nvPr/>
        </p:nvPicPr>
        <p:blipFill>
          <a:blip r:embed="rId5"/>
          <a:stretch>
            <a:fillRect/>
          </a:stretch>
        </p:blipFill>
        <p:spPr>
          <a:xfrm>
            <a:off x="324035" y="3429000"/>
            <a:ext cx="9555332" cy="2095593"/>
          </a:xfrm>
          <a:prstGeom prst="rect">
            <a:avLst/>
          </a:prstGeom>
        </p:spPr>
      </p:pic>
      <p:pic>
        <p:nvPicPr>
          <p:cNvPr id="7" name="Imagem 6">
            <a:extLst>
              <a:ext uri="{FF2B5EF4-FFF2-40B4-BE49-F238E27FC236}">
                <a16:creationId xmlns:a16="http://schemas.microsoft.com/office/drawing/2014/main" id="{0C158D53-E391-4D1E-B4BF-470ED1106DF8}"/>
              </a:ext>
            </a:extLst>
          </p:cNvPr>
          <p:cNvPicPr>
            <a:picLocks noChangeAspect="1"/>
          </p:cNvPicPr>
          <p:nvPr/>
        </p:nvPicPr>
        <p:blipFill>
          <a:blip r:embed="rId6"/>
          <a:stretch>
            <a:fillRect/>
          </a:stretch>
        </p:blipFill>
        <p:spPr>
          <a:xfrm>
            <a:off x="2873453" y="1528416"/>
            <a:ext cx="6208404" cy="1688318"/>
          </a:xfrm>
          <a:prstGeom prst="rect">
            <a:avLst/>
          </a:prstGeom>
        </p:spPr>
      </p:pic>
      <p:sp>
        <p:nvSpPr>
          <p:cNvPr id="8" name="CaixaDeTexto 7">
            <a:extLst>
              <a:ext uri="{FF2B5EF4-FFF2-40B4-BE49-F238E27FC236}">
                <a16:creationId xmlns:a16="http://schemas.microsoft.com/office/drawing/2014/main" id="{BE8E2465-CF97-4773-A9FF-F09276A4EF96}"/>
              </a:ext>
            </a:extLst>
          </p:cNvPr>
          <p:cNvSpPr txBox="1"/>
          <p:nvPr/>
        </p:nvSpPr>
        <p:spPr>
          <a:xfrm>
            <a:off x="798991" y="2187638"/>
            <a:ext cx="2139519" cy="307777"/>
          </a:xfrm>
          <a:prstGeom prst="rect">
            <a:avLst/>
          </a:prstGeom>
          <a:noFill/>
        </p:spPr>
        <p:txBody>
          <a:bodyPr wrap="square" rtlCol="0">
            <a:spAutoFit/>
          </a:bodyPr>
          <a:lstStyle/>
          <a:p>
            <a:r>
              <a:rPr lang="pt-BR" dirty="0"/>
              <a:t>SQL Server 2017</a:t>
            </a:r>
          </a:p>
        </p:txBody>
      </p:sp>
      <p:sp>
        <p:nvSpPr>
          <p:cNvPr id="9" name="CaixaDeTexto 8">
            <a:extLst>
              <a:ext uri="{FF2B5EF4-FFF2-40B4-BE49-F238E27FC236}">
                <a16:creationId xmlns:a16="http://schemas.microsoft.com/office/drawing/2014/main" id="{E410D648-0631-442C-8DDD-E8B35CF9CC3E}"/>
              </a:ext>
            </a:extLst>
          </p:cNvPr>
          <p:cNvSpPr txBox="1"/>
          <p:nvPr/>
        </p:nvSpPr>
        <p:spPr>
          <a:xfrm>
            <a:off x="10145697" y="4322907"/>
            <a:ext cx="1722268" cy="307777"/>
          </a:xfrm>
          <a:prstGeom prst="rect">
            <a:avLst/>
          </a:prstGeom>
          <a:noFill/>
        </p:spPr>
        <p:txBody>
          <a:bodyPr wrap="square" rtlCol="0">
            <a:spAutoFit/>
          </a:bodyPr>
          <a:lstStyle/>
          <a:p>
            <a:r>
              <a:rPr lang="pt-BR" dirty="0"/>
              <a:t>SQL Server 2019</a:t>
            </a:r>
          </a:p>
        </p:txBody>
      </p:sp>
    </p:spTree>
    <p:extLst>
      <p:ext uri="{BB962C8B-B14F-4D97-AF65-F5344CB8AC3E}">
        <p14:creationId xmlns:p14="http://schemas.microsoft.com/office/powerpoint/2010/main" val="377848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en-US" sz="4400" dirty="0">
                <a:solidFill>
                  <a:srgbClr val="1567B8"/>
                </a:solidFill>
              </a:rPr>
              <a:t>SQL DATA DISCOVERY AND CLASSIFICATION</a:t>
            </a:r>
            <a:endParaRPr lang="pt-BR" sz="5400" dirty="0"/>
          </a:p>
        </p:txBody>
      </p:sp>
      <p:pic>
        <p:nvPicPr>
          <p:cNvPr id="4098" name="Picture 2" descr="Navigation pane">
            <a:extLst>
              <a:ext uri="{FF2B5EF4-FFF2-40B4-BE49-F238E27FC236}">
                <a16:creationId xmlns:a16="http://schemas.microsoft.com/office/drawing/2014/main" id="{B9246E45-813D-4172-9DA9-CDF63E08E3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3842" y="2712267"/>
            <a:ext cx="3798379" cy="35486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avigation pane">
            <a:extLst>
              <a:ext uri="{FF2B5EF4-FFF2-40B4-BE49-F238E27FC236}">
                <a16:creationId xmlns:a16="http://schemas.microsoft.com/office/drawing/2014/main" id="{50239B25-82CA-4C33-B81E-2C94EC2855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24" y="1118586"/>
            <a:ext cx="6182495" cy="4620827"/>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CC4BB928-1580-4D27-8345-9191753B000A}"/>
              </a:ext>
            </a:extLst>
          </p:cNvPr>
          <p:cNvSpPr/>
          <p:nvPr/>
        </p:nvSpPr>
        <p:spPr>
          <a:xfrm>
            <a:off x="6536923" y="1254054"/>
            <a:ext cx="5572219" cy="1323439"/>
          </a:xfrm>
          <a:prstGeom prst="rect">
            <a:avLst/>
          </a:prstGeom>
        </p:spPr>
        <p:txBody>
          <a:bodyPr wrap="square">
            <a:spAutoFit/>
          </a:bodyPr>
          <a:lstStyle/>
          <a:p>
            <a:pPr fontAlgn="base" latinLnBrk="1"/>
            <a:r>
              <a:rPr lang="pt-BR" sz="1000" dirty="0">
                <a:solidFill>
                  <a:srgbClr val="0000FF"/>
                </a:solidFill>
                <a:latin typeface="inherit"/>
              </a:rPr>
              <a:t>ADD</a:t>
            </a:r>
            <a:r>
              <a:rPr lang="pt-BR" sz="1000" dirty="0">
                <a:solidFill>
                  <a:srgbClr val="006FE0"/>
                </a:solidFill>
                <a:latin typeface="inherit"/>
              </a:rPr>
              <a:t> </a:t>
            </a:r>
            <a:r>
              <a:rPr lang="pt-BR" sz="1000" dirty="0">
                <a:solidFill>
                  <a:srgbClr val="008080"/>
                </a:solidFill>
                <a:latin typeface="inherit"/>
              </a:rPr>
              <a:t>SENSITIVITY</a:t>
            </a:r>
            <a:r>
              <a:rPr lang="pt-BR" sz="1000" dirty="0">
                <a:solidFill>
                  <a:srgbClr val="006FE0"/>
                </a:solidFill>
                <a:latin typeface="inherit"/>
              </a:rPr>
              <a:t> </a:t>
            </a:r>
            <a:r>
              <a:rPr lang="pt-BR" sz="1000" dirty="0">
                <a:solidFill>
                  <a:srgbClr val="008080"/>
                </a:solidFill>
                <a:latin typeface="inherit"/>
              </a:rPr>
              <a:t>CLASSIFICATION</a:t>
            </a:r>
            <a:r>
              <a:rPr lang="pt-BR" sz="1000" dirty="0">
                <a:solidFill>
                  <a:srgbClr val="006FE0"/>
                </a:solidFill>
                <a:latin typeface="inherit"/>
              </a:rPr>
              <a:t> </a:t>
            </a:r>
            <a:r>
              <a:rPr lang="pt-BR" sz="1000" dirty="0">
                <a:solidFill>
                  <a:srgbClr val="0000FF"/>
                </a:solidFill>
                <a:latin typeface="inherit"/>
              </a:rPr>
              <a:t>TO</a:t>
            </a:r>
            <a:r>
              <a:rPr lang="pt-BR" sz="1000" dirty="0">
                <a:solidFill>
                  <a:srgbClr val="006FE0"/>
                </a:solidFill>
                <a:latin typeface="inherit"/>
              </a:rPr>
              <a:t> </a:t>
            </a:r>
            <a:r>
              <a:rPr lang="pt-BR" sz="1000" dirty="0" err="1">
                <a:solidFill>
                  <a:srgbClr val="008080"/>
                </a:solidFill>
                <a:latin typeface="inherit"/>
              </a:rPr>
              <a:t>APPLICATION</a:t>
            </a:r>
            <a:r>
              <a:rPr lang="pt-BR" sz="1000" dirty="0" err="1">
                <a:solidFill>
                  <a:srgbClr val="333333"/>
                </a:solidFill>
                <a:latin typeface="inherit"/>
              </a:rPr>
              <a:t>.</a:t>
            </a:r>
            <a:r>
              <a:rPr lang="pt-BR" sz="1000" dirty="0" err="1">
                <a:solidFill>
                  <a:srgbClr val="008080"/>
                </a:solidFill>
                <a:latin typeface="inherit"/>
              </a:rPr>
              <a:t>PaymentMethods_Archive</a:t>
            </a:r>
            <a:r>
              <a:rPr lang="pt-BR" sz="1000" dirty="0" err="1">
                <a:solidFill>
                  <a:srgbClr val="333333"/>
                </a:solidFill>
                <a:latin typeface="inherit"/>
              </a:rPr>
              <a:t>.</a:t>
            </a:r>
            <a:r>
              <a:rPr lang="pt-BR" sz="1000" dirty="0" err="1">
                <a:solidFill>
                  <a:srgbClr val="008080"/>
                </a:solidFill>
                <a:latin typeface="inherit"/>
              </a:rPr>
              <a:t>PaymentMethodName</a:t>
            </a:r>
            <a:endParaRPr lang="pt-BR" sz="1000" dirty="0">
              <a:latin typeface="Courier New" panose="02070309020205020404" pitchFamily="49" charset="0"/>
            </a:endParaRPr>
          </a:p>
          <a:p>
            <a:pPr fontAlgn="base" latinLnBrk="1"/>
            <a:r>
              <a:rPr lang="pt-BR" sz="1000" dirty="0">
                <a:solidFill>
                  <a:srgbClr val="0000FF"/>
                </a:solidFill>
                <a:latin typeface="inherit"/>
              </a:rPr>
              <a:t>WITH</a:t>
            </a:r>
            <a:r>
              <a:rPr lang="pt-BR" sz="1000" dirty="0">
                <a:solidFill>
                  <a:srgbClr val="006FE0"/>
                </a:solidFill>
                <a:latin typeface="inherit"/>
              </a:rPr>
              <a:t> </a:t>
            </a:r>
            <a:r>
              <a:rPr lang="pt-BR" sz="1000" dirty="0">
                <a:solidFill>
                  <a:srgbClr val="333333"/>
                </a:solidFill>
                <a:latin typeface="inherit"/>
              </a:rPr>
              <a:t>(</a:t>
            </a:r>
            <a:r>
              <a:rPr lang="pt-BR" sz="1000" dirty="0">
                <a:solidFill>
                  <a:srgbClr val="008080"/>
                </a:solidFill>
                <a:latin typeface="inherit"/>
              </a:rPr>
              <a:t>LABEL</a:t>
            </a:r>
            <a:r>
              <a:rPr lang="pt-BR" sz="1000" dirty="0">
                <a:solidFill>
                  <a:srgbClr val="006FE0"/>
                </a:solidFill>
                <a:latin typeface="inherit"/>
              </a:rPr>
              <a:t> </a:t>
            </a:r>
            <a:r>
              <a:rPr lang="pt-BR" sz="1000" dirty="0">
                <a:solidFill>
                  <a:srgbClr val="808080"/>
                </a:solidFill>
                <a:latin typeface="inherit"/>
              </a:rPr>
              <a:t>=</a:t>
            </a:r>
            <a:r>
              <a:rPr lang="pt-BR" sz="1000" dirty="0">
                <a:solidFill>
                  <a:srgbClr val="006FE0"/>
                </a:solidFill>
                <a:latin typeface="inherit"/>
              </a:rPr>
              <a:t> </a:t>
            </a:r>
            <a:r>
              <a:rPr lang="pt-BR" sz="1000" dirty="0">
                <a:solidFill>
                  <a:srgbClr val="FF0000"/>
                </a:solidFill>
                <a:latin typeface="inherit"/>
              </a:rPr>
              <a:t>'</a:t>
            </a:r>
            <a:r>
              <a:rPr lang="pt-BR" sz="1000" dirty="0" err="1">
                <a:solidFill>
                  <a:srgbClr val="FF0000"/>
                </a:solidFill>
                <a:latin typeface="inherit"/>
              </a:rPr>
              <a:t>Confidential</a:t>
            </a:r>
            <a:r>
              <a:rPr lang="pt-BR" sz="1000" dirty="0">
                <a:solidFill>
                  <a:srgbClr val="FF0000"/>
                </a:solidFill>
                <a:latin typeface="inherit"/>
              </a:rPr>
              <a:t>'</a:t>
            </a:r>
            <a:r>
              <a:rPr lang="pt-BR" sz="1000" dirty="0">
                <a:solidFill>
                  <a:srgbClr val="333333"/>
                </a:solidFill>
                <a:latin typeface="inherit"/>
              </a:rPr>
              <a:t>,</a:t>
            </a:r>
            <a:r>
              <a:rPr lang="pt-BR" sz="1000" dirty="0">
                <a:solidFill>
                  <a:srgbClr val="006FE0"/>
                </a:solidFill>
                <a:latin typeface="inherit"/>
              </a:rPr>
              <a:t> </a:t>
            </a:r>
            <a:r>
              <a:rPr lang="pt-BR" sz="1000" dirty="0">
                <a:solidFill>
                  <a:srgbClr val="008080"/>
                </a:solidFill>
                <a:latin typeface="inherit"/>
              </a:rPr>
              <a:t>INFORMATION_TYPE</a:t>
            </a:r>
            <a:r>
              <a:rPr lang="pt-BR" sz="1000" dirty="0">
                <a:solidFill>
                  <a:srgbClr val="006FE0"/>
                </a:solidFill>
                <a:latin typeface="inherit"/>
              </a:rPr>
              <a:t> </a:t>
            </a:r>
            <a:r>
              <a:rPr lang="pt-BR" sz="1000" dirty="0">
                <a:solidFill>
                  <a:srgbClr val="808080"/>
                </a:solidFill>
                <a:latin typeface="inherit"/>
              </a:rPr>
              <a:t>=</a:t>
            </a:r>
            <a:r>
              <a:rPr lang="pt-BR" sz="1000" dirty="0">
                <a:solidFill>
                  <a:srgbClr val="006FE0"/>
                </a:solidFill>
                <a:latin typeface="inherit"/>
              </a:rPr>
              <a:t> </a:t>
            </a:r>
            <a:r>
              <a:rPr lang="pt-BR" sz="1000" dirty="0">
                <a:solidFill>
                  <a:srgbClr val="FF0000"/>
                </a:solidFill>
                <a:latin typeface="inherit"/>
              </a:rPr>
              <a:t>'Financial'</a:t>
            </a:r>
            <a:r>
              <a:rPr lang="pt-BR" sz="1000" dirty="0">
                <a:solidFill>
                  <a:srgbClr val="333333"/>
                </a:solidFill>
                <a:latin typeface="inherit"/>
              </a:rPr>
              <a:t>);</a:t>
            </a:r>
            <a:endParaRPr lang="pt-BR" sz="1000" dirty="0">
              <a:latin typeface="Courier New" panose="02070309020205020404" pitchFamily="49" charset="0"/>
            </a:endParaRPr>
          </a:p>
          <a:p>
            <a:pPr fontAlgn="base" latinLnBrk="1"/>
            <a:r>
              <a:rPr lang="pt-BR" sz="1000" dirty="0">
                <a:latin typeface="Courier New" panose="02070309020205020404" pitchFamily="49" charset="0"/>
              </a:rPr>
              <a:t> </a:t>
            </a:r>
          </a:p>
          <a:p>
            <a:pPr fontAlgn="base" latinLnBrk="1"/>
            <a:r>
              <a:rPr lang="pt-BR" sz="1000" dirty="0">
                <a:solidFill>
                  <a:srgbClr val="0000FF"/>
                </a:solidFill>
                <a:latin typeface="inherit"/>
              </a:rPr>
              <a:t>ADD</a:t>
            </a:r>
            <a:r>
              <a:rPr lang="pt-BR" sz="1000" dirty="0">
                <a:solidFill>
                  <a:srgbClr val="006FE0"/>
                </a:solidFill>
                <a:latin typeface="inherit"/>
              </a:rPr>
              <a:t> </a:t>
            </a:r>
            <a:r>
              <a:rPr lang="pt-BR" sz="1000" dirty="0">
                <a:solidFill>
                  <a:srgbClr val="008080"/>
                </a:solidFill>
                <a:latin typeface="inherit"/>
              </a:rPr>
              <a:t>SENSITIVITY</a:t>
            </a:r>
            <a:r>
              <a:rPr lang="pt-BR" sz="1000" dirty="0">
                <a:solidFill>
                  <a:srgbClr val="006FE0"/>
                </a:solidFill>
                <a:latin typeface="inherit"/>
              </a:rPr>
              <a:t> </a:t>
            </a:r>
            <a:r>
              <a:rPr lang="pt-BR" sz="1000" dirty="0">
                <a:solidFill>
                  <a:srgbClr val="008080"/>
                </a:solidFill>
                <a:latin typeface="inherit"/>
              </a:rPr>
              <a:t>CLASSIFICATION</a:t>
            </a:r>
            <a:r>
              <a:rPr lang="pt-BR" sz="1000" dirty="0">
                <a:solidFill>
                  <a:srgbClr val="006FE0"/>
                </a:solidFill>
                <a:latin typeface="inherit"/>
              </a:rPr>
              <a:t> </a:t>
            </a:r>
            <a:r>
              <a:rPr lang="pt-BR" sz="1000" dirty="0">
                <a:solidFill>
                  <a:srgbClr val="0000FF"/>
                </a:solidFill>
                <a:latin typeface="inherit"/>
              </a:rPr>
              <a:t>TO</a:t>
            </a:r>
            <a:r>
              <a:rPr lang="pt-BR" sz="1000" dirty="0">
                <a:solidFill>
                  <a:srgbClr val="006FE0"/>
                </a:solidFill>
                <a:latin typeface="inherit"/>
              </a:rPr>
              <a:t> </a:t>
            </a:r>
            <a:r>
              <a:rPr lang="pt-BR" sz="1000" dirty="0" err="1">
                <a:solidFill>
                  <a:srgbClr val="008080"/>
                </a:solidFill>
                <a:latin typeface="inherit"/>
              </a:rPr>
              <a:t>APPLICATION</a:t>
            </a:r>
            <a:r>
              <a:rPr lang="pt-BR" sz="1000" dirty="0" err="1">
                <a:solidFill>
                  <a:srgbClr val="333333"/>
                </a:solidFill>
                <a:latin typeface="inherit"/>
              </a:rPr>
              <a:t>.</a:t>
            </a:r>
            <a:r>
              <a:rPr lang="pt-BR" sz="1000" dirty="0" err="1">
                <a:solidFill>
                  <a:srgbClr val="008080"/>
                </a:solidFill>
                <a:latin typeface="inherit"/>
              </a:rPr>
              <a:t>PEOPLE</a:t>
            </a:r>
            <a:r>
              <a:rPr lang="pt-BR" sz="1000" dirty="0" err="1">
                <a:solidFill>
                  <a:srgbClr val="333333"/>
                </a:solidFill>
                <a:latin typeface="inherit"/>
              </a:rPr>
              <a:t>.</a:t>
            </a:r>
            <a:r>
              <a:rPr lang="pt-BR" sz="1000" dirty="0" err="1">
                <a:solidFill>
                  <a:srgbClr val="008080"/>
                </a:solidFill>
                <a:latin typeface="inherit"/>
              </a:rPr>
              <a:t>EMailAddress</a:t>
            </a:r>
            <a:endParaRPr lang="pt-BR" sz="1000" dirty="0">
              <a:latin typeface="Courier New" panose="02070309020205020404" pitchFamily="49" charset="0"/>
            </a:endParaRPr>
          </a:p>
          <a:p>
            <a:pPr fontAlgn="base" latinLnBrk="1"/>
            <a:r>
              <a:rPr lang="pt-BR" sz="1000" dirty="0">
                <a:solidFill>
                  <a:srgbClr val="0000FF"/>
                </a:solidFill>
                <a:latin typeface="inherit"/>
              </a:rPr>
              <a:t>WITH</a:t>
            </a:r>
            <a:r>
              <a:rPr lang="pt-BR" sz="1000" dirty="0">
                <a:solidFill>
                  <a:srgbClr val="006FE0"/>
                </a:solidFill>
                <a:latin typeface="inherit"/>
              </a:rPr>
              <a:t> </a:t>
            </a:r>
            <a:r>
              <a:rPr lang="pt-BR" sz="1000" dirty="0">
                <a:solidFill>
                  <a:srgbClr val="333333"/>
                </a:solidFill>
                <a:latin typeface="inherit"/>
              </a:rPr>
              <a:t>(</a:t>
            </a:r>
            <a:r>
              <a:rPr lang="pt-BR" sz="1000" dirty="0">
                <a:solidFill>
                  <a:srgbClr val="008080"/>
                </a:solidFill>
                <a:latin typeface="inherit"/>
              </a:rPr>
              <a:t>LABEL</a:t>
            </a:r>
            <a:r>
              <a:rPr lang="pt-BR" sz="1000" dirty="0">
                <a:solidFill>
                  <a:srgbClr val="006FE0"/>
                </a:solidFill>
                <a:latin typeface="inherit"/>
              </a:rPr>
              <a:t> </a:t>
            </a:r>
            <a:r>
              <a:rPr lang="pt-BR" sz="1000" dirty="0">
                <a:solidFill>
                  <a:srgbClr val="808080"/>
                </a:solidFill>
                <a:latin typeface="inherit"/>
              </a:rPr>
              <a:t>=</a:t>
            </a:r>
            <a:r>
              <a:rPr lang="pt-BR" sz="1000" dirty="0">
                <a:solidFill>
                  <a:srgbClr val="006FE0"/>
                </a:solidFill>
                <a:latin typeface="inherit"/>
              </a:rPr>
              <a:t> </a:t>
            </a:r>
            <a:r>
              <a:rPr lang="pt-BR" sz="1000" dirty="0">
                <a:solidFill>
                  <a:srgbClr val="FF0000"/>
                </a:solidFill>
                <a:latin typeface="inherit"/>
              </a:rPr>
              <a:t>'</a:t>
            </a:r>
            <a:r>
              <a:rPr lang="pt-BR" sz="1000" dirty="0" err="1">
                <a:solidFill>
                  <a:srgbClr val="FF0000"/>
                </a:solidFill>
                <a:latin typeface="inherit"/>
              </a:rPr>
              <a:t>Highly</a:t>
            </a:r>
            <a:r>
              <a:rPr lang="pt-BR" sz="1000" dirty="0">
                <a:solidFill>
                  <a:srgbClr val="FF0000"/>
                </a:solidFill>
                <a:latin typeface="inherit"/>
              </a:rPr>
              <a:t> </a:t>
            </a:r>
            <a:r>
              <a:rPr lang="pt-BR" sz="1000" dirty="0" err="1">
                <a:solidFill>
                  <a:srgbClr val="FF0000"/>
                </a:solidFill>
                <a:latin typeface="inherit"/>
              </a:rPr>
              <a:t>Confidential</a:t>
            </a:r>
            <a:r>
              <a:rPr lang="pt-BR" sz="1000" dirty="0">
                <a:solidFill>
                  <a:srgbClr val="FF0000"/>
                </a:solidFill>
                <a:latin typeface="inherit"/>
              </a:rPr>
              <a:t>'</a:t>
            </a:r>
            <a:r>
              <a:rPr lang="pt-BR" sz="1000" dirty="0">
                <a:solidFill>
                  <a:srgbClr val="333333"/>
                </a:solidFill>
                <a:latin typeface="inherit"/>
              </a:rPr>
              <a:t>,</a:t>
            </a:r>
            <a:r>
              <a:rPr lang="pt-BR" sz="1000" dirty="0">
                <a:solidFill>
                  <a:srgbClr val="006FE0"/>
                </a:solidFill>
                <a:latin typeface="inherit"/>
              </a:rPr>
              <a:t> </a:t>
            </a:r>
            <a:r>
              <a:rPr lang="pt-BR" sz="1000" dirty="0">
                <a:solidFill>
                  <a:srgbClr val="008080"/>
                </a:solidFill>
                <a:latin typeface="inherit"/>
              </a:rPr>
              <a:t>INFORMATION_TYPE</a:t>
            </a:r>
            <a:r>
              <a:rPr lang="pt-BR" sz="1000" dirty="0">
                <a:solidFill>
                  <a:srgbClr val="006FE0"/>
                </a:solidFill>
                <a:latin typeface="inherit"/>
              </a:rPr>
              <a:t> </a:t>
            </a:r>
            <a:r>
              <a:rPr lang="pt-BR" sz="1000" dirty="0">
                <a:solidFill>
                  <a:srgbClr val="808080"/>
                </a:solidFill>
                <a:latin typeface="inherit"/>
              </a:rPr>
              <a:t>=</a:t>
            </a:r>
            <a:r>
              <a:rPr lang="pt-BR" sz="1000" dirty="0">
                <a:solidFill>
                  <a:srgbClr val="006FE0"/>
                </a:solidFill>
                <a:latin typeface="inherit"/>
              </a:rPr>
              <a:t> </a:t>
            </a:r>
            <a:r>
              <a:rPr lang="pt-BR" sz="1000" dirty="0">
                <a:solidFill>
                  <a:srgbClr val="FF0000"/>
                </a:solidFill>
                <a:latin typeface="inherit"/>
              </a:rPr>
              <a:t>'</a:t>
            </a:r>
            <a:r>
              <a:rPr lang="pt-BR" sz="1000" dirty="0" err="1">
                <a:solidFill>
                  <a:srgbClr val="FF0000"/>
                </a:solidFill>
                <a:latin typeface="inherit"/>
              </a:rPr>
              <a:t>Contact</a:t>
            </a:r>
            <a:r>
              <a:rPr lang="pt-BR" sz="1000" dirty="0">
                <a:solidFill>
                  <a:srgbClr val="FF0000"/>
                </a:solidFill>
                <a:latin typeface="inherit"/>
              </a:rPr>
              <a:t> Info'</a:t>
            </a:r>
            <a:r>
              <a:rPr lang="pt-BR" sz="1000" dirty="0">
                <a:solidFill>
                  <a:srgbClr val="333333"/>
                </a:solidFill>
                <a:latin typeface="inherit"/>
              </a:rPr>
              <a:t>);</a:t>
            </a:r>
            <a:endParaRPr lang="pt-BR" sz="1000" dirty="0">
              <a:latin typeface="Courier New" panose="02070309020205020404" pitchFamily="49" charset="0"/>
            </a:endParaRPr>
          </a:p>
          <a:p>
            <a:pPr fontAlgn="base" latinLnBrk="1"/>
            <a:r>
              <a:rPr lang="pt-BR" sz="1000" dirty="0">
                <a:latin typeface="Courier New" panose="02070309020205020404" pitchFamily="49" charset="0"/>
              </a:rPr>
              <a:t> </a:t>
            </a:r>
          </a:p>
          <a:p>
            <a:pPr fontAlgn="base" latinLnBrk="1"/>
            <a:r>
              <a:rPr lang="pt-BR" sz="1000" dirty="0">
                <a:solidFill>
                  <a:srgbClr val="0000FF"/>
                </a:solidFill>
                <a:latin typeface="inherit"/>
              </a:rPr>
              <a:t>ADD</a:t>
            </a:r>
            <a:r>
              <a:rPr lang="pt-BR" sz="1000" dirty="0">
                <a:solidFill>
                  <a:srgbClr val="006FE0"/>
                </a:solidFill>
                <a:latin typeface="inherit"/>
              </a:rPr>
              <a:t> </a:t>
            </a:r>
            <a:r>
              <a:rPr lang="pt-BR" sz="1000" dirty="0">
                <a:solidFill>
                  <a:srgbClr val="008080"/>
                </a:solidFill>
                <a:latin typeface="inherit"/>
              </a:rPr>
              <a:t>SENSITIVITY</a:t>
            </a:r>
            <a:r>
              <a:rPr lang="pt-BR" sz="1000" dirty="0">
                <a:solidFill>
                  <a:srgbClr val="006FE0"/>
                </a:solidFill>
                <a:latin typeface="inherit"/>
              </a:rPr>
              <a:t> </a:t>
            </a:r>
            <a:r>
              <a:rPr lang="pt-BR" sz="1000" dirty="0">
                <a:solidFill>
                  <a:srgbClr val="008080"/>
                </a:solidFill>
                <a:latin typeface="inherit"/>
              </a:rPr>
              <a:t>CLASSIFICATION</a:t>
            </a:r>
            <a:r>
              <a:rPr lang="pt-BR" sz="1000" dirty="0">
                <a:solidFill>
                  <a:srgbClr val="006FE0"/>
                </a:solidFill>
                <a:latin typeface="inherit"/>
              </a:rPr>
              <a:t> </a:t>
            </a:r>
            <a:r>
              <a:rPr lang="pt-BR" sz="1000" dirty="0">
                <a:solidFill>
                  <a:srgbClr val="0000FF"/>
                </a:solidFill>
                <a:latin typeface="inherit"/>
              </a:rPr>
              <a:t>TO</a:t>
            </a:r>
            <a:r>
              <a:rPr lang="pt-BR" sz="1000" dirty="0">
                <a:solidFill>
                  <a:srgbClr val="006FE0"/>
                </a:solidFill>
                <a:latin typeface="inherit"/>
              </a:rPr>
              <a:t> </a:t>
            </a:r>
            <a:r>
              <a:rPr lang="pt-BR" sz="1000" dirty="0" err="1">
                <a:solidFill>
                  <a:srgbClr val="008080"/>
                </a:solidFill>
                <a:latin typeface="inherit"/>
              </a:rPr>
              <a:t>APPLICATION</a:t>
            </a:r>
            <a:r>
              <a:rPr lang="pt-BR" sz="1000" dirty="0" err="1">
                <a:solidFill>
                  <a:srgbClr val="333333"/>
                </a:solidFill>
                <a:latin typeface="inherit"/>
              </a:rPr>
              <a:t>.</a:t>
            </a:r>
            <a:r>
              <a:rPr lang="pt-BR" sz="1000" dirty="0" err="1">
                <a:solidFill>
                  <a:srgbClr val="008080"/>
                </a:solidFill>
                <a:latin typeface="inherit"/>
              </a:rPr>
              <a:t>PEOPLE</a:t>
            </a:r>
            <a:r>
              <a:rPr lang="pt-BR" sz="1000" dirty="0" err="1">
                <a:solidFill>
                  <a:srgbClr val="333333"/>
                </a:solidFill>
                <a:latin typeface="inherit"/>
              </a:rPr>
              <a:t>.</a:t>
            </a:r>
            <a:r>
              <a:rPr lang="pt-BR" sz="1000" dirty="0" err="1">
                <a:solidFill>
                  <a:srgbClr val="008080"/>
                </a:solidFill>
                <a:latin typeface="inherit"/>
              </a:rPr>
              <a:t>HashedPassword</a:t>
            </a:r>
            <a:endParaRPr lang="pt-BR" sz="1000" dirty="0">
              <a:latin typeface="Courier New" panose="02070309020205020404" pitchFamily="49" charset="0"/>
            </a:endParaRPr>
          </a:p>
          <a:p>
            <a:pPr fontAlgn="base" latinLnBrk="1"/>
            <a:r>
              <a:rPr lang="pt-BR" sz="1000" dirty="0">
                <a:solidFill>
                  <a:srgbClr val="0000FF"/>
                </a:solidFill>
                <a:latin typeface="inherit"/>
              </a:rPr>
              <a:t>WITH</a:t>
            </a:r>
            <a:r>
              <a:rPr lang="pt-BR" sz="1000" dirty="0">
                <a:solidFill>
                  <a:srgbClr val="006FE0"/>
                </a:solidFill>
                <a:latin typeface="inherit"/>
              </a:rPr>
              <a:t> </a:t>
            </a:r>
            <a:r>
              <a:rPr lang="pt-BR" sz="1000" dirty="0">
                <a:solidFill>
                  <a:srgbClr val="333333"/>
                </a:solidFill>
                <a:latin typeface="inherit"/>
              </a:rPr>
              <a:t>(</a:t>
            </a:r>
            <a:r>
              <a:rPr lang="pt-BR" sz="1000" dirty="0">
                <a:solidFill>
                  <a:srgbClr val="008080"/>
                </a:solidFill>
                <a:latin typeface="inherit"/>
              </a:rPr>
              <a:t>LABEL</a:t>
            </a:r>
            <a:r>
              <a:rPr lang="pt-BR" sz="1000" dirty="0">
                <a:solidFill>
                  <a:srgbClr val="006FE0"/>
                </a:solidFill>
                <a:latin typeface="inherit"/>
              </a:rPr>
              <a:t> </a:t>
            </a:r>
            <a:r>
              <a:rPr lang="pt-BR" sz="1000" dirty="0">
                <a:solidFill>
                  <a:srgbClr val="808080"/>
                </a:solidFill>
                <a:latin typeface="inherit"/>
              </a:rPr>
              <a:t>=</a:t>
            </a:r>
            <a:r>
              <a:rPr lang="pt-BR" sz="1000" dirty="0">
                <a:solidFill>
                  <a:srgbClr val="006FE0"/>
                </a:solidFill>
                <a:latin typeface="inherit"/>
              </a:rPr>
              <a:t> </a:t>
            </a:r>
            <a:r>
              <a:rPr lang="pt-BR" sz="1000" dirty="0">
                <a:solidFill>
                  <a:srgbClr val="FF0000"/>
                </a:solidFill>
                <a:latin typeface="inherit"/>
              </a:rPr>
              <a:t>'</a:t>
            </a:r>
            <a:r>
              <a:rPr lang="pt-BR" sz="1000" dirty="0" err="1">
                <a:solidFill>
                  <a:srgbClr val="FF0000"/>
                </a:solidFill>
                <a:latin typeface="inherit"/>
              </a:rPr>
              <a:t>Highly</a:t>
            </a:r>
            <a:r>
              <a:rPr lang="pt-BR" sz="1000" dirty="0">
                <a:solidFill>
                  <a:srgbClr val="FF0000"/>
                </a:solidFill>
                <a:latin typeface="inherit"/>
              </a:rPr>
              <a:t> </a:t>
            </a:r>
            <a:r>
              <a:rPr lang="pt-BR" sz="1000" dirty="0" err="1">
                <a:solidFill>
                  <a:srgbClr val="FF0000"/>
                </a:solidFill>
                <a:latin typeface="inherit"/>
              </a:rPr>
              <a:t>Confidential</a:t>
            </a:r>
            <a:r>
              <a:rPr lang="pt-BR" sz="1000" dirty="0">
                <a:solidFill>
                  <a:srgbClr val="FF0000"/>
                </a:solidFill>
                <a:latin typeface="inherit"/>
              </a:rPr>
              <a:t>- GDPR'</a:t>
            </a:r>
            <a:r>
              <a:rPr lang="pt-BR" sz="1000" dirty="0">
                <a:solidFill>
                  <a:srgbClr val="333333"/>
                </a:solidFill>
                <a:latin typeface="inherit"/>
              </a:rPr>
              <a:t>,</a:t>
            </a:r>
            <a:r>
              <a:rPr lang="pt-BR" sz="1000" dirty="0">
                <a:solidFill>
                  <a:srgbClr val="006FE0"/>
                </a:solidFill>
                <a:latin typeface="inherit"/>
              </a:rPr>
              <a:t> </a:t>
            </a:r>
            <a:r>
              <a:rPr lang="pt-BR" sz="1000" dirty="0">
                <a:solidFill>
                  <a:srgbClr val="008080"/>
                </a:solidFill>
                <a:latin typeface="inherit"/>
              </a:rPr>
              <a:t>INFORMATION_TYPE</a:t>
            </a:r>
            <a:r>
              <a:rPr lang="pt-BR" sz="1000" dirty="0">
                <a:solidFill>
                  <a:srgbClr val="006FE0"/>
                </a:solidFill>
                <a:latin typeface="inherit"/>
              </a:rPr>
              <a:t> </a:t>
            </a:r>
            <a:r>
              <a:rPr lang="pt-BR" sz="1000" dirty="0">
                <a:solidFill>
                  <a:srgbClr val="808080"/>
                </a:solidFill>
                <a:latin typeface="inherit"/>
              </a:rPr>
              <a:t>=</a:t>
            </a:r>
            <a:r>
              <a:rPr lang="pt-BR" sz="1000" dirty="0">
                <a:solidFill>
                  <a:srgbClr val="006FE0"/>
                </a:solidFill>
                <a:latin typeface="inherit"/>
              </a:rPr>
              <a:t> </a:t>
            </a:r>
            <a:r>
              <a:rPr lang="pt-BR" sz="1000" dirty="0">
                <a:solidFill>
                  <a:srgbClr val="FF0000"/>
                </a:solidFill>
                <a:latin typeface="inherit"/>
              </a:rPr>
              <a:t>'</a:t>
            </a:r>
            <a:r>
              <a:rPr lang="pt-BR" sz="1000" dirty="0" err="1">
                <a:solidFill>
                  <a:srgbClr val="FF0000"/>
                </a:solidFill>
                <a:latin typeface="inherit"/>
              </a:rPr>
              <a:t>Credentials</a:t>
            </a:r>
            <a:r>
              <a:rPr lang="pt-BR" sz="1000" dirty="0">
                <a:solidFill>
                  <a:srgbClr val="FF0000"/>
                </a:solidFill>
                <a:latin typeface="inherit"/>
              </a:rPr>
              <a:t>'</a:t>
            </a:r>
            <a:r>
              <a:rPr lang="pt-BR" sz="1000" dirty="0">
                <a:solidFill>
                  <a:srgbClr val="333333"/>
                </a:solidFill>
                <a:latin typeface="inherit"/>
              </a:rPr>
              <a:t>);</a:t>
            </a:r>
            <a:endParaRPr lang="pt-BR" sz="1000" dirty="0">
              <a:latin typeface="Courier New" panose="02070309020205020404" pitchFamily="49" charset="0"/>
            </a:endParaRPr>
          </a:p>
        </p:txBody>
      </p:sp>
    </p:spTree>
    <p:extLst>
      <p:ext uri="{BB962C8B-B14F-4D97-AF65-F5344CB8AC3E}">
        <p14:creationId xmlns:p14="http://schemas.microsoft.com/office/powerpoint/2010/main" val="376342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en-US" sz="4400" dirty="0">
                <a:solidFill>
                  <a:srgbClr val="1567B8"/>
                </a:solidFill>
              </a:rPr>
              <a:t>GERENCIAMENTO DE CERTIFICADOS</a:t>
            </a:r>
            <a:endParaRPr lang="pt-BR" sz="5400" dirty="0"/>
          </a:p>
        </p:txBody>
      </p:sp>
      <p:pic>
        <p:nvPicPr>
          <p:cNvPr id="4102" name="Picture 6" descr="https://www.sqlnethub.com/wp-content/uploads/2018/10/SQL-Server-2019-SSL-Manager-Import-PFX-File.png">
            <a:extLst>
              <a:ext uri="{FF2B5EF4-FFF2-40B4-BE49-F238E27FC236}">
                <a16:creationId xmlns:a16="http://schemas.microsoft.com/office/drawing/2014/main" id="{3BC1C87E-50B6-4502-93A1-AC00BF45CD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307" y="1254054"/>
            <a:ext cx="6051386" cy="481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87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400" dirty="0">
                <a:solidFill>
                  <a:srgbClr val="1567B8"/>
                </a:solidFill>
              </a:rPr>
              <a:t>ALWAYS ENCRYPTED COM ENCLAVES SEGUROS</a:t>
            </a:r>
            <a:endParaRPr lang="pt-BR" sz="5400" dirty="0"/>
          </a:p>
        </p:txBody>
      </p:sp>
      <p:pic>
        <p:nvPicPr>
          <p:cNvPr id="8194" name="Picture 2" descr="Resultado de imagem para always encrypted with secured enclaves">
            <a:extLst>
              <a:ext uri="{FF2B5EF4-FFF2-40B4-BE49-F238E27FC236}">
                <a16:creationId xmlns:a16="http://schemas.microsoft.com/office/drawing/2014/main" id="{68567D66-A13B-4EEA-9E21-870A4550FA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1700213"/>
            <a:ext cx="106013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189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400" dirty="0">
                <a:solidFill>
                  <a:srgbClr val="1567B8"/>
                </a:solidFill>
              </a:rPr>
              <a:t>ALWAYS ON AVAILABILITY GROUPS</a:t>
            </a:r>
            <a:endParaRPr lang="pt-BR" sz="5400" dirty="0"/>
          </a:p>
        </p:txBody>
      </p:sp>
      <p:pic>
        <p:nvPicPr>
          <p:cNvPr id="9218" name="Picture 2" descr="AG in Kubernetes Container">
            <a:extLst>
              <a:ext uri="{FF2B5EF4-FFF2-40B4-BE49-F238E27FC236}">
                <a16:creationId xmlns:a16="http://schemas.microsoft.com/office/drawing/2014/main" id="{F7CCE9A0-F7B2-43C8-A975-0EBE88E5C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313" y="1819275"/>
            <a:ext cx="6429375"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80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000" dirty="0">
                <a:solidFill>
                  <a:srgbClr val="1567B8"/>
                </a:solidFill>
              </a:rPr>
              <a:t>RESUMABLE ONLINE INDEXES / ONLINE COLUMNSTORE</a:t>
            </a:r>
            <a:endParaRPr lang="pt-BR" sz="5400" dirty="0"/>
          </a:p>
        </p:txBody>
      </p:sp>
      <p:pic>
        <p:nvPicPr>
          <p:cNvPr id="2" name="Imagem 1">
            <a:extLst>
              <a:ext uri="{FF2B5EF4-FFF2-40B4-BE49-F238E27FC236}">
                <a16:creationId xmlns:a16="http://schemas.microsoft.com/office/drawing/2014/main" id="{262B0DC6-6E58-4530-965A-5278799D2C0F}"/>
              </a:ext>
            </a:extLst>
          </p:cNvPr>
          <p:cNvPicPr>
            <a:picLocks noChangeAspect="1"/>
          </p:cNvPicPr>
          <p:nvPr/>
        </p:nvPicPr>
        <p:blipFill>
          <a:blip r:embed="rId5"/>
          <a:stretch>
            <a:fillRect/>
          </a:stretch>
        </p:blipFill>
        <p:spPr>
          <a:xfrm>
            <a:off x="3445368" y="1478779"/>
            <a:ext cx="4591050" cy="438150"/>
          </a:xfrm>
          <a:prstGeom prst="rect">
            <a:avLst/>
          </a:prstGeom>
        </p:spPr>
      </p:pic>
      <p:pic>
        <p:nvPicPr>
          <p:cNvPr id="3" name="Imagem 2">
            <a:extLst>
              <a:ext uri="{FF2B5EF4-FFF2-40B4-BE49-F238E27FC236}">
                <a16:creationId xmlns:a16="http://schemas.microsoft.com/office/drawing/2014/main" id="{FF4A4F7E-1B3D-4530-B77C-E2C4A930494A}"/>
              </a:ext>
            </a:extLst>
          </p:cNvPr>
          <p:cNvPicPr>
            <a:picLocks noChangeAspect="1"/>
          </p:cNvPicPr>
          <p:nvPr/>
        </p:nvPicPr>
        <p:blipFill>
          <a:blip r:embed="rId6"/>
          <a:stretch>
            <a:fillRect/>
          </a:stretch>
        </p:blipFill>
        <p:spPr>
          <a:xfrm>
            <a:off x="1524992" y="2381436"/>
            <a:ext cx="9115425" cy="1828800"/>
          </a:xfrm>
          <a:prstGeom prst="rect">
            <a:avLst/>
          </a:prstGeom>
        </p:spPr>
      </p:pic>
      <p:sp>
        <p:nvSpPr>
          <p:cNvPr id="6" name="Rectangle 2">
            <a:extLst>
              <a:ext uri="{FF2B5EF4-FFF2-40B4-BE49-F238E27FC236}">
                <a16:creationId xmlns:a16="http://schemas.microsoft.com/office/drawing/2014/main" id="{EDB4D0F9-F709-440C-B15E-29CDFE04F321}"/>
              </a:ext>
            </a:extLst>
          </p:cNvPr>
          <p:cNvSpPr>
            <a:spLocks noChangeArrowheads="1"/>
          </p:cNvSpPr>
          <p:nvPr/>
        </p:nvSpPr>
        <p:spPr bwMode="auto">
          <a:xfrm>
            <a:off x="2636668" y="5039768"/>
            <a:ext cx="656165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900" b="0" i="0" u="none" strike="noStrike" cap="none" normalizeH="0" baseline="0" dirty="0">
                <a:ln>
                  <a:noFill/>
                </a:ln>
                <a:solidFill>
                  <a:srgbClr val="0000FF"/>
                </a:solidFill>
                <a:effectLst/>
                <a:latin typeface="Arial Unicode MS"/>
              </a:rPr>
              <a:t>CREATE</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a:ln>
                  <a:noFill/>
                </a:ln>
                <a:solidFill>
                  <a:srgbClr val="0000FF"/>
                </a:solidFill>
                <a:effectLst/>
                <a:latin typeface="Arial Unicode MS"/>
              </a:rPr>
              <a:t>CLUSTERED</a:t>
            </a:r>
            <a:r>
              <a:rPr kumimoji="0" lang="pt-BR" altLang="pt-BR" sz="900" b="0" i="0" u="none" strike="noStrike" cap="none" normalizeH="0" baseline="0" dirty="0">
                <a:ln>
                  <a:noFill/>
                </a:ln>
                <a:solidFill>
                  <a:srgbClr val="000000"/>
                </a:solidFill>
                <a:effectLst/>
                <a:latin typeface="Arial Unicode MS"/>
              </a:rPr>
              <a:t> COLUMNSTORE </a:t>
            </a:r>
            <a:r>
              <a:rPr kumimoji="0" lang="pt-BR" altLang="pt-BR" sz="900" b="0" i="0" u="none" strike="noStrike" cap="none" normalizeH="0" baseline="0" dirty="0">
                <a:ln>
                  <a:noFill/>
                </a:ln>
                <a:solidFill>
                  <a:srgbClr val="0000FF"/>
                </a:solidFill>
                <a:effectLst/>
                <a:latin typeface="Arial Unicode MS"/>
              </a:rPr>
              <a:t>INDEX</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err="1">
                <a:ln>
                  <a:noFill/>
                </a:ln>
                <a:solidFill>
                  <a:srgbClr val="000000"/>
                </a:solidFill>
                <a:effectLst/>
                <a:latin typeface="Arial Unicode MS"/>
              </a:rPr>
              <a:t>PK_Splunge</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a:ln>
                  <a:noFill/>
                </a:ln>
                <a:solidFill>
                  <a:srgbClr val="0000FF"/>
                </a:solidFill>
                <a:effectLst/>
                <a:latin typeface="Arial Unicode MS"/>
              </a:rPr>
              <a:t>ON</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err="1">
                <a:ln>
                  <a:noFill/>
                </a:ln>
                <a:solidFill>
                  <a:srgbClr val="000000"/>
                </a:solidFill>
                <a:effectLst/>
                <a:latin typeface="Arial Unicode MS"/>
              </a:rPr>
              <a:t>dbo</a:t>
            </a:r>
            <a:r>
              <a:rPr kumimoji="0" lang="pt-BR" altLang="pt-BR" sz="900" b="0" i="0" u="none" strike="noStrike" cap="none" normalizeH="0" baseline="0" dirty="0" err="1">
                <a:ln>
                  <a:noFill/>
                </a:ln>
                <a:solidFill>
                  <a:srgbClr val="808080"/>
                </a:solidFill>
                <a:effectLst/>
                <a:latin typeface="Arial Unicode MS"/>
              </a:rPr>
              <a:t>.</a:t>
            </a:r>
            <a:r>
              <a:rPr kumimoji="0" lang="pt-BR" altLang="pt-BR" sz="900" b="0" i="0" u="none" strike="noStrike" cap="none" normalizeH="0" baseline="0" dirty="0" err="1">
                <a:ln>
                  <a:noFill/>
                </a:ln>
                <a:solidFill>
                  <a:srgbClr val="000000"/>
                </a:solidFill>
                <a:effectLst/>
                <a:latin typeface="Arial Unicode MS"/>
              </a:rPr>
              <a:t>splunge</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a:ln>
                  <a:noFill/>
                </a:ln>
                <a:solidFill>
                  <a:srgbClr val="0000FF"/>
                </a:solidFill>
                <a:effectLst/>
                <a:latin typeface="Arial Unicode MS"/>
              </a:rPr>
              <a:t>WITH</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a:ln>
                  <a:noFill/>
                </a:ln>
                <a:solidFill>
                  <a:srgbClr val="808080"/>
                </a:solidFill>
                <a:effectLst/>
                <a:latin typeface="Arial Unicode MS"/>
              </a:rPr>
              <a:t>(</a:t>
            </a:r>
            <a:r>
              <a:rPr kumimoji="0" lang="pt-BR" altLang="pt-BR" sz="900" b="0" i="0" u="none" strike="noStrike" cap="none" normalizeH="0" baseline="0" dirty="0">
                <a:ln>
                  <a:noFill/>
                </a:ln>
                <a:solidFill>
                  <a:srgbClr val="000000"/>
                </a:solidFill>
                <a:effectLst/>
                <a:latin typeface="Arial Unicode MS"/>
              </a:rPr>
              <a:t>DROP_EXISTING </a:t>
            </a:r>
            <a:r>
              <a:rPr kumimoji="0" lang="pt-BR" altLang="pt-BR" sz="900" b="0" i="0" u="none" strike="noStrike" cap="none" normalizeH="0" baseline="0" dirty="0">
                <a:ln>
                  <a:noFill/>
                </a:ln>
                <a:solidFill>
                  <a:srgbClr val="808080"/>
                </a:solidFill>
                <a:effectLst/>
                <a:latin typeface="Arial Unicode MS"/>
              </a:rPr>
              <a:t>=</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a:ln>
                  <a:noFill/>
                </a:ln>
                <a:solidFill>
                  <a:srgbClr val="0000FF"/>
                </a:solidFill>
                <a:effectLst/>
                <a:latin typeface="Arial Unicode MS"/>
              </a:rPr>
              <a:t>ON</a:t>
            </a:r>
            <a:r>
              <a:rPr kumimoji="0" lang="pt-BR" altLang="pt-BR" sz="900" b="0" i="0" u="none" strike="noStrike" cap="none" normalizeH="0" baseline="0" dirty="0">
                <a:ln>
                  <a:noFill/>
                </a:ln>
                <a:solidFill>
                  <a:srgbClr val="808080"/>
                </a:solidFill>
                <a:effectLst/>
                <a:latin typeface="Arial Unicode MS"/>
              </a:rPr>
              <a:t>,</a:t>
            </a:r>
            <a:r>
              <a:rPr kumimoji="0" lang="pt-BR" altLang="pt-BR" sz="900" b="0" i="0" u="none" strike="noStrike" cap="none" normalizeH="0" baseline="0" dirty="0">
                <a:ln>
                  <a:noFill/>
                </a:ln>
                <a:solidFill>
                  <a:srgbClr val="000000"/>
                </a:solidFill>
                <a:effectLst/>
                <a:latin typeface="Arial Unicode MS"/>
              </a:rPr>
              <a:t> ONLINE </a:t>
            </a:r>
            <a:r>
              <a:rPr kumimoji="0" lang="pt-BR" altLang="pt-BR" sz="900" b="0" i="0" u="none" strike="noStrike" cap="none" normalizeH="0" baseline="0" dirty="0">
                <a:ln>
                  <a:noFill/>
                </a:ln>
                <a:solidFill>
                  <a:srgbClr val="808080"/>
                </a:solidFill>
                <a:effectLst/>
                <a:latin typeface="Arial Unicode MS"/>
              </a:rPr>
              <a:t>=</a:t>
            </a:r>
            <a:r>
              <a:rPr kumimoji="0" lang="pt-BR" altLang="pt-BR" sz="900" b="0" i="0" u="none" strike="noStrike" cap="none" normalizeH="0" baseline="0" dirty="0">
                <a:ln>
                  <a:noFill/>
                </a:ln>
                <a:solidFill>
                  <a:srgbClr val="000000"/>
                </a:solidFill>
                <a:effectLst/>
                <a:latin typeface="Arial Unicode MS"/>
              </a:rPr>
              <a:t> </a:t>
            </a:r>
            <a:r>
              <a:rPr kumimoji="0" lang="pt-BR" altLang="pt-BR" sz="900" b="0" i="0" u="none" strike="noStrike" cap="none" normalizeH="0" baseline="0" dirty="0">
                <a:ln>
                  <a:noFill/>
                </a:ln>
                <a:solidFill>
                  <a:srgbClr val="0000FF"/>
                </a:solidFill>
                <a:effectLst/>
                <a:latin typeface="Arial Unicode MS"/>
              </a:rPr>
              <a:t>ON</a:t>
            </a:r>
            <a:r>
              <a:rPr kumimoji="0" lang="pt-BR" altLang="pt-BR" sz="900" b="0" i="0" u="none" strike="noStrike" cap="none" normalizeH="0" baseline="0" dirty="0">
                <a:ln>
                  <a:noFill/>
                </a:ln>
                <a:solidFill>
                  <a:srgbClr val="808080"/>
                </a:solidFill>
                <a:effectLst/>
                <a:latin typeface="Arial Unicode MS"/>
              </a:rPr>
              <a:t>);</a:t>
            </a:r>
            <a:r>
              <a:rPr kumimoji="0" lang="pt-BR" altLang="pt-BR" sz="800" b="0" i="0" u="none" strike="noStrike" cap="none" normalizeH="0" baseline="0" dirty="0">
                <a:ln>
                  <a:noFill/>
                </a:ln>
                <a:solidFill>
                  <a:schemeClr val="tx1"/>
                </a:solidFill>
                <a:effectLst/>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040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SUPORTE A UTF-8 (DE VERDADE)</a:t>
            </a:r>
            <a:endParaRPr lang="pt-BR" sz="6600" dirty="0"/>
          </a:p>
        </p:txBody>
      </p:sp>
      <p:pic>
        <p:nvPicPr>
          <p:cNvPr id="4" name="Imagem 3">
            <a:extLst>
              <a:ext uri="{FF2B5EF4-FFF2-40B4-BE49-F238E27FC236}">
                <a16:creationId xmlns:a16="http://schemas.microsoft.com/office/drawing/2014/main" id="{47E802FD-8CC4-4369-92D6-DA6E6ED7A178}"/>
              </a:ext>
            </a:extLst>
          </p:cNvPr>
          <p:cNvPicPr>
            <a:picLocks noChangeAspect="1"/>
          </p:cNvPicPr>
          <p:nvPr/>
        </p:nvPicPr>
        <p:blipFill>
          <a:blip r:embed="rId5"/>
          <a:stretch>
            <a:fillRect/>
          </a:stretch>
        </p:blipFill>
        <p:spPr>
          <a:xfrm>
            <a:off x="482301" y="1976825"/>
            <a:ext cx="3945606" cy="3147781"/>
          </a:xfrm>
          <a:prstGeom prst="rect">
            <a:avLst/>
          </a:prstGeom>
        </p:spPr>
      </p:pic>
      <p:pic>
        <p:nvPicPr>
          <p:cNvPr id="12290" name="Picture 2" descr="What's New in SQL Server 2019 - Support for UTF-8 -Article on SQLNetHub">
            <a:extLst>
              <a:ext uri="{FF2B5EF4-FFF2-40B4-BE49-F238E27FC236}">
                <a16:creationId xmlns:a16="http://schemas.microsoft.com/office/drawing/2014/main" id="{9B4F019E-CAA9-4A87-B4CB-642E80DC9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4966" y="1258034"/>
            <a:ext cx="6375211" cy="500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4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5" y="403786"/>
            <a:ext cx="7072231"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5400" b="0" i="0" u="none" strike="noStrike" cap="none">
                <a:solidFill>
                  <a:srgbClr val="1567B8"/>
                </a:solidFill>
                <a:latin typeface="Calibri"/>
                <a:ea typeface="Calibri"/>
                <a:cs typeface="Calibri"/>
                <a:sym typeface="Calibri"/>
              </a:rPr>
              <a:t>SELECT @@VERSION</a:t>
            </a:r>
            <a:endParaRPr/>
          </a:p>
        </p:txBody>
      </p:sp>
      <p:sp>
        <p:nvSpPr>
          <p:cNvPr id="93" name="Google Shape;93;p14"/>
          <p:cNvSpPr txBox="1"/>
          <p:nvPr/>
        </p:nvSpPr>
        <p:spPr>
          <a:xfrm>
            <a:off x="352578" y="1182800"/>
            <a:ext cx="11566566" cy="325717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2800"/>
              <a:buFont typeface="Arial"/>
              <a:buChar char="•"/>
            </a:pPr>
            <a:r>
              <a:rPr lang="pt-BR" sz="2800" b="1" i="0" u="none" strike="noStrike" cap="none">
                <a:solidFill>
                  <a:schemeClr val="dk1"/>
                </a:solidFill>
                <a:latin typeface="Calibri"/>
                <a:ea typeface="Calibri"/>
                <a:cs typeface="Calibri"/>
                <a:sym typeface="Calibri"/>
              </a:rPr>
              <a:t>Paixão por programação</a:t>
            </a:r>
            <a:endParaRPr/>
          </a:p>
          <a:p>
            <a:pPr marL="285750" marR="0" lvl="0" indent="-285750" algn="l" rtl="0">
              <a:lnSpc>
                <a:spcPct val="150000"/>
              </a:lnSpc>
              <a:spcBef>
                <a:spcPts val="0"/>
              </a:spcBef>
              <a:spcAft>
                <a:spcPts val="0"/>
              </a:spcAft>
              <a:buClr>
                <a:schemeClr val="dk1"/>
              </a:buClr>
              <a:buSzPts val="2800"/>
              <a:buFont typeface="Arial"/>
              <a:buChar char="•"/>
            </a:pPr>
            <a:r>
              <a:rPr lang="pt-BR" sz="2800" b="1" i="0" u="none" strike="noStrike" cap="none">
                <a:solidFill>
                  <a:schemeClr val="dk1"/>
                </a:solidFill>
                <a:latin typeface="Calibri"/>
                <a:ea typeface="Calibri"/>
                <a:cs typeface="Calibri"/>
                <a:sym typeface="Calibri"/>
              </a:rPr>
              <a:t>Formação</a:t>
            </a:r>
            <a:endParaRPr/>
          </a:p>
          <a:p>
            <a:pPr marL="285750" marR="0" lvl="0" indent="-285750" algn="l" rtl="0">
              <a:lnSpc>
                <a:spcPct val="150000"/>
              </a:lnSpc>
              <a:spcBef>
                <a:spcPts val="0"/>
              </a:spcBef>
              <a:spcAft>
                <a:spcPts val="0"/>
              </a:spcAft>
              <a:buClr>
                <a:schemeClr val="dk1"/>
              </a:buClr>
              <a:buSzPts val="2800"/>
              <a:buFont typeface="Arial"/>
              <a:buChar char="•"/>
            </a:pPr>
            <a:r>
              <a:rPr lang="pt-BR" sz="2800" b="1" i="0" u="none" strike="noStrike" cap="none">
                <a:solidFill>
                  <a:schemeClr val="dk1"/>
                </a:solidFill>
                <a:latin typeface="Calibri"/>
                <a:ea typeface="Calibri"/>
                <a:cs typeface="Calibri"/>
                <a:sym typeface="Calibri"/>
              </a:rPr>
              <a:t>Experiência profissional</a:t>
            </a:r>
            <a:endParaRPr/>
          </a:p>
          <a:p>
            <a:pPr marL="285750" marR="0" lvl="0" indent="-285750" algn="l" rtl="0">
              <a:lnSpc>
                <a:spcPct val="150000"/>
              </a:lnSpc>
              <a:spcBef>
                <a:spcPts val="0"/>
              </a:spcBef>
              <a:spcAft>
                <a:spcPts val="0"/>
              </a:spcAft>
              <a:buClr>
                <a:schemeClr val="dk1"/>
              </a:buClr>
              <a:buSzPts val="2800"/>
              <a:buFont typeface="Arial"/>
              <a:buChar char="•"/>
            </a:pPr>
            <a:r>
              <a:rPr lang="pt-BR" sz="2800" b="1" i="0" u="none" strike="noStrike" cap="none">
                <a:solidFill>
                  <a:schemeClr val="dk1"/>
                </a:solidFill>
                <a:latin typeface="Calibri"/>
                <a:ea typeface="Calibri"/>
                <a:cs typeface="Calibri"/>
                <a:sym typeface="Calibri"/>
              </a:rPr>
              <a:t>SQL Server ES</a:t>
            </a:r>
            <a:endParaRPr/>
          </a:p>
          <a:p>
            <a:pPr marL="285750" marR="0" lvl="0" indent="-285750" algn="l" rtl="0">
              <a:lnSpc>
                <a:spcPct val="150000"/>
              </a:lnSpc>
              <a:spcBef>
                <a:spcPts val="0"/>
              </a:spcBef>
              <a:spcAft>
                <a:spcPts val="0"/>
              </a:spcAft>
              <a:buClr>
                <a:schemeClr val="dk1"/>
              </a:buClr>
              <a:buSzPts val="2800"/>
              <a:buFont typeface="Arial"/>
              <a:buChar char="•"/>
            </a:pPr>
            <a:r>
              <a:rPr lang="pt-BR" sz="2800" b="1" i="0" u="none" strike="noStrike" cap="none">
                <a:solidFill>
                  <a:schemeClr val="dk1"/>
                </a:solidFill>
                <a:latin typeface="Calibri"/>
                <a:ea typeface="Calibri"/>
                <a:cs typeface="Calibri"/>
                <a:sym typeface="Calibri"/>
              </a:rPr>
              <a:t>Certificações</a:t>
            </a:r>
            <a:endParaRPr sz="2800" b="1" i="0" u="none" strike="noStrike" cap="none">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2800"/>
              <a:buFont typeface="Calibri"/>
              <a:buChar char="•"/>
            </a:pPr>
            <a:r>
              <a:rPr lang="pt-BR" sz="2800" b="1">
                <a:solidFill>
                  <a:schemeClr val="dk1"/>
                </a:solidFill>
                <a:latin typeface="Calibri"/>
                <a:ea typeface="Calibri"/>
                <a:cs typeface="Calibri"/>
                <a:sym typeface="Calibri"/>
              </a:rPr>
              <a:t>Microsoft Data Platform MVP</a:t>
            </a:r>
            <a:endParaRPr sz="2800" b="1">
              <a:solidFill>
                <a:schemeClr val="dk1"/>
              </a:solidFill>
              <a:latin typeface="Calibri"/>
              <a:ea typeface="Calibri"/>
              <a:cs typeface="Calibri"/>
              <a:sym typeface="Calibri"/>
            </a:endParaRPr>
          </a:p>
        </p:txBody>
      </p:sp>
      <p:pic>
        <p:nvPicPr>
          <p:cNvPr id="3" name="Imagem 2">
            <a:extLst>
              <a:ext uri="{FF2B5EF4-FFF2-40B4-BE49-F238E27FC236}">
                <a16:creationId xmlns:a16="http://schemas.microsoft.com/office/drawing/2014/main" id="{5799449B-474B-4AA6-BD81-390A7AB3ADCC}"/>
              </a:ext>
            </a:extLst>
          </p:cNvPr>
          <p:cNvPicPr>
            <a:picLocks noChangeAspect="1"/>
          </p:cNvPicPr>
          <p:nvPr/>
        </p:nvPicPr>
        <p:blipFill>
          <a:blip r:embed="rId5"/>
          <a:stretch>
            <a:fillRect/>
          </a:stretch>
        </p:blipFill>
        <p:spPr>
          <a:xfrm>
            <a:off x="8268405" y="1582474"/>
            <a:ext cx="2857500" cy="2857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NOVAS MENSAGENS NA SYS.MESSAGES</a:t>
            </a:r>
            <a:endParaRPr lang="pt-BR" sz="6600" dirty="0"/>
          </a:p>
        </p:txBody>
      </p:sp>
      <p:pic>
        <p:nvPicPr>
          <p:cNvPr id="18434" name="Picture 2" descr="Resultado de imagem para sql server 2019 string or binary">
            <a:extLst>
              <a:ext uri="{FF2B5EF4-FFF2-40B4-BE49-F238E27FC236}">
                <a16:creationId xmlns:a16="http://schemas.microsoft.com/office/drawing/2014/main" id="{C7FCD8B8-4640-4439-B2DF-5E97929CE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610" y="1288133"/>
            <a:ext cx="8475817" cy="452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30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SUPORTE A JAVA (WHAT???)</a:t>
            </a:r>
            <a:endParaRPr lang="pt-BR" sz="6600" dirty="0"/>
          </a:p>
        </p:txBody>
      </p:sp>
      <p:pic>
        <p:nvPicPr>
          <p:cNvPr id="11266" name="Picture 2" descr="Java SQL Server">
            <a:extLst>
              <a:ext uri="{FF2B5EF4-FFF2-40B4-BE49-F238E27FC236}">
                <a16:creationId xmlns:a16="http://schemas.microsoft.com/office/drawing/2014/main" id="{29049F5E-9A47-4F16-84A7-04ED4EFD12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763" y="1852613"/>
            <a:ext cx="38004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9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MACHINE LEARNING SERVICES</a:t>
            </a:r>
            <a:endParaRPr lang="pt-BR" sz="6600" dirty="0"/>
          </a:p>
        </p:txBody>
      </p:sp>
      <p:pic>
        <p:nvPicPr>
          <p:cNvPr id="14338" name="Picture 2" descr="Resultado de imagem para sql server 2019 machine learning services">
            <a:extLst>
              <a:ext uri="{FF2B5EF4-FFF2-40B4-BE49-F238E27FC236}">
                <a16:creationId xmlns:a16="http://schemas.microsoft.com/office/drawing/2014/main" id="{1A87B8B9-A547-4232-A324-E61A0E40BE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226" y="1425796"/>
            <a:ext cx="8195547" cy="424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34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SQL SERVER + LINUX (E KUBERNETES)</a:t>
            </a:r>
            <a:endParaRPr lang="pt-BR" sz="6600" dirty="0"/>
          </a:p>
        </p:txBody>
      </p:sp>
      <p:pic>
        <p:nvPicPr>
          <p:cNvPr id="15362" name="Picture 2" descr="Resultado de imagem para sql server linux">
            <a:extLst>
              <a:ext uri="{FF2B5EF4-FFF2-40B4-BE49-F238E27FC236}">
                <a16:creationId xmlns:a16="http://schemas.microsoft.com/office/drawing/2014/main" id="{3ACC7942-37CC-4D3E-8774-C7EB45F286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580" y="1706817"/>
            <a:ext cx="6877305" cy="361416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Resultado de imagem para kubernetes">
            <a:extLst>
              <a:ext uri="{FF2B5EF4-FFF2-40B4-BE49-F238E27FC236}">
                <a16:creationId xmlns:a16="http://schemas.microsoft.com/office/drawing/2014/main" id="{E3DEAE64-386E-4CF5-A5F0-92CE134DA9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87782">
            <a:off x="-109460" y="3101650"/>
            <a:ext cx="4157709" cy="89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548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AZURE DATA STUDIO</a:t>
            </a:r>
            <a:endParaRPr lang="pt-BR" sz="6600" dirty="0"/>
          </a:p>
        </p:txBody>
      </p:sp>
      <p:pic>
        <p:nvPicPr>
          <p:cNvPr id="16386" name="Picture 2" descr="Resultado de imagem para AZURE DATA STUDIO polybase">
            <a:extLst>
              <a:ext uri="{FF2B5EF4-FFF2-40B4-BE49-F238E27FC236}">
                <a16:creationId xmlns:a16="http://schemas.microsoft.com/office/drawing/2014/main" id="{B287D8AB-4B12-42D3-A270-05EC08E7B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788" y="2206142"/>
            <a:ext cx="2755834" cy="244571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Resultado de imagem para AZURE DATA STUDIO polybase">
            <a:extLst>
              <a:ext uri="{FF2B5EF4-FFF2-40B4-BE49-F238E27FC236}">
                <a16:creationId xmlns:a16="http://schemas.microsoft.com/office/drawing/2014/main" id="{700F01A2-53B2-453C-B566-81CE24ACD3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8143" y="1462682"/>
            <a:ext cx="6424566" cy="3755162"/>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Resultado de imagem para AZURE DATA STUDIO hdfs">
            <a:extLst>
              <a:ext uri="{FF2B5EF4-FFF2-40B4-BE49-F238E27FC236}">
                <a16:creationId xmlns:a16="http://schemas.microsoft.com/office/drawing/2014/main" id="{8330490D-46E1-45DA-8102-8A0F24A394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660" y="1358376"/>
            <a:ext cx="2385607" cy="396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76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lvl="0" algn="l">
              <a:buClr>
                <a:srgbClr val="1567B8"/>
              </a:buClr>
              <a:buSzPts val="5400"/>
            </a:pPr>
            <a:r>
              <a:rPr lang="pt-BR" sz="4800" dirty="0">
                <a:solidFill>
                  <a:srgbClr val="1567B8"/>
                </a:solidFill>
              </a:rPr>
              <a:t>SQL SERVER 2019</a:t>
            </a:r>
            <a:endParaRPr lang="pt-BR" sz="6600" dirty="0"/>
          </a:p>
        </p:txBody>
      </p:sp>
      <p:pic>
        <p:nvPicPr>
          <p:cNvPr id="13314" name="Picture 2" descr="https://www.dirceuresende.com/wp-content/uploads/2018/09/SQL-Server-2019-Lista-de-Novidades-e-Novos-Recursos-6.png">
            <a:extLst>
              <a:ext uri="{FF2B5EF4-FFF2-40B4-BE49-F238E27FC236}">
                <a16:creationId xmlns:a16="http://schemas.microsoft.com/office/drawing/2014/main" id="{5F8646EE-50BA-411E-8A93-677D9E21A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309" y="1190477"/>
            <a:ext cx="7887381" cy="526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73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pic>
        <p:nvPicPr>
          <p:cNvPr id="319" name="Google Shape;319;p39"/>
          <p:cNvPicPr preferRelativeResize="0"/>
          <p:nvPr/>
        </p:nvPicPr>
        <p:blipFill rotWithShape="1">
          <a:blip r:embed="rId4">
            <a:alphaModFix/>
          </a:blip>
          <a:srcRect/>
          <a:stretch/>
        </p:blipFill>
        <p:spPr>
          <a:xfrm>
            <a:off x="233825" y="5847377"/>
            <a:ext cx="2221276" cy="827096"/>
          </a:xfrm>
          <a:prstGeom prst="rect">
            <a:avLst/>
          </a:prstGeom>
          <a:noFill/>
          <a:ln>
            <a:noFill/>
          </a:ln>
        </p:spPr>
      </p:pic>
      <p:sp>
        <p:nvSpPr>
          <p:cNvPr id="320" name="Google Shape;320;p39"/>
          <p:cNvSpPr txBox="1">
            <a:spLocks noGrp="1"/>
          </p:cNvSpPr>
          <p:nvPr>
            <p:ph type="ctrTitle"/>
          </p:nvPr>
        </p:nvSpPr>
        <p:spPr>
          <a:xfrm>
            <a:off x="859575" y="1122375"/>
            <a:ext cx="10539300" cy="2387700"/>
          </a:xfrm>
          <a:prstGeom prst="rect">
            <a:avLst/>
          </a:prstGeom>
          <a:noFill/>
          <a:ln>
            <a:noFill/>
          </a:ln>
        </p:spPr>
        <p:txBody>
          <a:bodyPr spcFirstLastPara="1" wrap="square" lIns="91425" tIns="45700" rIns="91425" bIns="45700" anchor="ctr" anchorCtr="0">
            <a:noAutofit/>
          </a:bodyPr>
          <a:lstStyle/>
          <a:p>
            <a:pPr lvl="0">
              <a:buSzPts val="5400"/>
            </a:pPr>
            <a:r>
              <a:rPr lang="pt-BR" sz="5400" b="1" dirty="0"/>
              <a:t>Novidades do SQL Server 2019</a:t>
            </a:r>
            <a:endParaRPr sz="5400" b="0" i="0" u="none" strike="noStrike" cap="none" dirty="0">
              <a:solidFill>
                <a:schemeClr val="dk1"/>
              </a:solidFill>
              <a:latin typeface="Calibri"/>
              <a:ea typeface="Calibri"/>
              <a:cs typeface="Calibri"/>
              <a:sym typeface="Calibri"/>
            </a:endParaRPr>
          </a:p>
        </p:txBody>
      </p:sp>
      <p:sp>
        <p:nvSpPr>
          <p:cNvPr id="321" name="Google Shape;321;p39"/>
          <p:cNvSpPr txBox="1">
            <a:spLocks noGrp="1"/>
          </p:cNvSpPr>
          <p:nvPr>
            <p:ph type="subTitle" idx="1"/>
          </p:nvPr>
        </p:nvSpPr>
        <p:spPr>
          <a:xfrm>
            <a:off x="1524000" y="4289979"/>
            <a:ext cx="9144000" cy="1131000"/>
          </a:xfrm>
          <a:prstGeom prst="rect">
            <a:avLst/>
          </a:prstGeom>
          <a:noFill/>
          <a:ln>
            <a:noFill/>
          </a:ln>
        </p:spPr>
        <p:txBody>
          <a:bodyPr spcFirstLastPara="1" wrap="square" lIns="91425" tIns="45700" rIns="91425" bIns="45700" anchor="t" anchorCtr="0">
            <a:noAutofit/>
          </a:bodyPr>
          <a:lstStyle/>
          <a:p>
            <a:pPr marL="0" marR="0" lvl="0" indent="0" algn="ctr" rtl="0">
              <a:lnSpc>
                <a:spcPct val="70000"/>
              </a:lnSpc>
              <a:spcBef>
                <a:spcPts val="0"/>
              </a:spcBef>
              <a:spcAft>
                <a:spcPts val="0"/>
              </a:spcAft>
              <a:buClr>
                <a:schemeClr val="dk1"/>
              </a:buClr>
              <a:buSzPts val="3330"/>
              <a:buFont typeface="Arial"/>
              <a:buNone/>
            </a:pPr>
            <a:r>
              <a:rPr lang="pt-BR" sz="3330" b="0" i="0" u="none" strike="noStrike" cap="none" dirty="0">
                <a:solidFill>
                  <a:schemeClr val="dk1"/>
                </a:solidFill>
                <a:latin typeface="Calibri"/>
                <a:ea typeface="Calibri"/>
                <a:cs typeface="Calibri"/>
                <a:sym typeface="Calibri"/>
              </a:rPr>
              <a:t>Dirceu Resende</a:t>
            </a:r>
            <a:endParaRPr dirty="0"/>
          </a:p>
          <a:p>
            <a:pPr marL="0" lvl="0" indent="0">
              <a:lnSpc>
                <a:spcPct val="70000"/>
              </a:lnSpc>
              <a:buSzPts val="1850"/>
            </a:pPr>
            <a:r>
              <a:rPr lang="pt-BR" sz="1850" dirty="0"/>
              <a:t>Microsoft Data Platform MVP </a:t>
            </a:r>
            <a:r>
              <a:rPr lang="pt-BR" sz="1850" b="0" i="0" u="none" strike="noStrike" cap="none" dirty="0">
                <a:solidFill>
                  <a:schemeClr val="dk1"/>
                </a:solidFill>
                <a:latin typeface="Calibri"/>
                <a:ea typeface="Calibri"/>
                <a:cs typeface="Calibri"/>
                <a:sym typeface="Calibri"/>
              </a:rPr>
              <a:t>| MCSE Data Management &amp; </a:t>
            </a:r>
            <a:r>
              <a:rPr lang="pt-BR" sz="1850" b="0" i="0" u="none" strike="noStrike" cap="none" dirty="0" err="1">
                <a:solidFill>
                  <a:schemeClr val="dk1"/>
                </a:solidFill>
                <a:latin typeface="Calibri"/>
                <a:ea typeface="Calibri"/>
                <a:cs typeface="Calibri"/>
                <a:sym typeface="Calibri"/>
              </a:rPr>
              <a:t>Analytics</a:t>
            </a:r>
            <a:endParaRPr sz="1850" b="0" i="0" u="none" strike="noStrike" cap="none" dirty="0">
              <a:solidFill>
                <a:schemeClr val="dk1"/>
              </a:solidFill>
              <a:latin typeface="Calibri"/>
              <a:ea typeface="Calibri"/>
              <a:cs typeface="Calibri"/>
              <a:sym typeface="Calibri"/>
            </a:endParaRPr>
          </a:p>
          <a:p>
            <a:pPr marL="0" marR="0" lvl="0" indent="0" algn="ctr" rtl="0">
              <a:lnSpc>
                <a:spcPct val="70000"/>
              </a:lnSpc>
              <a:spcBef>
                <a:spcPts val="1000"/>
              </a:spcBef>
              <a:spcAft>
                <a:spcPts val="0"/>
              </a:spcAft>
              <a:buClr>
                <a:schemeClr val="dk1"/>
              </a:buClr>
              <a:buSzPts val="1850"/>
              <a:buFont typeface="Arial"/>
              <a:buNone/>
            </a:pPr>
            <a:r>
              <a:rPr lang="pt-BR" sz="1850" b="0" i="0" u="none" strike="noStrike" cap="none" dirty="0">
                <a:solidFill>
                  <a:schemeClr val="dk1"/>
                </a:solidFill>
                <a:latin typeface="Calibri"/>
                <a:ea typeface="Calibri"/>
                <a:cs typeface="Calibri"/>
                <a:sym typeface="Calibri"/>
              </a:rPr>
              <a:t>https://www.dirceuresende.com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pic>
        <p:nvPicPr>
          <p:cNvPr id="3" name="Imagem 2">
            <a:extLst>
              <a:ext uri="{FF2B5EF4-FFF2-40B4-BE49-F238E27FC236}">
                <a16:creationId xmlns:a16="http://schemas.microsoft.com/office/drawing/2014/main" id="{5799449B-474B-4AA6-BD81-390A7AB3ADCC}"/>
              </a:ext>
            </a:extLst>
          </p:cNvPr>
          <p:cNvPicPr>
            <a:picLocks noChangeAspect="1"/>
          </p:cNvPicPr>
          <p:nvPr/>
        </p:nvPicPr>
        <p:blipFill>
          <a:blip r:embed="rId5"/>
          <a:stretch>
            <a:fillRect/>
          </a:stretch>
        </p:blipFill>
        <p:spPr>
          <a:xfrm>
            <a:off x="8268405" y="1582474"/>
            <a:ext cx="2857500" cy="2857500"/>
          </a:xfrm>
          <a:prstGeom prst="rect">
            <a:avLst/>
          </a:prstGeom>
        </p:spPr>
      </p:pic>
      <p:pic>
        <p:nvPicPr>
          <p:cNvPr id="2" name="Imagem 1">
            <a:extLst>
              <a:ext uri="{FF2B5EF4-FFF2-40B4-BE49-F238E27FC236}">
                <a16:creationId xmlns:a16="http://schemas.microsoft.com/office/drawing/2014/main" id="{95EE998A-4EB8-408C-886B-C91FEF1B5658}"/>
              </a:ext>
            </a:extLst>
          </p:cNvPr>
          <p:cNvPicPr>
            <a:picLocks noChangeAspect="1"/>
          </p:cNvPicPr>
          <p:nvPr/>
        </p:nvPicPr>
        <p:blipFill>
          <a:blip r:embed="rId6"/>
          <a:stretch>
            <a:fillRect/>
          </a:stretch>
        </p:blipFill>
        <p:spPr>
          <a:xfrm>
            <a:off x="6228" y="0"/>
            <a:ext cx="12192000" cy="6858000"/>
          </a:xfrm>
          <a:prstGeom prst="rect">
            <a:avLst/>
          </a:prstGeom>
        </p:spPr>
      </p:pic>
    </p:spTree>
    <p:extLst>
      <p:ext uri="{BB962C8B-B14F-4D97-AF65-F5344CB8AC3E}">
        <p14:creationId xmlns:p14="http://schemas.microsoft.com/office/powerpoint/2010/main" val="147323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5" y="403786"/>
            <a:ext cx="11600109"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5400" b="0" i="0" u="none" strike="noStrike" cap="none" dirty="0">
                <a:solidFill>
                  <a:srgbClr val="1567B8"/>
                </a:solidFill>
                <a:latin typeface="Calibri"/>
                <a:ea typeface="Calibri"/>
                <a:cs typeface="Calibri"/>
                <a:sym typeface="Calibri"/>
              </a:rPr>
              <a:t>TABELAS VIRTUALIZADAS DO POLYBASE</a:t>
            </a:r>
            <a:endParaRPr dirty="0"/>
          </a:p>
        </p:txBody>
      </p:sp>
      <p:pic>
        <p:nvPicPr>
          <p:cNvPr id="4" name="Imagem 3">
            <a:extLst>
              <a:ext uri="{FF2B5EF4-FFF2-40B4-BE49-F238E27FC236}">
                <a16:creationId xmlns:a16="http://schemas.microsoft.com/office/drawing/2014/main" id="{219FDCD5-5AA9-407F-BA3C-0FBB5CA85562}"/>
              </a:ext>
            </a:extLst>
          </p:cNvPr>
          <p:cNvPicPr>
            <a:picLocks noChangeAspect="1"/>
          </p:cNvPicPr>
          <p:nvPr/>
        </p:nvPicPr>
        <p:blipFill>
          <a:blip r:embed="rId5"/>
          <a:stretch>
            <a:fillRect/>
          </a:stretch>
        </p:blipFill>
        <p:spPr>
          <a:xfrm>
            <a:off x="2099042" y="1402451"/>
            <a:ext cx="7198867" cy="4053098"/>
          </a:xfrm>
          <a:prstGeom prst="rect">
            <a:avLst/>
          </a:prstGeom>
        </p:spPr>
      </p:pic>
    </p:spTree>
    <p:extLst>
      <p:ext uri="{BB962C8B-B14F-4D97-AF65-F5344CB8AC3E}">
        <p14:creationId xmlns:p14="http://schemas.microsoft.com/office/powerpoint/2010/main" val="393530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5" y="403786"/>
            <a:ext cx="8366967"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5400" dirty="0">
                <a:solidFill>
                  <a:srgbClr val="1567B8"/>
                </a:solidFill>
              </a:rPr>
              <a:t>AMBIENTE SPARK NATIVO</a:t>
            </a:r>
            <a:endParaRPr dirty="0"/>
          </a:p>
        </p:txBody>
      </p:sp>
      <p:pic>
        <p:nvPicPr>
          <p:cNvPr id="2" name="Imagem 1">
            <a:extLst>
              <a:ext uri="{FF2B5EF4-FFF2-40B4-BE49-F238E27FC236}">
                <a16:creationId xmlns:a16="http://schemas.microsoft.com/office/drawing/2014/main" id="{D162F086-66C1-46A2-BB19-7AD7F6296AD2}"/>
              </a:ext>
            </a:extLst>
          </p:cNvPr>
          <p:cNvPicPr>
            <a:picLocks noChangeAspect="1"/>
          </p:cNvPicPr>
          <p:nvPr/>
        </p:nvPicPr>
        <p:blipFill>
          <a:blip r:embed="rId5"/>
          <a:stretch>
            <a:fillRect/>
          </a:stretch>
        </p:blipFill>
        <p:spPr>
          <a:xfrm>
            <a:off x="2549370" y="1427649"/>
            <a:ext cx="7093259" cy="4002701"/>
          </a:xfrm>
          <a:prstGeom prst="rect">
            <a:avLst/>
          </a:prstGeom>
        </p:spPr>
      </p:pic>
    </p:spTree>
    <p:extLst>
      <p:ext uri="{BB962C8B-B14F-4D97-AF65-F5344CB8AC3E}">
        <p14:creationId xmlns:p14="http://schemas.microsoft.com/office/powerpoint/2010/main" val="335171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5" y="403786"/>
            <a:ext cx="8366967"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5400" dirty="0">
                <a:solidFill>
                  <a:srgbClr val="1567B8"/>
                </a:solidFill>
              </a:rPr>
              <a:t>BIG DATA SIMPLIFICADO</a:t>
            </a:r>
            <a:endParaRPr dirty="0"/>
          </a:p>
        </p:txBody>
      </p:sp>
      <p:sp>
        <p:nvSpPr>
          <p:cNvPr id="3" name="CaixaDeTexto 2">
            <a:extLst>
              <a:ext uri="{FF2B5EF4-FFF2-40B4-BE49-F238E27FC236}">
                <a16:creationId xmlns:a16="http://schemas.microsoft.com/office/drawing/2014/main" id="{8C0EFD72-79E8-4999-8C74-AA6B6FEED3F6}"/>
              </a:ext>
            </a:extLst>
          </p:cNvPr>
          <p:cNvSpPr txBox="1"/>
          <p:nvPr/>
        </p:nvSpPr>
        <p:spPr>
          <a:xfrm>
            <a:off x="390617" y="1615736"/>
            <a:ext cx="11461072" cy="4001095"/>
          </a:xfrm>
          <a:prstGeom prst="rect">
            <a:avLst/>
          </a:prstGeom>
          <a:noFill/>
        </p:spPr>
        <p:txBody>
          <a:bodyPr wrap="square" rtlCol="0">
            <a:spAutoFit/>
          </a:bodyPr>
          <a:lstStyle/>
          <a:p>
            <a:pPr marL="285750" indent="-285750">
              <a:buFont typeface="Arial" panose="020B0604020202020204" pitchFamily="34" charset="0"/>
              <a:buChar char="•"/>
            </a:pPr>
            <a:r>
              <a:rPr lang="pt-BR" sz="1800" dirty="0"/>
              <a:t>Plataforma de dados unificada: HDFS, </a:t>
            </a:r>
            <a:r>
              <a:rPr lang="pt-BR" sz="1800" dirty="0" err="1"/>
              <a:t>Spark</a:t>
            </a:r>
            <a:r>
              <a:rPr lang="pt-BR" sz="1800" dirty="0"/>
              <a:t>, </a:t>
            </a:r>
            <a:r>
              <a:rPr lang="pt-BR" sz="1800" dirty="0" err="1"/>
              <a:t>Knox</a:t>
            </a:r>
            <a:r>
              <a:rPr lang="pt-BR" sz="1800" dirty="0"/>
              <a:t>, Ranger e </a:t>
            </a:r>
            <a:r>
              <a:rPr lang="pt-BR" sz="1800" dirty="0" err="1"/>
              <a:t>Livy</a:t>
            </a:r>
            <a:r>
              <a:rPr lang="pt-BR" sz="1800" dirty="0"/>
              <a:t>, todos disponíveis no Windows e Linux (containers </a:t>
            </a:r>
            <a:r>
              <a:rPr lang="pt-BR" sz="1800" dirty="0" err="1"/>
              <a:t>Kuternetes</a:t>
            </a:r>
            <a:r>
              <a:rPr lang="pt-BR" sz="1800" dirty="0"/>
              <a:t>).</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Data </a:t>
            </a:r>
            <a:r>
              <a:rPr lang="pt-BR" sz="1800" dirty="0" err="1"/>
              <a:t>lake</a:t>
            </a:r>
            <a:r>
              <a:rPr lang="pt-BR" sz="1800" dirty="0"/>
              <a:t> integrado: </a:t>
            </a:r>
            <a:r>
              <a:rPr lang="pt-BR" sz="1800" dirty="0" err="1"/>
              <a:t>Spark</a:t>
            </a:r>
            <a:r>
              <a:rPr lang="pt-BR" sz="1800" dirty="0"/>
              <a:t>, HDFS e ferramentas de análises</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Possibilidade de criar análises e IA sobre dados estruturados e não estruturados – usando consultas T-SQL ou executar tarefas do </a:t>
            </a:r>
            <a:r>
              <a:rPr lang="pt-BR" sz="1800" dirty="0" err="1"/>
              <a:t>Spark</a:t>
            </a:r>
            <a:r>
              <a:rPr lang="pt-BR" sz="1800" dirty="0"/>
              <a:t> utilizando Python, R, Scala ou Java</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Dados podem ser analisados no SQL Server e no HDFS por meio de Jobs do </a:t>
            </a:r>
            <a:r>
              <a:rPr lang="pt-BR" sz="1800" dirty="0" err="1"/>
              <a:t>Spark</a:t>
            </a:r>
            <a:r>
              <a:rPr lang="pt-BR" sz="1800" dirty="0"/>
              <a:t> e executar análises avançadas sobre big data usando o SQL Server </a:t>
            </a:r>
            <a:r>
              <a:rPr lang="pt-BR" sz="1800" dirty="0" err="1"/>
              <a:t>Machine</a:t>
            </a:r>
            <a:r>
              <a:rPr lang="pt-BR" sz="1800" dirty="0"/>
              <a:t> Learning Services, </a:t>
            </a:r>
            <a:r>
              <a:rPr lang="pt-BR" sz="1800" dirty="0" err="1"/>
              <a:t>Hadoop</a:t>
            </a:r>
            <a:r>
              <a:rPr lang="pt-BR" sz="1800" dirty="0"/>
              <a:t> e operacionalizar no SQL Server</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Notebooks </a:t>
            </a:r>
            <a:r>
              <a:rPr lang="pt-BR" sz="1800" dirty="0" err="1"/>
              <a:t>Jupyter</a:t>
            </a:r>
            <a:r>
              <a:rPr lang="pt-BR" sz="1800" dirty="0"/>
              <a:t> em uma nova extensão do Azure Data Studio para realizar interativamente análises avançadas de dados e compartilhar facilmente a análise com seus colegas</a:t>
            </a:r>
            <a:endParaRPr lang="pt-BR" sz="2000" dirty="0"/>
          </a:p>
        </p:txBody>
      </p:sp>
    </p:spTree>
    <p:extLst>
      <p:ext uri="{BB962C8B-B14F-4D97-AF65-F5344CB8AC3E}">
        <p14:creationId xmlns:p14="http://schemas.microsoft.com/office/powerpoint/2010/main" val="52866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5" y="403786"/>
            <a:ext cx="11413678"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5400" dirty="0">
                <a:solidFill>
                  <a:srgbClr val="1567B8"/>
                </a:solidFill>
              </a:rPr>
              <a:t>ESTATÍSTICAS DE TABELAS VARIÁVEIS</a:t>
            </a:r>
            <a:endParaRPr dirty="0"/>
          </a:p>
        </p:txBody>
      </p:sp>
      <p:pic>
        <p:nvPicPr>
          <p:cNvPr id="2" name="Imagem 1">
            <a:extLst>
              <a:ext uri="{FF2B5EF4-FFF2-40B4-BE49-F238E27FC236}">
                <a16:creationId xmlns:a16="http://schemas.microsoft.com/office/drawing/2014/main" id="{1574D254-626E-46C1-B664-737CC2EB275D}"/>
              </a:ext>
            </a:extLst>
          </p:cNvPr>
          <p:cNvPicPr>
            <a:picLocks noChangeAspect="1"/>
          </p:cNvPicPr>
          <p:nvPr/>
        </p:nvPicPr>
        <p:blipFill>
          <a:blip r:embed="rId5"/>
          <a:stretch>
            <a:fillRect/>
          </a:stretch>
        </p:blipFill>
        <p:spPr>
          <a:xfrm>
            <a:off x="2694928" y="1394025"/>
            <a:ext cx="6802144" cy="4069949"/>
          </a:xfrm>
          <a:prstGeom prst="rect">
            <a:avLst/>
          </a:prstGeom>
        </p:spPr>
      </p:pic>
    </p:spTree>
    <p:extLst>
      <p:ext uri="{BB962C8B-B14F-4D97-AF65-F5344CB8AC3E}">
        <p14:creationId xmlns:p14="http://schemas.microsoft.com/office/powerpoint/2010/main" val="225972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4800" dirty="0">
                <a:solidFill>
                  <a:srgbClr val="1567B8"/>
                </a:solidFill>
              </a:rPr>
              <a:t>BATCH MODE ADAPTATIVE MEMORY GRANT</a:t>
            </a:r>
            <a:endParaRPr sz="5400" dirty="0"/>
          </a:p>
        </p:txBody>
      </p:sp>
      <p:sp>
        <p:nvSpPr>
          <p:cNvPr id="5" name="CaixaDeTexto 4">
            <a:extLst>
              <a:ext uri="{FF2B5EF4-FFF2-40B4-BE49-F238E27FC236}">
                <a16:creationId xmlns:a16="http://schemas.microsoft.com/office/drawing/2014/main" id="{15D52CAE-8EAC-467F-BAE0-736CD2B1751B}"/>
              </a:ext>
            </a:extLst>
          </p:cNvPr>
          <p:cNvSpPr txBox="1"/>
          <p:nvPr/>
        </p:nvSpPr>
        <p:spPr>
          <a:xfrm>
            <a:off x="390617" y="1615736"/>
            <a:ext cx="11461072" cy="3139321"/>
          </a:xfrm>
          <a:prstGeom prst="rect">
            <a:avLst/>
          </a:prstGeom>
          <a:noFill/>
        </p:spPr>
        <p:txBody>
          <a:bodyPr wrap="square" rtlCol="0">
            <a:spAutoFit/>
          </a:bodyPr>
          <a:lstStyle/>
          <a:p>
            <a:pPr marL="285750" indent="-285750">
              <a:buFont typeface="Arial" panose="020B0604020202020204" pitchFamily="34" charset="0"/>
              <a:buChar char="•"/>
            </a:pPr>
            <a:r>
              <a:rPr lang="pt-BR" sz="1800" dirty="0"/>
              <a:t>SQL Server às vezes superestimava ou subestimava a sua consulta, entregando mais (desperdício e lentidão) ou menos memória que deveria (lentidão)</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SQL Server 2017 - </a:t>
            </a:r>
            <a:r>
              <a:rPr lang="en-US" sz="1800" dirty="0"/>
              <a:t>Row mode memory grant feedback: </a:t>
            </a:r>
            <a:r>
              <a:rPr lang="pt-BR" sz="1800" dirty="0"/>
              <a:t>Memória usada pela consulta é comparada a memória solicitada em Consultas em lote (batch </a:t>
            </a:r>
            <a:r>
              <a:rPr lang="pt-BR" sz="1800" dirty="0" err="1"/>
              <a:t>mode</a:t>
            </a:r>
            <a:r>
              <a:rPr lang="pt-BR" sz="1800" dirty="0"/>
              <a:t>). Se a memória solicitada for muito baixa (</a:t>
            </a:r>
            <a:r>
              <a:rPr lang="pt-BR" sz="1800" dirty="0" err="1"/>
              <a:t>spills</a:t>
            </a:r>
            <a:r>
              <a:rPr lang="pt-BR" sz="1800" dirty="0"/>
              <a:t>) ou muito alta (desperdício), o SQL Server irá auto ajustar na próxima execução.</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SQL Server 2019 = </a:t>
            </a:r>
            <a:r>
              <a:rPr lang="pt-BR" sz="1800" dirty="0" err="1"/>
              <a:t>Adaptive</a:t>
            </a:r>
            <a:r>
              <a:rPr lang="pt-BR" sz="1800" dirty="0"/>
              <a:t> </a:t>
            </a:r>
            <a:r>
              <a:rPr lang="pt-BR" sz="1800" dirty="0" err="1"/>
              <a:t>Memory</a:t>
            </a:r>
            <a:r>
              <a:rPr lang="pt-BR" sz="1800" dirty="0"/>
              <a:t> </a:t>
            </a:r>
            <a:r>
              <a:rPr lang="pt-BR" sz="1800" dirty="0" err="1"/>
              <a:t>Grants</a:t>
            </a:r>
            <a:r>
              <a:rPr lang="pt-BR" sz="1800" dirty="0"/>
              <a:t> em consultas no modo padrão (</a:t>
            </a:r>
            <a:r>
              <a:rPr lang="pt-BR" sz="1800" dirty="0" err="1"/>
              <a:t>Row</a:t>
            </a:r>
            <a:r>
              <a:rPr lang="pt-BR" sz="1800" dirty="0"/>
              <a:t> </a:t>
            </a:r>
            <a:r>
              <a:rPr lang="pt-BR" sz="1800" dirty="0" err="1"/>
              <a:t>mode</a:t>
            </a:r>
            <a:r>
              <a:rPr lang="pt-BR" sz="1800" dirty="0"/>
              <a:t>). Ajuste automático de memória em execuções subsequentes.</a:t>
            </a:r>
          </a:p>
          <a:p>
            <a:pPr marL="285750" indent="-285750">
              <a:buFont typeface="Arial" panose="020B0604020202020204" pitchFamily="34" charset="0"/>
              <a:buChar char="•"/>
            </a:pPr>
            <a:endParaRPr lang="pt-BR" sz="1800" dirty="0"/>
          </a:p>
          <a:p>
            <a:pPr marL="285750" indent="-285750">
              <a:buFont typeface="Arial" panose="020B0604020202020204" pitchFamily="34" charset="0"/>
              <a:buChar char="•"/>
            </a:pPr>
            <a:r>
              <a:rPr lang="pt-BR" sz="1800" dirty="0"/>
              <a:t>“It </a:t>
            </a:r>
            <a:r>
              <a:rPr lang="pt-BR" sz="1800" dirty="0" err="1"/>
              <a:t>just</a:t>
            </a:r>
            <a:r>
              <a:rPr lang="pt-BR" sz="1800" dirty="0"/>
              <a:t> runs </a:t>
            </a:r>
            <a:r>
              <a:rPr lang="pt-BR" sz="1800" dirty="0" err="1"/>
              <a:t>faster</a:t>
            </a:r>
            <a:r>
              <a:rPr lang="pt-BR" sz="1800" dirty="0"/>
              <a:t>!”</a:t>
            </a:r>
          </a:p>
        </p:txBody>
      </p:sp>
    </p:spTree>
    <p:extLst>
      <p:ext uri="{BB962C8B-B14F-4D97-AF65-F5344CB8AC3E}">
        <p14:creationId xmlns:p14="http://schemas.microsoft.com/office/powerpoint/2010/main" val="159848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rotWithShape="1">
          <a:blip r:embed="rId4">
            <a:alphaModFix/>
          </a:blip>
          <a:srcRect/>
          <a:stretch/>
        </p:blipFill>
        <p:spPr>
          <a:xfrm>
            <a:off x="233825" y="5847377"/>
            <a:ext cx="2221279" cy="827097"/>
          </a:xfrm>
          <a:prstGeom prst="rect">
            <a:avLst/>
          </a:prstGeom>
          <a:noFill/>
          <a:ln>
            <a:noFill/>
          </a:ln>
        </p:spPr>
      </p:pic>
      <p:sp>
        <p:nvSpPr>
          <p:cNvPr id="92" name="Google Shape;92;p14"/>
          <p:cNvSpPr txBox="1">
            <a:spLocks noGrp="1"/>
          </p:cNvSpPr>
          <p:nvPr>
            <p:ph type="ctrTitle"/>
          </p:nvPr>
        </p:nvSpPr>
        <p:spPr>
          <a:xfrm>
            <a:off x="233824" y="403786"/>
            <a:ext cx="11697763" cy="85026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567B8"/>
              </a:buClr>
              <a:buSzPts val="5400"/>
              <a:buFont typeface="Calibri"/>
              <a:buNone/>
            </a:pPr>
            <a:r>
              <a:rPr lang="pt-BR" sz="4800" dirty="0">
                <a:solidFill>
                  <a:srgbClr val="1567B8"/>
                </a:solidFill>
              </a:rPr>
              <a:t>BATCH MODE OVER ROWSTORE</a:t>
            </a:r>
            <a:endParaRPr sz="5400" dirty="0"/>
          </a:p>
        </p:txBody>
      </p:sp>
      <p:pic>
        <p:nvPicPr>
          <p:cNvPr id="1026" name="Picture 2" descr="https://msdnshared.blob.core.windows.net/media/2018/09/RowModePlanDetails.png">
            <a:extLst>
              <a:ext uri="{FF2B5EF4-FFF2-40B4-BE49-F238E27FC236}">
                <a16:creationId xmlns:a16="http://schemas.microsoft.com/office/drawing/2014/main" id="{19E5021A-A711-4DD5-9EA8-8072620162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14" y="1300710"/>
            <a:ext cx="1601981" cy="4179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2018/09/RowModeTime.png">
            <a:extLst>
              <a:ext uri="{FF2B5EF4-FFF2-40B4-BE49-F238E27FC236}">
                <a16:creationId xmlns:a16="http://schemas.microsoft.com/office/drawing/2014/main" id="{E3FB8947-1B19-4E04-A909-B5415E9C14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5104" y="5589766"/>
            <a:ext cx="24384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sdnshared.blob.core.windows.net/media/2018/09/BatchModePlanDetails1.png">
            <a:extLst>
              <a:ext uri="{FF2B5EF4-FFF2-40B4-BE49-F238E27FC236}">
                <a16:creationId xmlns:a16="http://schemas.microsoft.com/office/drawing/2014/main" id="{FCEFFEC4-32C1-4BAB-8E02-56B3E3AC94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9268" y="1300710"/>
            <a:ext cx="1749244" cy="41790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sdnshared.blob.core.windows.net/media/2018/09/BatchModeTime.png">
            <a:extLst>
              <a:ext uri="{FF2B5EF4-FFF2-40B4-BE49-F238E27FC236}">
                <a16:creationId xmlns:a16="http://schemas.microsoft.com/office/drawing/2014/main" id="{FC6EC471-EAF3-4BBF-A22E-0B1BC0A31F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215" y="5591170"/>
            <a:ext cx="2419350" cy="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101159"/>
      </p:ext>
    </p:extLst>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7405</TotalTime>
  <Words>1021</Words>
  <Application>Microsoft Office PowerPoint</Application>
  <PresentationFormat>Widescreen</PresentationFormat>
  <Paragraphs>99</Paragraphs>
  <Slides>26</Slides>
  <Notes>26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Arial Unicode MS</vt:lpstr>
      <vt:lpstr>Calibri</vt:lpstr>
      <vt:lpstr>Courier New</vt:lpstr>
      <vt:lpstr>inherit</vt:lpstr>
      <vt:lpstr>Tema do Office</vt:lpstr>
      <vt:lpstr>Novidades do SQL Server 2019</vt:lpstr>
      <vt:lpstr>SELECT @@VERSION</vt:lpstr>
      <vt:lpstr>Apresentação do PowerPoint</vt:lpstr>
      <vt:lpstr>TABELAS VIRTUALIZADAS DO POLYBASE</vt:lpstr>
      <vt:lpstr>AMBIENTE SPARK NATIVO</vt:lpstr>
      <vt:lpstr>BIG DATA SIMPLIFICADO</vt:lpstr>
      <vt:lpstr>ESTATÍSTICAS DE TABELAS VARIÁVEIS</vt:lpstr>
      <vt:lpstr>BATCH MODE ADAPTATIVE MEMORY GRANT</vt:lpstr>
      <vt:lpstr>BATCH MODE OVER ROWSTORE</vt:lpstr>
      <vt:lpstr>APPROX_DISTINCT_COUNT</vt:lpstr>
      <vt:lpstr>QUERY-SCOPED COMPATIBILITY LEVEL HINTS</vt:lpstr>
      <vt:lpstr>BATCH MODE OVER ROWSTORE</vt:lpstr>
      <vt:lpstr>SP_ESTIMATE_DATA_COMPRESSION_SAVINGS</vt:lpstr>
      <vt:lpstr>SQL DATA DISCOVERY AND CLASSIFICATION</vt:lpstr>
      <vt:lpstr>GERENCIAMENTO DE CERTIFICADOS</vt:lpstr>
      <vt:lpstr>ALWAYS ENCRYPTED COM ENCLAVES SEGUROS</vt:lpstr>
      <vt:lpstr>ALWAYS ON AVAILABILITY GROUPS</vt:lpstr>
      <vt:lpstr>RESUMABLE ONLINE INDEXES / ONLINE COLUMNSTORE</vt:lpstr>
      <vt:lpstr>SUPORTE A UTF-8 (DE VERDADE)</vt:lpstr>
      <vt:lpstr>NOVAS MENSAGENS NA SYS.MESSAGES</vt:lpstr>
      <vt:lpstr>SUPORTE A JAVA (WHAT???)</vt:lpstr>
      <vt:lpstr>MACHINE LEARNING SERVICES</vt:lpstr>
      <vt:lpstr>SQL SERVER + LINUX (E KUBERNETES)</vt:lpstr>
      <vt:lpstr>AZURE DATA STUDIO</vt:lpstr>
      <vt:lpstr>SQL SERVER 2019</vt:lpstr>
      <vt:lpstr>Novidades do SQL Server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vs Reporting Services: Quem é melhor?</dc:title>
  <cp:lastModifiedBy>Dirceu Resende</cp:lastModifiedBy>
  <cp:revision>44</cp:revision>
  <dcterms:modified xsi:type="dcterms:W3CDTF">2018-11-22T23:00:46Z</dcterms:modified>
</cp:coreProperties>
</file>