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B25A0-3AAF-4393-A12F-046EF85F96F0}" type="datetimeFigureOut">
              <a:rPr lang="fr-FR" smtClean="0"/>
              <a:t>01/05/2015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B1D79-6738-4611-A2C7-22094E1EB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78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9427-021C-48AB-BBD7-DBC2BAAD1B8D}" type="datetime1">
              <a:rPr lang="fr-FR" smtClean="0"/>
              <a:t>01/05/2015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60B1-B26A-459A-AEED-5D9FA28BEA80}" type="datetime1">
              <a:rPr lang="fr-FR" smtClean="0"/>
              <a:t>01/05/2015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60A-3309-40D3-BCC4-2178CD32CA40}" type="datetime1">
              <a:rPr lang="fr-FR" smtClean="0"/>
              <a:t>01/05/2015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ED21-4037-400D-A719-39E2C50A6528}" type="datetime1">
              <a:rPr lang="fr-FR" smtClean="0"/>
              <a:t>01/05/2015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1E5-CB00-447A-BC9B-634C3B7351E7}" type="datetime1">
              <a:rPr lang="fr-FR" smtClean="0"/>
              <a:t>01/05/2015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CCE4-0C80-4C1A-9F8B-212A8CD16A16}" type="datetime1">
              <a:rPr lang="fr-FR" smtClean="0"/>
              <a:t>01/05/2015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36E8-86E2-4521-A802-3101C5247198}" type="datetime1">
              <a:rPr lang="fr-FR" smtClean="0"/>
              <a:t>01/05/2015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C60F-F6D1-48AD-B5AA-A333B4D30A1E}" type="datetime1">
              <a:rPr lang="fr-FR" smtClean="0"/>
              <a:t>01/05/2015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35F3-21F3-4575-B30C-AE0C08D14EE1}" type="datetime1">
              <a:rPr lang="fr-FR" smtClean="0"/>
              <a:t>01/05/2015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DF0D-12B8-4294-A5D1-41BB8B82BA9F}" type="datetime1">
              <a:rPr lang="fr-FR" smtClean="0"/>
              <a:t>01/05/2015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84-94C6-4E8F-883E-4C08184AD3BC}" type="datetime1">
              <a:rPr lang="fr-FR" smtClean="0"/>
              <a:t>01/05/2015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1C43-CD1F-4F2A-95FF-02907781FC69}" type="datetime1">
              <a:rPr lang="fr-FR" smtClean="0"/>
              <a:t>01/05/2015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Direct ePI : Frank BETTCHER frank.bettcher@gmail.com twitter : @varilum 06 21 30 23 61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-frank.bettcher@gmail.com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-frank.bettcher@gmail.com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-frank.bettcher@gmail.com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-frank.bettcher@gmail.com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-frank.bettcher@gmail.com-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-frank.bettcher@gmail.com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-frank.bettcher@gmail.com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598927"/>
              </p:ext>
            </p:extLst>
          </p:nvPr>
        </p:nvGraphicFramePr>
        <p:xfrm>
          <a:off x="467544" y="1556792"/>
          <a:ext cx="8229600" cy="477086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43200"/>
                <a:gridCol w="2743200"/>
                <a:gridCol w="2743200"/>
              </a:tblGrid>
              <a:tr h="1296144"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Système A</a:t>
                      </a:r>
                    </a:p>
                    <a:p>
                      <a:pPr algn="ctr"/>
                      <a:r>
                        <a:rPr lang="fr-FR" sz="2400" baseline="0" dirty="0" smtClean="0"/>
                        <a:t>Investissement : </a:t>
                      </a:r>
                      <a:r>
                        <a:rPr lang="fr-FR" sz="2400" dirty="0" smtClean="0"/>
                        <a:t>100</a:t>
                      </a:r>
                      <a:r>
                        <a:rPr lang="fr-FR" sz="2400" baseline="0" dirty="0" smtClean="0"/>
                        <a:t> 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Lequel</a:t>
                      </a:r>
                      <a:r>
                        <a:rPr lang="fr-FR" sz="2400" baseline="0" dirty="0" smtClean="0">
                          <a:solidFill>
                            <a:srgbClr val="FF0000"/>
                          </a:solidFill>
                        </a:rPr>
                        <a:t> Choisir ?</a:t>
                      </a:r>
                      <a:endParaRPr lang="fr-FR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fr-FR" sz="2400" dirty="0" smtClean="0"/>
                    </a:p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Système B</a:t>
                      </a:r>
                    </a:p>
                    <a:p>
                      <a:pPr algn="ctr"/>
                      <a:r>
                        <a:rPr lang="fr-FR" sz="2400" baseline="0" dirty="0" smtClean="0"/>
                        <a:t>Investissement : </a:t>
                      </a:r>
                      <a:r>
                        <a:rPr lang="fr-FR" sz="2400" dirty="0" smtClean="0"/>
                        <a:t>200</a:t>
                      </a:r>
                      <a:r>
                        <a:rPr lang="fr-FR" sz="2400" baseline="0" dirty="0" smtClean="0"/>
                        <a:t> € </a:t>
                      </a: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Consomme 100 unités d’Energie /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dirty="0" smtClean="0"/>
                        <a:t>an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smtClean="0"/>
                        <a:t>=&gt;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(80 % éco/énergie)</a:t>
                      </a:r>
                    </a:p>
                    <a:p>
                      <a:pPr algn="ctr"/>
                      <a:endParaRPr lang="fr-FR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Consomme 20 unités d’Energie /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dirty="0" smtClean="0"/>
                        <a:t>an</a:t>
                      </a:r>
                    </a:p>
                    <a:p>
                      <a:pPr algn="ctr"/>
                      <a:endParaRPr lang="fr-FR" sz="2400" dirty="0" smtClean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552728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Direct </a:t>
            </a:r>
            <a:r>
              <a:rPr lang="en-US" dirty="0" err="1" smtClean="0">
                <a:solidFill>
                  <a:schemeClr val="tx1"/>
                </a:solidFill>
              </a:rPr>
              <a:t>ePI</a:t>
            </a:r>
            <a:r>
              <a:rPr lang="en-US" dirty="0" smtClean="0">
                <a:solidFill>
                  <a:schemeClr val="tx1"/>
                </a:solidFill>
              </a:rPr>
              <a:t> : Frank BETTCHER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- frank.bettcher@gmail.com -</a:t>
            </a:r>
            <a:r>
              <a:rPr lang="en-US" dirty="0" smtClean="0">
                <a:solidFill>
                  <a:schemeClr val="tx1"/>
                </a:solidFill>
              </a:rPr>
              <a:t> twitter : @</a:t>
            </a:r>
            <a:r>
              <a:rPr lang="en-US" dirty="0" err="1" smtClean="0">
                <a:solidFill>
                  <a:schemeClr val="tx1"/>
                </a:solidFill>
              </a:rPr>
              <a:t>varilum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tel</a:t>
            </a:r>
            <a:r>
              <a:rPr lang="en-US" dirty="0" smtClean="0">
                <a:solidFill>
                  <a:schemeClr val="tx1"/>
                </a:solidFill>
              </a:rPr>
              <a:t> : 06 21 30 23 61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Picture 12" descr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7" y="13049"/>
            <a:ext cx="243000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4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81828"/>
              </p:ext>
            </p:extLst>
          </p:nvPr>
        </p:nvGraphicFramePr>
        <p:xfrm>
          <a:off x="467544" y="1556792"/>
          <a:ext cx="8229600" cy="4846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43200"/>
                <a:gridCol w="2743200"/>
                <a:gridCol w="2743200"/>
              </a:tblGrid>
              <a:tr h="1296144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Système A</a:t>
                      </a:r>
                    </a:p>
                    <a:p>
                      <a:pPr algn="ctr"/>
                      <a:r>
                        <a:rPr lang="fr-FR" sz="2000" baseline="0" dirty="0" smtClean="0"/>
                        <a:t>Investissement : </a:t>
                      </a:r>
                      <a:r>
                        <a:rPr lang="fr-FR" sz="2000" dirty="0" smtClean="0"/>
                        <a:t>100</a:t>
                      </a:r>
                      <a:r>
                        <a:rPr lang="fr-FR" sz="2000" baseline="0" dirty="0" smtClean="0"/>
                        <a:t> €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Consomme 100 unités d’Energie par 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FF0000"/>
                          </a:solidFill>
                        </a:rPr>
                        <a:t>Cela</a:t>
                      </a:r>
                      <a:r>
                        <a:rPr lang="fr-FR" sz="2000" baseline="0" dirty="0" smtClean="0">
                          <a:solidFill>
                            <a:srgbClr val="FF0000"/>
                          </a:solidFill>
                        </a:rPr>
                        <a:t> dépend du coût de l’unité d’Energie</a:t>
                      </a:r>
                      <a:endParaRPr lang="fr-FR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Système 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aseline="0" dirty="0" smtClean="0"/>
                        <a:t>Investissement : </a:t>
                      </a:r>
                      <a:r>
                        <a:rPr lang="fr-FR" sz="2000" dirty="0" smtClean="0"/>
                        <a:t>200</a:t>
                      </a:r>
                      <a:r>
                        <a:rPr lang="fr-FR" sz="2000" baseline="0" dirty="0" smtClean="0"/>
                        <a:t> € 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Consomme 20 unités d’Energie par an.</a:t>
                      </a: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Coûte en FONCTIONNEMENT</a:t>
                      </a:r>
                    </a:p>
                    <a:p>
                      <a:pPr algn="ctr"/>
                      <a:r>
                        <a:rPr lang="fr-FR" sz="2000" dirty="0" smtClean="0"/>
                        <a:t>11 € / an</a:t>
                      </a:r>
                    </a:p>
                    <a:p>
                      <a:pPr algn="ctr"/>
                      <a:endParaRPr lang="fr-F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(Si 1 u coûte 0,11 cts d’€)</a:t>
                      </a:r>
                    </a:p>
                    <a:p>
                      <a:pPr algn="ctr"/>
                      <a:endParaRPr lang="fr-F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Coûte en FONCTIONNEMENT</a:t>
                      </a:r>
                    </a:p>
                    <a:p>
                      <a:pPr algn="ctr"/>
                      <a:r>
                        <a:rPr lang="fr-FR" sz="2000" dirty="0" smtClean="0"/>
                        <a:t>2,2 € / an</a:t>
                      </a: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algn="ctr"/>
                      <a:r>
                        <a:rPr lang="fr-FR" sz="2000" b="1" dirty="0" smtClean="0">
                          <a:solidFill>
                            <a:srgbClr val="FF0000"/>
                          </a:solidFill>
                        </a:rPr>
                        <a:t>TR (B/A) &gt; 10 ans =&gt; durée de vie (garantie à 100 % + 1 jour) &amp; Maintenance</a:t>
                      </a:r>
                      <a:endParaRPr lang="fr-FR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552728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Direct </a:t>
            </a:r>
            <a:r>
              <a:rPr lang="en-US" dirty="0" err="1" smtClean="0">
                <a:solidFill>
                  <a:schemeClr val="tx1"/>
                </a:solidFill>
              </a:rPr>
              <a:t>ePI</a:t>
            </a:r>
            <a:r>
              <a:rPr lang="en-US" dirty="0" smtClean="0">
                <a:solidFill>
                  <a:schemeClr val="tx1"/>
                </a:solidFill>
              </a:rPr>
              <a:t> : Frank BETTCHER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- frank.bettcher@gmail.com -</a:t>
            </a:r>
            <a:r>
              <a:rPr lang="en-US" dirty="0" smtClean="0">
                <a:solidFill>
                  <a:schemeClr val="tx1"/>
                </a:solidFill>
              </a:rPr>
              <a:t> twitter : @</a:t>
            </a:r>
            <a:r>
              <a:rPr lang="en-US" dirty="0" err="1" smtClean="0">
                <a:solidFill>
                  <a:schemeClr val="tx1"/>
                </a:solidFill>
              </a:rPr>
              <a:t>varilum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tel</a:t>
            </a:r>
            <a:r>
              <a:rPr lang="en-US" dirty="0" smtClean="0">
                <a:solidFill>
                  <a:schemeClr val="tx1"/>
                </a:solidFill>
              </a:rPr>
              <a:t> : 06 21 30 23 61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5" name="Picture 12" descr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7" y="13049"/>
            <a:ext cx="243000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3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FM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414060"/>
              </p:ext>
            </p:extLst>
          </p:nvPr>
        </p:nvGraphicFramePr>
        <p:xfrm>
          <a:off x="467544" y="1556792"/>
          <a:ext cx="8229600" cy="422222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43200"/>
                <a:gridCol w="2743200"/>
                <a:gridCol w="2743200"/>
              </a:tblGrid>
              <a:tr h="1296144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Système A</a:t>
                      </a:r>
                    </a:p>
                    <a:p>
                      <a:pPr algn="ctr"/>
                      <a:r>
                        <a:rPr lang="fr-FR" sz="2000" baseline="0" dirty="0" smtClean="0"/>
                        <a:t>Investissement : </a:t>
                      </a:r>
                      <a:r>
                        <a:rPr lang="fr-FR" sz="2000" dirty="0" smtClean="0"/>
                        <a:t>100</a:t>
                      </a:r>
                      <a:r>
                        <a:rPr lang="fr-FR" sz="2000" baseline="0" dirty="0" smtClean="0"/>
                        <a:t> 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FF0000"/>
                          </a:solidFill>
                        </a:rPr>
                        <a:t>Lequel</a:t>
                      </a:r>
                      <a:r>
                        <a:rPr lang="fr-FR" sz="2000" baseline="0" dirty="0" smtClean="0">
                          <a:solidFill>
                            <a:srgbClr val="FF0000"/>
                          </a:solidFill>
                        </a:rPr>
                        <a:t> Choisir ?</a:t>
                      </a:r>
                      <a:endParaRPr lang="fr-FR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fr-FR" sz="2000" dirty="0" smtClean="0"/>
                    </a:p>
                    <a:p>
                      <a:pPr algn="ctr"/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Système B</a:t>
                      </a:r>
                    </a:p>
                    <a:p>
                      <a:pPr algn="ctr"/>
                      <a:r>
                        <a:rPr lang="fr-FR" sz="2000" baseline="0" dirty="0" smtClean="0"/>
                        <a:t>Investissement : </a:t>
                      </a:r>
                      <a:r>
                        <a:rPr lang="fr-FR" sz="2000" dirty="0" smtClean="0"/>
                        <a:t>100</a:t>
                      </a:r>
                      <a:r>
                        <a:rPr lang="fr-FR" sz="2000" baseline="0" dirty="0" smtClean="0"/>
                        <a:t> € </a:t>
                      </a: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Consomme 100 unités d’Energie par an.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endParaRPr lang="fr-F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Consomme 20 unités d’Energie par an.</a:t>
                      </a:r>
                      <a:endParaRPr lang="fr-FR" sz="200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Coûte en FONCTIONNEMENT</a:t>
                      </a:r>
                    </a:p>
                    <a:p>
                      <a:pPr algn="ctr"/>
                      <a:r>
                        <a:rPr lang="fr-FR" sz="2000" dirty="0" smtClean="0"/>
                        <a:t>11 € /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(Si 1 u = 0,11 cts d’€)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Coûte en FONCTIONNEMENT</a:t>
                      </a:r>
                    </a:p>
                    <a:p>
                      <a:pPr algn="ctr"/>
                      <a:r>
                        <a:rPr lang="fr-FR" sz="2000" dirty="0" smtClean="0"/>
                        <a:t>2,2 € / 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2"/>
          <p:cNvSpPr txBox="1">
            <a:spLocks/>
          </p:cNvSpPr>
          <p:nvPr/>
        </p:nvSpPr>
        <p:spPr>
          <a:xfrm>
            <a:off x="1475656" y="6356350"/>
            <a:ext cx="655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Direct ePI : Frank BETTCHER </a:t>
            </a:r>
            <a:r>
              <a:rPr lang="en-US" smtClean="0">
                <a:solidFill>
                  <a:schemeClr val="tx1"/>
                </a:solidFill>
                <a:hlinkClick r:id="rId2"/>
              </a:rPr>
              <a:t>- frank.bettcher@gmail.com -</a:t>
            </a:r>
            <a:r>
              <a:rPr lang="en-US" smtClean="0">
                <a:solidFill>
                  <a:schemeClr val="tx1"/>
                </a:solidFill>
              </a:rPr>
              <a:t> twitter : @varilum - tel : 06 21 30 23 61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Picture 12" descr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7" y="13049"/>
            <a:ext cx="243000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5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FM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16263"/>
              </p:ext>
            </p:extLst>
          </p:nvPr>
        </p:nvGraphicFramePr>
        <p:xfrm>
          <a:off x="467544" y="1556792"/>
          <a:ext cx="8229600" cy="4846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43200"/>
                <a:gridCol w="2743200"/>
                <a:gridCol w="2743200"/>
              </a:tblGrid>
              <a:tr h="1296144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Système A</a:t>
                      </a:r>
                    </a:p>
                    <a:p>
                      <a:pPr algn="ctr"/>
                      <a:r>
                        <a:rPr lang="fr-FR" sz="2000" baseline="0" dirty="0" smtClean="0"/>
                        <a:t>Investissement : </a:t>
                      </a:r>
                      <a:r>
                        <a:rPr lang="fr-FR" sz="2000" dirty="0" smtClean="0"/>
                        <a:t>100</a:t>
                      </a:r>
                      <a:r>
                        <a:rPr lang="fr-FR" sz="2000" baseline="0" dirty="0" smtClean="0"/>
                        <a:t> €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Consomme 100 unités d’Energie par 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FF0000"/>
                          </a:solidFill>
                        </a:rPr>
                        <a:t>Et la Maintenance 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Système 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aseline="0" dirty="0" smtClean="0"/>
                        <a:t>Investissement : </a:t>
                      </a:r>
                      <a:r>
                        <a:rPr lang="fr-FR" sz="2000" dirty="0" smtClean="0"/>
                        <a:t>100</a:t>
                      </a:r>
                      <a:r>
                        <a:rPr lang="fr-FR" sz="2000" baseline="0" dirty="0" smtClean="0"/>
                        <a:t> € 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Consomme 20 unités d’Energie par an.</a:t>
                      </a: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Tous les 5 ans</a:t>
                      </a:r>
                    </a:p>
                    <a:p>
                      <a:pPr algn="ctr"/>
                      <a:r>
                        <a:rPr lang="fr-FR" sz="2000" dirty="0" smtClean="0"/>
                        <a:t>40 €</a:t>
                      </a:r>
                    </a:p>
                    <a:p>
                      <a:pPr algn="ctr"/>
                      <a:endParaRPr lang="fr-F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algn="ctr"/>
                      <a:endParaRPr lang="fr-F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Tous les 5 ans</a:t>
                      </a:r>
                    </a:p>
                    <a:p>
                      <a:pPr algn="ctr"/>
                      <a:r>
                        <a:rPr lang="fr-FR" sz="2000" dirty="0" smtClean="0"/>
                        <a:t>200 €</a:t>
                      </a: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</a:rPr>
                        <a:t>Pour une différence de fonctionnement annuel de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</a:rPr>
                        <a:t>8,8 €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552728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Direct </a:t>
            </a:r>
            <a:r>
              <a:rPr lang="en-US" dirty="0" err="1" smtClean="0">
                <a:solidFill>
                  <a:schemeClr val="tx1"/>
                </a:solidFill>
              </a:rPr>
              <a:t>ePI</a:t>
            </a:r>
            <a:r>
              <a:rPr lang="en-US" dirty="0" smtClean="0">
                <a:solidFill>
                  <a:schemeClr val="tx1"/>
                </a:solidFill>
              </a:rPr>
              <a:t> : Frank BETTCHER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- frank.bettcher@gmail.com -</a:t>
            </a:r>
            <a:r>
              <a:rPr lang="en-US" dirty="0" smtClean="0">
                <a:solidFill>
                  <a:schemeClr val="tx1"/>
                </a:solidFill>
              </a:rPr>
              <a:t> twitter : @</a:t>
            </a:r>
            <a:r>
              <a:rPr lang="en-US" dirty="0" err="1" smtClean="0">
                <a:solidFill>
                  <a:schemeClr val="tx1"/>
                </a:solidFill>
              </a:rPr>
              <a:t>varilum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tel</a:t>
            </a:r>
            <a:r>
              <a:rPr lang="en-US" dirty="0" smtClean="0">
                <a:solidFill>
                  <a:schemeClr val="tx1"/>
                </a:solidFill>
              </a:rPr>
              <a:t> : 06 21 30 23 61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Picture 12" descr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7" y="13049"/>
            <a:ext cx="243000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5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ECLAIRAGE PUBLIC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699802"/>
              </p:ext>
            </p:extLst>
          </p:nvPr>
        </p:nvGraphicFramePr>
        <p:xfrm>
          <a:off x="467544" y="1556792"/>
          <a:ext cx="8229600" cy="381642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229600"/>
              </a:tblGrid>
              <a:tr h="1296144">
                <a:tc>
                  <a:txBody>
                    <a:bodyPr/>
                    <a:lstStyle/>
                    <a:p>
                      <a:pPr algn="ctr"/>
                      <a:endParaRPr lang="fr-FR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 Coûts de FONCTIONNEMENT sont faibles </a:t>
                      </a:r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 INVESTISSEMENTS peuvent varier du simple au triple</a:t>
                      </a: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MAINTENANCE peut varier du simple au quintuple (et +)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552728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Direct </a:t>
            </a:r>
            <a:r>
              <a:rPr lang="en-US" dirty="0" err="1" smtClean="0">
                <a:solidFill>
                  <a:schemeClr val="tx1"/>
                </a:solidFill>
              </a:rPr>
              <a:t>ePI</a:t>
            </a:r>
            <a:r>
              <a:rPr lang="en-US" dirty="0" smtClean="0">
                <a:solidFill>
                  <a:schemeClr val="tx1"/>
                </a:solidFill>
              </a:rPr>
              <a:t> : Frank BETTCHER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- frank.bettcher@gmail.com -</a:t>
            </a:r>
            <a:r>
              <a:rPr lang="en-US" dirty="0" smtClean="0">
                <a:solidFill>
                  <a:schemeClr val="tx1"/>
                </a:solidFill>
              </a:rPr>
              <a:t> twitter : @</a:t>
            </a:r>
            <a:r>
              <a:rPr lang="en-US" dirty="0" err="1" smtClean="0">
                <a:solidFill>
                  <a:schemeClr val="tx1"/>
                </a:solidFill>
              </a:rPr>
              <a:t>varilum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tel</a:t>
            </a:r>
            <a:r>
              <a:rPr lang="en-US" dirty="0" smtClean="0">
                <a:solidFill>
                  <a:schemeClr val="tx1"/>
                </a:solidFill>
              </a:rPr>
              <a:t> : 06 21 30 23 61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Picture 12" descr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7" y="13049"/>
            <a:ext cx="243000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3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ECLAIRAGE PUBLIC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023328"/>
              </p:ext>
            </p:extLst>
          </p:nvPr>
        </p:nvGraphicFramePr>
        <p:xfrm>
          <a:off x="467544" y="1556792"/>
          <a:ext cx="8229600" cy="44051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229600"/>
              </a:tblGrid>
              <a:tr h="1296144">
                <a:tc>
                  <a:txBody>
                    <a:bodyPr/>
                    <a:lstStyle/>
                    <a:p>
                      <a:pPr algn="ctr"/>
                      <a:endParaRPr lang="fr-FR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Lieu par excellence du surinvestissement  (« </a:t>
                      </a:r>
                      <a:r>
                        <a:rPr lang="fr-F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greenwashing</a:t>
                      </a:r>
                      <a:r>
                        <a:rPr lang="fr-F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»)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(Pression des fabricants,</a:t>
                      </a:r>
                      <a:r>
                        <a:rPr lang="fr-FR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fr-FR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medias, administrés, « experts »)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>
                          <a:solidFill>
                            <a:srgbClr val="FF0000"/>
                          </a:solidFill>
                        </a:rPr>
                        <a:t>Tout projet EP (neuf, renouvellement) s’évalue à partir de VARIANTES qui font intervenir en </a:t>
                      </a:r>
                      <a:r>
                        <a:rPr lang="fr-FR" sz="2400" b="1" u="sng" dirty="0" smtClean="0">
                          <a:solidFill>
                            <a:srgbClr val="FF0000"/>
                          </a:solidFill>
                        </a:rPr>
                        <a:t>termes d’€</a:t>
                      </a:r>
                      <a:r>
                        <a:rPr lang="fr-FR" sz="2400" b="1" dirty="0" smtClean="0">
                          <a:solidFill>
                            <a:srgbClr val="FF0000"/>
                          </a:solidFill>
                        </a:rPr>
                        <a:t> les</a:t>
                      </a:r>
                    </a:p>
                    <a:p>
                      <a:pPr algn="ctr"/>
                      <a:r>
                        <a:rPr lang="fr-FR" sz="2400" b="1" dirty="0" smtClean="0">
                          <a:solidFill>
                            <a:srgbClr val="FF0000"/>
                          </a:solidFill>
                        </a:rPr>
                        <a:t> I, F et M (prévisible)</a:t>
                      </a:r>
                    </a:p>
                    <a:p>
                      <a:pPr algn="ctr"/>
                      <a:r>
                        <a:rPr lang="fr-FR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=&gt; Imposer de la cohérence (Projets neufs - lotissements)</a:t>
                      </a: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 W = 40-50 € / an (F) =&gt; 20 % éco (€) = 10 € !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552728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Direct </a:t>
            </a:r>
            <a:r>
              <a:rPr lang="en-US" dirty="0" err="1" smtClean="0">
                <a:solidFill>
                  <a:schemeClr val="tx1"/>
                </a:solidFill>
              </a:rPr>
              <a:t>ePI</a:t>
            </a:r>
            <a:r>
              <a:rPr lang="en-US" dirty="0" smtClean="0">
                <a:solidFill>
                  <a:schemeClr val="tx1"/>
                </a:solidFill>
              </a:rPr>
              <a:t> : Frank BETTCHER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- frank.bettcher@gmail.com -</a:t>
            </a:r>
            <a:r>
              <a:rPr lang="en-US" dirty="0" smtClean="0">
                <a:solidFill>
                  <a:schemeClr val="tx1"/>
                </a:solidFill>
              </a:rPr>
              <a:t> twitter : @</a:t>
            </a:r>
            <a:r>
              <a:rPr lang="en-US" dirty="0" err="1" smtClean="0">
                <a:solidFill>
                  <a:schemeClr val="tx1"/>
                </a:solidFill>
              </a:rPr>
              <a:t>varilum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tel</a:t>
            </a:r>
            <a:r>
              <a:rPr lang="en-US" dirty="0" smtClean="0">
                <a:solidFill>
                  <a:schemeClr val="tx1"/>
                </a:solidFill>
              </a:rPr>
              <a:t> : 06 21 30 23 61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Picture 12" descr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7" y="13049"/>
            <a:ext cx="243000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0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ECLAIRAGE PUBLIC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852248"/>
              </p:ext>
            </p:extLst>
          </p:nvPr>
        </p:nvGraphicFramePr>
        <p:xfrm>
          <a:off x="467544" y="1556792"/>
          <a:ext cx="8229600" cy="414676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229600"/>
              </a:tblGrid>
              <a:tr h="1296144">
                <a:tc>
                  <a:txBody>
                    <a:bodyPr/>
                    <a:lstStyle/>
                    <a:p>
                      <a:pPr algn="ctr"/>
                      <a:endParaRPr lang="fr-FR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Comment économiser 10 € / an / point sur l’Existant ?</a:t>
                      </a:r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smtClean="0"/>
                        <a:t>Economiseurs au point : TR &gt; durée</a:t>
                      </a:r>
                      <a:r>
                        <a:rPr lang="fr-FR" sz="2400" b="1" baseline="0" dirty="0" smtClean="0"/>
                        <a:t> de vie (20 ans) + pannes potentielles</a:t>
                      </a:r>
                      <a:endParaRPr lang="fr-FR" sz="2400" b="1" dirty="0" smtClean="0"/>
                    </a:p>
                    <a:p>
                      <a:pPr algn="ctr"/>
                      <a:endParaRPr lang="fr-FR" sz="2400" dirty="0" smtClean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fr-FR" sz="2400" b="1" dirty="0" smtClean="0"/>
                        <a:t>Economiseurs à</a:t>
                      </a:r>
                      <a:r>
                        <a:rPr lang="fr-FR" sz="2400" b="1" baseline="0" dirty="0" smtClean="0"/>
                        <a:t> l’armoire </a:t>
                      </a:r>
                      <a:r>
                        <a:rPr lang="fr-FR" sz="2400" b="1" dirty="0" smtClean="0"/>
                        <a:t>: nous les avons testés</a:t>
                      </a:r>
                      <a:r>
                        <a:rPr lang="fr-FR" sz="2400" b="1" baseline="0" dirty="0" smtClean="0"/>
                        <a:t> …</a:t>
                      </a:r>
                      <a:endParaRPr lang="fr-FR" sz="2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552728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Direct </a:t>
            </a:r>
            <a:r>
              <a:rPr lang="en-US" dirty="0" err="1" smtClean="0">
                <a:solidFill>
                  <a:schemeClr val="tx1"/>
                </a:solidFill>
              </a:rPr>
              <a:t>ePI</a:t>
            </a:r>
            <a:r>
              <a:rPr lang="en-US" dirty="0" smtClean="0">
                <a:solidFill>
                  <a:schemeClr val="tx1"/>
                </a:solidFill>
              </a:rPr>
              <a:t> : Frank BETTCHER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- frank.bettcher@gmail.com -</a:t>
            </a:r>
            <a:r>
              <a:rPr lang="en-US" dirty="0" smtClean="0">
                <a:solidFill>
                  <a:schemeClr val="tx1"/>
                </a:solidFill>
              </a:rPr>
              <a:t> twitter : @</a:t>
            </a:r>
            <a:r>
              <a:rPr lang="en-US" dirty="0" err="1" smtClean="0">
                <a:solidFill>
                  <a:schemeClr val="tx1"/>
                </a:solidFill>
              </a:rPr>
              <a:t>varilum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tel</a:t>
            </a:r>
            <a:r>
              <a:rPr lang="en-US" dirty="0" smtClean="0">
                <a:solidFill>
                  <a:schemeClr val="tx1"/>
                </a:solidFill>
              </a:rPr>
              <a:t> : 06 21 30 23 61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Picture 12" descr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7" y="13049"/>
            <a:ext cx="243000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1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499</Words>
  <Application>Microsoft Office PowerPoint</Application>
  <PresentationFormat>Affichage à l'écran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IF</vt:lpstr>
      <vt:lpstr>IF</vt:lpstr>
      <vt:lpstr>FM</vt:lpstr>
      <vt:lpstr>FM</vt:lpstr>
      <vt:lpstr>ECLAIRAGE PUBLIC</vt:lpstr>
      <vt:lpstr>ECLAIRAGE PUBLIC</vt:lpstr>
      <vt:lpstr>ECLAIRAGE PUBLIC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FRB</dc:creator>
  <cp:lastModifiedBy>FRB</cp:lastModifiedBy>
  <cp:revision>22</cp:revision>
  <dcterms:created xsi:type="dcterms:W3CDTF">2014-10-29T07:22:03Z</dcterms:created>
  <dcterms:modified xsi:type="dcterms:W3CDTF">2015-05-01T08:12:01Z</dcterms:modified>
</cp:coreProperties>
</file>