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1.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2.xml" ContentType="application/vnd.openxmlformats-officedocument.presentationml.tags+xml"/>
  <Override PartName="/ppt/notesSlides/notesSlide7.xml" ContentType="application/vnd.openxmlformats-officedocument.presentationml.notesSlide+xml"/>
  <Override PartName="/ppt/tags/tag3.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4.xml" ContentType="application/vnd.openxmlformats-officedocument.presentationml.tags+xml"/>
  <Override PartName="/ppt/notesSlides/notesSlide10.xml" ContentType="application/vnd.openxmlformats-officedocument.presentationml.notesSlide+xml"/>
  <Override PartName="/ppt/tags/tag5.xml" ContentType="application/vnd.openxmlformats-officedocument.presentationml.tags+xml"/>
  <Override PartName="/ppt/notesSlides/notesSlide11.xml" ContentType="application/vnd.openxmlformats-officedocument.presentationml.notesSlide+xml"/>
  <Override PartName="/ppt/tags/tag6.xml" ContentType="application/vnd.openxmlformats-officedocument.presentationml.tags+xml"/>
  <Override PartName="/ppt/notesSlides/notesSlide12.xml" ContentType="application/vnd.openxmlformats-officedocument.presentationml.notesSlide+xml"/>
  <Override PartName="/ppt/tags/tag7.xml" ContentType="application/vnd.openxmlformats-officedocument.presentationml.tags+xml"/>
  <Override PartName="/ppt/notesSlides/notesSlide13.xml" ContentType="application/vnd.openxmlformats-officedocument.presentationml.notesSlide+xml"/>
  <Override PartName="/ppt/tags/tag8.xml" ContentType="application/vnd.openxmlformats-officedocument.presentationml.tags+xml"/>
  <Override PartName="/ppt/notesSlides/notesSlide14.xml" ContentType="application/vnd.openxmlformats-officedocument.presentationml.notesSlide+xml"/>
  <Override PartName="/ppt/tags/tag9.xml" ContentType="application/vnd.openxmlformats-officedocument.presentationml.tags+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tags/tag10.xml" ContentType="application/vnd.openxmlformats-officedocument.presentationml.tags+xml"/>
  <Override PartName="/ppt/notesSlides/notesSlide18.xml" ContentType="application/vnd.openxmlformats-officedocument.presentationml.notesSlide+xml"/>
  <Override PartName="/ppt/tags/tag11.xml" ContentType="application/vnd.openxmlformats-officedocument.presentationml.tags+xml"/>
  <Override PartName="/ppt/notesSlides/notesSlide19.xml" ContentType="application/vnd.openxmlformats-officedocument.presentationml.notesSlide+xml"/>
  <Override PartName="/ppt/tags/tag12.xml" ContentType="application/vnd.openxmlformats-officedocument.presentationml.tags+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tags/tag13.xml" ContentType="application/vnd.openxmlformats-officedocument.presentationml.tags+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embedTrueTypeFonts="1" saveSubsetFonts="1">
  <p:sldMasterIdLst>
    <p:sldMasterId id="2147483660" r:id="rId1"/>
    <p:sldMasterId id="2147483722" r:id="rId2"/>
  </p:sldMasterIdLst>
  <p:notesMasterIdLst>
    <p:notesMasterId r:id="rId31"/>
  </p:notesMasterIdLst>
  <p:handoutMasterIdLst>
    <p:handoutMasterId r:id="rId32"/>
  </p:handoutMasterIdLst>
  <p:sldIdLst>
    <p:sldId id="256" r:id="rId3"/>
    <p:sldId id="322" r:id="rId4"/>
    <p:sldId id="312" r:id="rId5"/>
    <p:sldId id="311" r:id="rId6"/>
    <p:sldId id="330" r:id="rId7"/>
    <p:sldId id="344" r:id="rId8"/>
    <p:sldId id="327" r:id="rId9"/>
    <p:sldId id="332" r:id="rId10"/>
    <p:sldId id="339" r:id="rId11"/>
    <p:sldId id="323" r:id="rId12"/>
    <p:sldId id="325" r:id="rId13"/>
    <p:sldId id="333" r:id="rId14"/>
    <p:sldId id="334" r:id="rId15"/>
    <p:sldId id="326" r:id="rId16"/>
    <p:sldId id="329" r:id="rId17"/>
    <p:sldId id="345" r:id="rId18"/>
    <p:sldId id="313" r:id="rId19"/>
    <p:sldId id="331" r:id="rId20"/>
    <p:sldId id="324" r:id="rId21"/>
    <p:sldId id="335" r:id="rId22"/>
    <p:sldId id="315" r:id="rId23"/>
    <p:sldId id="338" r:id="rId24"/>
    <p:sldId id="340" r:id="rId25"/>
    <p:sldId id="341" r:id="rId26"/>
    <p:sldId id="342" r:id="rId27"/>
    <p:sldId id="316" r:id="rId28"/>
    <p:sldId id="328" r:id="rId29"/>
    <p:sldId id="343" r:id="rId30"/>
  </p:sldIdLst>
  <p:sldSz cx="9144000" cy="6858000" type="screen4x3"/>
  <p:notesSz cx="6858000" cy="9144000"/>
  <p:embeddedFontLst>
    <p:embeddedFont>
      <p:font typeface="Consolas" panose="020B0609020204030204" pitchFamily="49" charset="0"/>
      <p:regular r:id="rId33"/>
      <p:bold r:id="rId34"/>
      <p:italic r:id="rId35"/>
      <p:boldItalic r:id="rId36"/>
    </p:embeddedFont>
    <p:embeddedFont>
      <p:font typeface="Calibri" panose="020F0502020204030204" pitchFamily="34" charset="0"/>
      <p:regular r:id="rId37"/>
      <p:bold r:id="rId38"/>
      <p:italic r:id="rId39"/>
      <p:boldItalic r:id="rId40"/>
    </p:embeddedFont>
    <p:embeddedFont>
      <p:font typeface="SimSun" panose="02010600030101010101" pitchFamily="2" charset="-122"/>
      <p:regular r:id="rId41"/>
    </p:embeddedFont>
    <p:embeddedFont>
      <p:font typeface="Segoe UI Light" panose="020B0502040204020203" pitchFamily="34" charset="0"/>
      <p:regular r:id="rId42"/>
      <p:italic r:id="rId43"/>
    </p:embeddedFont>
    <p:embeddedFont>
      <p:font typeface="Segoe UI" panose="020B0502040204020203" pitchFamily="34" charset="0"/>
      <p:regular r:id="rId44"/>
      <p:bold r:id="rId45"/>
      <p:italic r:id="rId46"/>
      <p:boldItalic r:id="rId47"/>
    </p:embeddedFont>
    <p:embeddedFont>
      <p:font typeface="Verdana" panose="020B0604030504040204" pitchFamily="34" charset="0"/>
      <p:regular r:id="rId48"/>
      <p:bold r:id="rId49"/>
      <p:italic r:id="rId50"/>
      <p:boldItalic r:id="rId51"/>
    </p:embeddedFont>
  </p:embeddedFontLst>
  <p:defaultTex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p:defaultTextStyle>
  <p:extLst>
    <p:ext uri="{521415D9-36F7-43E2-AB2F-B90AF26B5E84}">
      <p14:sectionLst xmlns:p14="http://schemas.microsoft.com/office/powerpoint/2010/main">
        <p14:section name="Default Section" id="{6D02174B-784A-434E-834A-4FC2579EC5AD}">
          <p14:sldIdLst>
            <p14:sldId id="256"/>
            <p14:sldId id="322"/>
            <p14:sldId id="312"/>
          </p14:sldIdLst>
        </p14:section>
        <p14:section name="Virtual Networks" id="{EE7F45B0-A6AD-411D-A512-DBBFEC401377}">
          <p14:sldIdLst>
            <p14:sldId id="311"/>
            <p14:sldId id="330"/>
            <p14:sldId id="344"/>
            <p14:sldId id="327"/>
            <p14:sldId id="332"/>
            <p14:sldId id="339"/>
            <p14:sldId id="323"/>
            <p14:sldId id="325"/>
            <p14:sldId id="333"/>
            <p14:sldId id="334"/>
            <p14:sldId id="326"/>
            <p14:sldId id="329"/>
            <p14:sldId id="345"/>
          </p14:sldIdLst>
        </p14:section>
        <p14:section name="Multi-site" id="{C6B6578B-F5CF-418D-991A-F24A0340D180}">
          <p14:sldIdLst>
            <p14:sldId id="313"/>
            <p14:sldId id="331"/>
            <p14:sldId id="324"/>
            <p14:sldId id="335"/>
          </p14:sldIdLst>
        </p14:section>
        <p14:section name="ARM Networking" id="{B92904DA-AD65-48A7-82FB-BA4D438E899A}">
          <p14:sldIdLst>
            <p14:sldId id="315"/>
            <p14:sldId id="338"/>
            <p14:sldId id="340"/>
            <p14:sldId id="341"/>
            <p14:sldId id="342"/>
          </p14:sldIdLst>
        </p14:section>
        <p14:section name="Hybrid Connection" id="{CA5ED27E-6529-4197-AC63-77A7AD34E2E9}">
          <p14:sldIdLst>
            <p14:sldId id="316"/>
            <p14:sldId id="328"/>
            <p14:sldId id="343"/>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99FF"/>
    <a:srgbClr val="0070C0"/>
    <a:srgbClr val="66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23162" autoAdjust="0"/>
    <p:restoredTop sz="70938" autoAdjust="0"/>
  </p:normalViewPr>
  <p:slideViewPr>
    <p:cSldViewPr snapToGrid="0">
      <p:cViewPr varScale="1">
        <p:scale>
          <a:sx n="71" d="100"/>
          <a:sy n="71" d="100"/>
        </p:scale>
        <p:origin x="1220" y="48"/>
      </p:cViewPr>
      <p:guideLst/>
    </p:cSldViewPr>
  </p:slideViewPr>
  <p:notesTextViewPr>
    <p:cViewPr>
      <p:scale>
        <a:sx n="1" d="1"/>
        <a:sy n="1" d="1"/>
      </p:scale>
      <p:origin x="0" y="0"/>
    </p:cViewPr>
  </p:notesTextViewPr>
  <p:sorterViewPr>
    <p:cViewPr varScale="1">
      <p:scale>
        <a:sx n="100" d="100"/>
        <a:sy n="100" d="100"/>
      </p:scale>
      <p:origin x="0" y="-6292"/>
    </p:cViewPr>
  </p:sorterViewPr>
  <p:notesViewPr>
    <p:cSldViewPr snapToGrid="0">
      <p:cViewPr varScale="1">
        <p:scale>
          <a:sx n="62" d="100"/>
          <a:sy n="62" d="100"/>
        </p:scale>
        <p:origin x="2198" y="43"/>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font" Target="fonts/font7.fntdata"/><Relationship Id="rId21" Type="http://schemas.openxmlformats.org/officeDocument/2006/relationships/slide" Target="slides/slide19.xml"/><Relationship Id="rId34" Type="http://schemas.openxmlformats.org/officeDocument/2006/relationships/font" Target="fonts/font2.fntdata"/><Relationship Id="rId42" Type="http://schemas.openxmlformats.org/officeDocument/2006/relationships/font" Target="fonts/font10.fntdata"/><Relationship Id="rId47" Type="http://schemas.openxmlformats.org/officeDocument/2006/relationships/font" Target="fonts/font15.fntdata"/><Relationship Id="rId50" Type="http://schemas.openxmlformats.org/officeDocument/2006/relationships/font" Target="fonts/font18.fntdata"/><Relationship Id="rId55"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font" Target="fonts/font1.fntdata"/><Relationship Id="rId38" Type="http://schemas.openxmlformats.org/officeDocument/2006/relationships/font" Target="fonts/font6.fntdata"/><Relationship Id="rId46" Type="http://schemas.openxmlformats.org/officeDocument/2006/relationships/font" Target="fonts/font14.fntdata"/><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font" Target="fonts/font9.fntdata"/><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handoutMaster" Target="handoutMasters/handoutMaster1.xml"/><Relationship Id="rId37" Type="http://schemas.openxmlformats.org/officeDocument/2006/relationships/font" Target="fonts/font5.fntdata"/><Relationship Id="rId40" Type="http://schemas.openxmlformats.org/officeDocument/2006/relationships/font" Target="fonts/font8.fntdata"/><Relationship Id="rId45" Type="http://schemas.openxmlformats.org/officeDocument/2006/relationships/font" Target="fonts/font13.fntdata"/><Relationship Id="rId53"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font" Target="fonts/font4.fntdata"/><Relationship Id="rId49" Type="http://schemas.openxmlformats.org/officeDocument/2006/relationships/font" Target="fonts/font17.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notesMaster" Target="notesMasters/notesMaster1.xml"/><Relationship Id="rId44" Type="http://schemas.openxmlformats.org/officeDocument/2006/relationships/font" Target="fonts/font12.fntdata"/><Relationship Id="rId52"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font" Target="fonts/font3.fntdata"/><Relationship Id="rId43" Type="http://schemas.openxmlformats.org/officeDocument/2006/relationships/font" Target="fonts/font11.fntdata"/><Relationship Id="rId48" Type="http://schemas.openxmlformats.org/officeDocument/2006/relationships/font" Target="fonts/font16.fntdata"/><Relationship Id="rId8" Type="http://schemas.openxmlformats.org/officeDocument/2006/relationships/slide" Target="slides/slide6.xml"/><Relationship Id="rId51" Type="http://schemas.openxmlformats.org/officeDocument/2006/relationships/font" Target="fonts/font19.fntdata"/><Relationship Id="rId3"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870CA56-E1F1-4304-993E-F3428D50E66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3D9495E-08B6-4F59-A3F3-9FD12300E12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D784404-57E5-4341-9230-5EC072B8C3C5}" type="datetimeFigureOut">
              <a:rPr lang="en-US" smtClean="0"/>
              <a:t>2/28/2018</a:t>
            </a:fld>
            <a:endParaRPr lang="en-US"/>
          </a:p>
        </p:txBody>
      </p:sp>
      <p:sp>
        <p:nvSpPr>
          <p:cNvPr id="4" name="Footer Placeholder 3">
            <a:extLst>
              <a:ext uri="{FF2B5EF4-FFF2-40B4-BE49-F238E27FC236}">
                <a16:creationId xmlns:a16="http://schemas.microsoft.com/office/drawing/2014/main" id="{D110874D-4F40-4590-AD0F-D9901998A10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CEC9182F-5CBD-4D85-8594-DD19B01D8A1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E07D361-57B1-4BF7-8791-79A35145D1DB}" type="slidenum">
              <a:rPr lang="en-US" smtClean="0"/>
              <a:t>‹#›</a:t>
            </a:fld>
            <a:endParaRPr lang="en-US"/>
          </a:p>
        </p:txBody>
      </p:sp>
    </p:spTree>
    <p:extLst>
      <p:ext uri="{BB962C8B-B14F-4D97-AF65-F5344CB8AC3E}">
        <p14:creationId xmlns:p14="http://schemas.microsoft.com/office/powerpoint/2010/main" val="409120083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933EFA3-31EF-403B-8080-9776000D59FF}" type="datetimeFigureOut">
              <a:rPr lang="en-US" smtClean="0"/>
              <a:t>2/28/2018</a:t>
            </a:fld>
            <a:endParaRPr lang="en-US" dirty="0"/>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9E9337-0361-41F3-9C17-1F4FFD1214BA}" type="slidenum">
              <a:rPr lang="en-US" smtClean="0"/>
              <a:t>‹#›</a:t>
            </a:fld>
            <a:endParaRPr lang="en-US" dirty="0"/>
          </a:p>
        </p:txBody>
      </p:sp>
    </p:spTree>
    <p:extLst>
      <p:ext uri="{BB962C8B-B14F-4D97-AF65-F5344CB8AC3E}">
        <p14:creationId xmlns:p14="http://schemas.microsoft.com/office/powerpoint/2010/main" val="13167253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azureplatform-dev.azurewebsites.net/Content/release-notes.txt"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portal.azure.com/"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8" Type="http://schemas.openxmlformats.org/officeDocument/2006/relationships/hyperlink" Target="https://docs.microsoft.com/en-us/azure/application-gateway/application-gateway-websocket" TargetMode="External"/><Relationship Id="rId13" Type="http://schemas.openxmlformats.org/officeDocument/2006/relationships/hyperlink" Target="https://docs.microsoft.com/en-us/azure/application-gateway/application-gateway-diagnostics" TargetMode="External"/><Relationship Id="rId3" Type="http://schemas.openxmlformats.org/officeDocument/2006/relationships/hyperlink" Target="https://docs.microsoft.com/en-us/azure/application-gateway/application-gateway-webapplicationfirewall-overview" TargetMode="External"/><Relationship Id="rId7" Type="http://schemas.openxmlformats.org/officeDocument/2006/relationships/hyperlink" Target="https://docs.microsoft.com/en-us/azure/application-gateway/application-gateway-multi-site-overview" TargetMode="External"/><Relationship Id="rId12" Type="http://schemas.openxmlformats.org/officeDocument/2006/relationships/hyperlink" Target="https://docs.microsoft.com/en-us/azure/application-gateway/application-gateway-web-app-overview" TargetMode="External"/><Relationship Id="rId2" Type="http://schemas.openxmlformats.org/officeDocument/2006/relationships/slide" Target="../slides/slide8.xml"/><Relationship Id="rId1" Type="http://schemas.openxmlformats.org/officeDocument/2006/relationships/notesMaster" Target="../notesMasters/notesMaster1.xml"/><Relationship Id="rId6" Type="http://schemas.openxmlformats.org/officeDocument/2006/relationships/hyperlink" Target="https://docs.microsoft.com/en-us/azure/application-gateway/application-gateway-url-route-overview" TargetMode="External"/><Relationship Id="rId11" Type="http://schemas.openxmlformats.org/officeDocument/2006/relationships/hyperlink" Target="https://docs.microsoft.com/en-us/azure/application-gateway/application-gateway-redirect-overview" TargetMode="External"/><Relationship Id="rId5" Type="http://schemas.openxmlformats.org/officeDocument/2006/relationships/hyperlink" Target="https://docs.microsoft.com/en-us/azure/application-gateway/application-gateway-backend-ssl" TargetMode="External"/><Relationship Id="rId10" Type="http://schemas.openxmlformats.org/officeDocument/2006/relationships/hyperlink" Target="https://docs.microsoft.com/en-us/azure/application-gateway/application-gateway-ssl-policy-overview" TargetMode="External"/><Relationship Id="rId4" Type="http://schemas.openxmlformats.org/officeDocument/2006/relationships/hyperlink" Target="https://docs.microsoft.com/en-us/azure/application-gateway/application-gateway-ssl-arm" TargetMode="External"/><Relationship Id="rId9" Type="http://schemas.openxmlformats.org/officeDocument/2006/relationships/hyperlink" Target="https://docs.microsoft.com/en-us/azure/application-gateway/application-gateway-probe-overview" TargetMode="Externa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Presentation:</a:t>
            </a:r>
            <a:r>
              <a:rPr lang="en-US" sz="1000" b="1" dirty="0">
                <a:effectLst/>
                <a:latin typeface="Arial" panose="020B0604020202020204" pitchFamily="34" charset="0"/>
                <a:ea typeface="Calibri" panose="020F0502020204030204" pitchFamily="34" charset="0"/>
                <a:cs typeface="Times New Roman" panose="02020603050405020304" pitchFamily="18" charset="0"/>
              </a:rPr>
              <a:t> 105 minutes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Lab:</a:t>
            </a:r>
            <a:r>
              <a:rPr lang="en-US" sz="1000" b="1" dirty="0">
                <a:effectLst/>
                <a:latin typeface="Arial" panose="020B0604020202020204" pitchFamily="34" charset="0"/>
                <a:ea typeface="Calibri" panose="020F0502020204030204" pitchFamily="34" charset="0"/>
                <a:cs typeface="Times New Roman" panose="02020603050405020304" pitchFamily="18" charset="0"/>
              </a:rPr>
              <a:t> 50 minutes </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Segoe UI" panose="020B0502040204020203" pitchFamily="34" charset="0"/>
              </a:rPr>
              <a:t>After completing this module, students will be able to:</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Identify suitable workloads for the cloud.</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Identify services and capabilities that Microsoft Azure provides.</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Use Azure portals to manage Azure services and subscriptions.</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Use Windows PowerShell to manage Azure services and subscriptions.</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Use Azure Command-Line Interface (CLI) to manage Azure services and subscriptions.</a:t>
            </a:r>
          </a:p>
          <a:p>
            <a:pPr marL="342900" marR="0" lvl="0" indent="-342900">
              <a:lnSpc>
                <a:spcPct val="115000"/>
              </a:lnSpc>
              <a:spcBef>
                <a:spcPts val="0"/>
              </a:spcBef>
              <a:spcAft>
                <a:spcPts val="995"/>
              </a:spcAft>
              <a:buFont typeface="Symbol" panose="05050102010706020507" pitchFamily="18" charset="2"/>
              <a:buChar char=""/>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Describe the primary characteristics of Azure Resource Manager.</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Use Azure services to enhance management and monitoring of Azure.</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a:lnSpc>
                <a:spcPts val="1300"/>
              </a:lnSpc>
              <a:spcBef>
                <a:spcPts val="900"/>
              </a:spcBef>
              <a:spcAft>
                <a:spcPts val="300"/>
              </a:spcAft>
            </a:pPr>
            <a:r>
              <a:rPr lang="en-US" sz="1000" b="1" dirty="0">
                <a:effectLst/>
                <a:latin typeface="Arial" panose="020B0604020202020204" pitchFamily="34" charset="0"/>
                <a:ea typeface="Times New Roman" panose="02020603050405020304" pitchFamily="18" charset="0"/>
                <a:cs typeface="Segoe UI" panose="020B0502040204020203" pitchFamily="34" charset="0"/>
              </a:rPr>
              <a:t>Required materials</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To teach this module, you need the Microsoft PowerPoint file</a:t>
            </a:r>
            <a:r>
              <a:rPr lang="en-US" sz="1000" dirty="0">
                <a:effectLst/>
                <a:latin typeface="Arial" panose="020B0604020202020204" pitchFamily="34" charset="0"/>
                <a:ea typeface="Calibri" panose="020F0502020204030204" pitchFamily="34" charset="0"/>
                <a:cs typeface="Segoe UI" panose="020B0502040204020203" pitchFamily="34" charset="0"/>
              </a:rPr>
              <a:t> </a:t>
            </a:r>
            <a:r>
              <a:rPr lang="en-US" sz="1000" b="1" dirty="0">
                <a:effectLst/>
                <a:latin typeface="Arial" panose="020B0604020202020204" pitchFamily="34" charset="0"/>
                <a:ea typeface="Calibri" panose="020F0502020204030204" pitchFamily="34" charset="0"/>
                <a:cs typeface="Times New Roman" panose="02020603050405020304" pitchFamily="18" charset="0"/>
              </a:rPr>
              <a:t>20533D_01.pptx</a:t>
            </a:r>
            <a:r>
              <a:rPr lang="en-US" sz="1000" dirty="0">
                <a:effectLst/>
                <a:latin typeface="Arial" panose="020B0604020202020204" pitchFamily="34" charset="0"/>
                <a:ea typeface="Calibri" panose="020F0502020204030204" pitchFamily="34" charset="0"/>
                <a:cs typeface="Segoe UI" panose="020B0502040204020203" pitchFamily="34" charset="0"/>
              </a:rPr>
              <a:t>.</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Preparation tasks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To prepare for this module, you should:</a:t>
            </a:r>
          </a:p>
          <a:p>
            <a:pPr marL="34290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Read all this module’s materials.</a:t>
            </a:r>
            <a:endParaRPr lang="en-US" sz="1000" dirty="0">
              <a:effectLst/>
              <a:latin typeface="Arial" panose="020B0604020202020204" pitchFamily="34" charset="0"/>
            </a:endParaRPr>
          </a:p>
          <a:p>
            <a:pPr marL="34290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Practice performing the demonstrations and labs.</a:t>
            </a:r>
            <a:endParaRPr lang="en-US" sz="1000" dirty="0">
              <a:effectLst/>
              <a:latin typeface="Arial" panose="020B0604020202020204" pitchFamily="34" charset="0"/>
            </a:endParaRPr>
          </a:p>
          <a:p>
            <a:pPr marL="34290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Work through the Module Review and Takeaways section to determine how you will use the information to reinforce student learning and promote knowledge transfer to on-the-job performance.</a:t>
            </a:r>
            <a:endParaRPr lang="en-US" sz="1000" dirty="0">
              <a:effectLst/>
              <a:latin typeface="Arial" panose="020B0604020202020204" pitchFamily="34"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As you prepare for this class, it is imperative that you complete the labs yourself. This gives you an understanding of how the labs work, as well as the concepts that each lab covers. This enables you to provide meaningful hints to students who might have issues while working in the labs. Furthermore, it will help guide your lecture to ensure that you discuss the concepts that the labs cover.</a:t>
            </a:r>
          </a:p>
        </p:txBody>
      </p:sp>
      <p:sp>
        <p:nvSpPr>
          <p:cNvPr id="4" name="Slide Number Placeholder 3"/>
          <p:cNvSpPr>
            <a:spLocks noGrp="1"/>
          </p:cNvSpPr>
          <p:nvPr>
            <p:ph type="sldNum" sz="quarter" idx="10"/>
          </p:nvPr>
        </p:nvSpPr>
        <p:spPr/>
        <p:txBody>
          <a:bodyPr/>
          <a:lstStyle/>
          <a:p>
            <a:fld id="{F19E9337-0361-41F3-9C17-1F4FFD1214BA}" type="slidenum">
              <a:rPr lang="en-US" b="0" smtClean="0">
                <a:latin typeface="+mn-lt"/>
              </a:rPr>
              <a:t>1</a:t>
            </a:fld>
            <a:endParaRPr lang="en-US"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20533D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1: Introduction to Microsoft Azure</a:t>
            </a:r>
          </a:p>
        </p:txBody>
      </p:sp>
    </p:spTree>
    <p:extLst>
      <p:ext uri="{BB962C8B-B14F-4D97-AF65-F5344CB8AC3E}">
        <p14:creationId xmlns:p14="http://schemas.microsoft.com/office/powerpoint/2010/main" val="30432123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b="1" dirty="0">
                <a:latin typeface="Arial"/>
                <a:ea typeface="Calibri"/>
                <a:cs typeface="Times New Roman"/>
              </a:rPr>
              <a:t>• Dynamic IP (DIP) address. A DIP address is a dynamic internal IP address. VMs in the virtual network use this address to communicate with other VMs in the same virtual network. When you have connected a VPN to an Azure virtual network, on-premises clients use DIPs </a:t>
            </a:r>
            <a:r>
              <a:rPr lang="en-US" sz="1000" b="1" dirty="0" err="1">
                <a:latin typeface="Arial"/>
                <a:ea typeface="Calibri"/>
                <a:cs typeface="Times New Roman"/>
              </a:rPr>
              <a:t>tp</a:t>
            </a:r>
            <a:r>
              <a:rPr lang="en-US" sz="1000" b="1" dirty="0">
                <a:latin typeface="Arial"/>
                <a:ea typeface="Calibri"/>
                <a:cs typeface="Times New Roman"/>
              </a:rPr>
              <a:t> communicate with virtual network VMs. DIPs are equivalent to the private IP addresses in the Azure Resource Manager deployment model. </a:t>
            </a:r>
          </a:p>
          <a:p>
            <a:pPr>
              <a:lnSpc>
                <a:spcPct val="115000"/>
              </a:lnSpc>
              <a:spcAft>
                <a:spcPts val="1000"/>
              </a:spcAft>
            </a:pPr>
            <a:r>
              <a:rPr lang="en-US" sz="1000" b="1" dirty="0">
                <a:latin typeface="Arial"/>
                <a:ea typeface="Calibri"/>
                <a:cs typeface="Times New Roman"/>
              </a:rPr>
              <a:t>• Virtual IP (VIP) address. A VIP address is a virtual IP address that is assigned to a cloud service. This IP address is a public internet IP address, and external clients use it to communicate with the cloud service and its VMs. All VMs within a single cloud service have the same VIP address. </a:t>
            </a:r>
          </a:p>
          <a:p>
            <a:pPr>
              <a:lnSpc>
                <a:spcPct val="115000"/>
              </a:lnSpc>
              <a:spcAft>
                <a:spcPts val="1000"/>
              </a:spcAft>
            </a:pPr>
            <a:r>
              <a:rPr lang="en-US" sz="1000" b="1" dirty="0">
                <a:latin typeface="Arial"/>
                <a:ea typeface="Calibri"/>
                <a:cs typeface="Times New Roman"/>
              </a:rPr>
              <a:t>• Instance-level public IP (ILPIP) address. An ILPIP address is associated directly with the VM, and enables direct communication with a VM from the internet without relying on VIP address. </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C6440F54-8651-4EC7-B5E7-A2B06DF30647}" type="slidenum">
              <a:rPr lang="en-US" smtClean="0"/>
              <a:t>10</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2: Implementing and managing Azure networking</a:t>
            </a:r>
          </a:p>
        </p:txBody>
      </p:sp>
    </p:spTree>
    <p:extLst>
      <p:ext uri="{BB962C8B-B14F-4D97-AF65-F5344CB8AC3E}">
        <p14:creationId xmlns:p14="http://schemas.microsoft.com/office/powerpoint/2010/main" val="15580371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Provide an overview of managing private IP addressing on Azure Vnets.</a:t>
            </a:r>
          </a:p>
        </p:txBody>
      </p:sp>
      <p:sp>
        <p:nvSpPr>
          <p:cNvPr id="4" name="Slide Number Placeholder 3"/>
          <p:cNvSpPr>
            <a:spLocks noGrp="1"/>
          </p:cNvSpPr>
          <p:nvPr>
            <p:ph type="sldNum" sz="quarter" idx="10"/>
          </p:nvPr>
        </p:nvSpPr>
        <p:spPr/>
        <p:txBody>
          <a:bodyPr/>
          <a:lstStyle/>
          <a:p>
            <a:fld id="{C6440F54-8651-4EC7-B5E7-A2B06DF30647}" type="slidenum">
              <a:rPr lang="en-US" smtClean="0"/>
              <a:t>11</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2: Implementing and managing Azure networking</a:t>
            </a:r>
          </a:p>
        </p:txBody>
      </p:sp>
    </p:spTree>
    <p:extLst>
      <p:ext uri="{BB962C8B-B14F-4D97-AF65-F5344CB8AC3E}">
        <p14:creationId xmlns:p14="http://schemas.microsoft.com/office/powerpoint/2010/main" val="9866759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NSG:</a:t>
            </a:r>
          </a:p>
          <a:p>
            <a:pPr>
              <a:lnSpc>
                <a:spcPct val="115000"/>
              </a:lnSpc>
              <a:spcAft>
                <a:spcPts val="1000"/>
              </a:spcAft>
            </a:pPr>
            <a:r>
              <a:rPr lang="en-US" sz="1000" dirty="0">
                <a:latin typeface="Arial"/>
                <a:ea typeface="Calibri"/>
                <a:cs typeface="Times New Roman"/>
              </a:rPr>
              <a:t> are collections of network-level firewalls rules that you can associate with virtual network subnets. A NSG consists of rules that allow or deny inbound and outbound traffic based on a combination of IP address prefixes and ports</a:t>
            </a:r>
          </a:p>
        </p:txBody>
      </p:sp>
      <p:sp>
        <p:nvSpPr>
          <p:cNvPr id="4" name="Slide Number Placeholder 3"/>
          <p:cNvSpPr>
            <a:spLocks noGrp="1"/>
          </p:cNvSpPr>
          <p:nvPr>
            <p:ph type="sldNum" sz="quarter" idx="10"/>
          </p:nvPr>
        </p:nvSpPr>
        <p:spPr/>
        <p:txBody>
          <a:bodyPr/>
          <a:lstStyle/>
          <a:p>
            <a:fld id="{C6440F54-8651-4EC7-B5E7-A2B06DF30647}" type="slidenum">
              <a:rPr lang="en-US" smtClean="0"/>
              <a:t>12</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2: Implementing and managing Azure networking</a:t>
            </a:r>
          </a:p>
        </p:txBody>
      </p:sp>
    </p:spTree>
    <p:extLst>
      <p:ext uri="{BB962C8B-B14F-4D97-AF65-F5344CB8AC3E}">
        <p14:creationId xmlns:p14="http://schemas.microsoft.com/office/powerpoint/2010/main" val="27496652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Routing Azure implements a default routing configuration that facilitates basic connectivity, including the ability to reach the internet and to communicate with other resources on the same or directly connected virtual networks. You can modify this default configuration in two ways:</a:t>
            </a:r>
          </a:p>
          <a:p>
            <a:pPr>
              <a:lnSpc>
                <a:spcPct val="115000"/>
              </a:lnSpc>
              <a:spcAft>
                <a:spcPts val="1000"/>
              </a:spcAft>
            </a:pPr>
            <a:r>
              <a:rPr lang="en-US" sz="1000" dirty="0">
                <a:latin typeface="Arial"/>
                <a:ea typeface="Calibri"/>
                <a:cs typeface="Times New Roman"/>
              </a:rPr>
              <a:t> • User-defined routes involve creating custom static routes with one or more rules altering the default routing behavior and associating them with virtual network subnets. These rules apply to any traffic leaving these subnets and targeting IP address ranges that you referenced in your custom routes.</a:t>
            </a:r>
          </a:p>
          <a:p>
            <a:pPr>
              <a:lnSpc>
                <a:spcPct val="115000"/>
              </a:lnSpc>
              <a:spcAft>
                <a:spcPts val="1000"/>
              </a:spcAft>
            </a:pPr>
            <a:r>
              <a:rPr lang="en-US" sz="1000" dirty="0">
                <a:latin typeface="Arial"/>
                <a:ea typeface="Calibri"/>
                <a:cs typeface="Times New Roman"/>
              </a:rPr>
              <a:t>	</a:t>
            </a:r>
          </a:p>
          <a:p>
            <a:pPr>
              <a:lnSpc>
                <a:spcPct val="115000"/>
              </a:lnSpc>
              <a:spcAft>
                <a:spcPts val="1000"/>
              </a:spcAft>
            </a:pPr>
            <a:r>
              <a:rPr lang="en-US" sz="1000" dirty="0">
                <a:latin typeface="Arial"/>
                <a:ea typeface="Calibri"/>
                <a:cs typeface="Times New Roman"/>
              </a:rPr>
              <a:t>• Border Gateway Protocol (BGP) routes facilitate dynamic route exchange between on-premises networks and Azure virtual networks in hybrid scenarios</a:t>
            </a:r>
          </a:p>
        </p:txBody>
      </p:sp>
      <p:sp>
        <p:nvSpPr>
          <p:cNvPr id="4" name="Slide Number Placeholder 3"/>
          <p:cNvSpPr>
            <a:spLocks noGrp="1"/>
          </p:cNvSpPr>
          <p:nvPr>
            <p:ph type="sldNum" sz="quarter" idx="10"/>
          </p:nvPr>
        </p:nvSpPr>
        <p:spPr/>
        <p:txBody>
          <a:bodyPr/>
          <a:lstStyle/>
          <a:p>
            <a:fld id="{C6440F54-8651-4EC7-B5E7-A2B06DF30647}" type="slidenum">
              <a:rPr lang="en-US" smtClean="0"/>
              <a:t>13</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2: Implementing and managing Azure networking</a:t>
            </a:r>
          </a:p>
        </p:txBody>
      </p:sp>
    </p:spTree>
    <p:extLst>
      <p:ext uri="{BB962C8B-B14F-4D97-AF65-F5344CB8AC3E}">
        <p14:creationId xmlns:p14="http://schemas.microsoft.com/office/powerpoint/2010/main" val="18284107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Describe different Domain Name System (DNS) record types that Azure DNS supports.</a:t>
            </a:r>
          </a:p>
        </p:txBody>
      </p:sp>
      <p:sp>
        <p:nvSpPr>
          <p:cNvPr id="4" name="Slide Number Placeholder 3"/>
          <p:cNvSpPr>
            <a:spLocks noGrp="1"/>
          </p:cNvSpPr>
          <p:nvPr>
            <p:ph type="sldNum" sz="quarter" idx="10"/>
          </p:nvPr>
        </p:nvSpPr>
        <p:spPr/>
        <p:txBody>
          <a:bodyPr/>
          <a:lstStyle/>
          <a:p>
            <a:fld id="{C6440F54-8651-4EC7-B5E7-A2B06DF30647}" type="slidenum">
              <a:rPr lang="en-US" smtClean="0"/>
              <a:t>14</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2: Implementing and managing Azure networking</a:t>
            </a:r>
          </a:p>
        </p:txBody>
      </p:sp>
    </p:spTree>
    <p:extLst>
      <p:ext uri="{BB962C8B-B14F-4D97-AF65-F5344CB8AC3E}">
        <p14:creationId xmlns:p14="http://schemas.microsoft.com/office/powerpoint/2010/main" val="36164774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Times New Roman"/>
              </a:rPr>
              <a:t>As briefly mentioned in the first lesson of this module, you can connect two virtual networks residing in the same Azure region by setting up a </a:t>
            </a:r>
            <a:r>
              <a:rPr lang="en-US" sz="1000" dirty="0" err="1">
                <a:latin typeface="Arial"/>
                <a:ea typeface="Calibri"/>
                <a:cs typeface="Times New Roman"/>
              </a:rPr>
              <a:t>VNet</a:t>
            </a:r>
            <a:r>
              <a:rPr lang="en-US" sz="1000" dirty="0">
                <a:latin typeface="Arial"/>
                <a:ea typeface="Calibri"/>
                <a:cs typeface="Times New Roman"/>
              </a:rPr>
              <a:t> peering between them. This implements direct connectivity without using VPN gateways. As a result, you not only avoid the VPN gateway-related charges but the resulting latency and bandwidth match performance characteristics of connections within the same virtual network.</a:t>
            </a:r>
          </a:p>
          <a:p>
            <a:pPr>
              <a:lnSpc>
                <a:spcPct val="115000"/>
              </a:lnSpc>
              <a:spcAft>
                <a:spcPts val="1000"/>
              </a:spcAft>
            </a:pP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 Service chaining facilitates routing from one of two virtual networks via a virtual appliance located on the other. </a:t>
            </a:r>
          </a:p>
          <a:p>
            <a:pPr>
              <a:lnSpc>
                <a:spcPct val="115000"/>
              </a:lnSpc>
              <a:spcAft>
                <a:spcPts val="1000"/>
              </a:spcAft>
            </a:pPr>
            <a:r>
              <a:rPr lang="en-US" sz="1000" dirty="0">
                <a:latin typeface="Arial"/>
                <a:ea typeface="Calibri"/>
                <a:cs typeface="Times New Roman"/>
              </a:rPr>
              <a:t>• Gateway transit facilitates routing from one Azure virtual network to your on-premises location via another Azure virtual network configured with site-to-site VPN or ExpressRoute</a:t>
            </a:r>
          </a:p>
          <a:p>
            <a:pPr>
              <a:lnSpc>
                <a:spcPct val="115000"/>
              </a:lnSpc>
              <a:spcAft>
                <a:spcPts val="1000"/>
              </a:spcAft>
            </a:pP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You can establish </a:t>
            </a:r>
            <a:r>
              <a:rPr lang="en-US" sz="1000" dirty="0" err="1">
                <a:latin typeface="Arial"/>
                <a:ea typeface="Calibri"/>
                <a:cs typeface="Times New Roman"/>
              </a:rPr>
              <a:t>VNet</a:t>
            </a:r>
            <a:r>
              <a:rPr lang="en-US" sz="1000" dirty="0">
                <a:latin typeface="Arial"/>
                <a:ea typeface="Calibri"/>
                <a:cs typeface="Times New Roman"/>
              </a:rPr>
              <a:t> peering between the two virtual networks if you satisfy the following requirements: • Both virtual networks reside in the same region. • The virtual networks do not have overlapping IP address spaces. • The virtual networks belong either to the same Azure subscription or to separate Azure subscriptions that are associated with the same Azure Active Directory tenant. • At least one of the two networks is an Azure Resource Manager resource. It is not possible to establish </a:t>
            </a:r>
            <a:r>
              <a:rPr lang="en-US" sz="1000" dirty="0" err="1">
                <a:latin typeface="Arial"/>
                <a:ea typeface="Calibri"/>
                <a:cs typeface="Times New Roman"/>
              </a:rPr>
              <a:t>VNet</a:t>
            </a:r>
            <a:r>
              <a:rPr lang="en-US" sz="1000" dirty="0">
                <a:latin typeface="Arial"/>
                <a:ea typeface="Calibri"/>
                <a:cs typeface="Times New Roman"/>
              </a:rPr>
              <a:t> peering between two classic virtual networks. • Your user account has at least read and write permissions on the Virtual Network peering resource type scoped to the virtual networks that you want to connect via </a:t>
            </a:r>
            <a:r>
              <a:rPr lang="en-US" sz="1000" dirty="0" err="1">
                <a:latin typeface="Arial"/>
                <a:ea typeface="Calibri"/>
                <a:cs typeface="Times New Roman"/>
              </a:rPr>
              <a:t>VNet</a:t>
            </a:r>
            <a:r>
              <a:rPr lang="en-US" sz="1000" dirty="0">
                <a:latin typeface="Arial"/>
                <a:ea typeface="Calibri"/>
                <a:cs typeface="Times New Roman"/>
              </a:rPr>
              <a:t> peering. The built-in Network Contributor role-based access control (RBAC) role includes these permissions. • You have not reached the limit on the number of </a:t>
            </a:r>
            <a:r>
              <a:rPr lang="en-US" sz="1000" dirty="0" err="1">
                <a:latin typeface="Arial"/>
                <a:ea typeface="Calibri"/>
                <a:cs typeface="Times New Roman"/>
              </a:rPr>
              <a:t>VNet</a:t>
            </a:r>
            <a:r>
              <a:rPr lang="en-US" sz="1000" dirty="0">
                <a:latin typeface="Arial"/>
                <a:ea typeface="Calibri"/>
                <a:cs typeface="Times New Roman"/>
              </a:rPr>
              <a:t> </a:t>
            </a:r>
            <a:r>
              <a:rPr lang="en-US" sz="1000" dirty="0" err="1">
                <a:latin typeface="Arial"/>
                <a:ea typeface="Calibri"/>
                <a:cs typeface="Times New Roman"/>
              </a:rPr>
              <a:t>peerings</a:t>
            </a:r>
            <a:r>
              <a:rPr lang="en-US" sz="1000" dirty="0">
                <a:latin typeface="Arial"/>
                <a:ea typeface="Calibri"/>
                <a:cs typeface="Times New Roman"/>
              </a:rPr>
              <a:t> per virtual network. The default limit is 10. You can increase it to 50 by contacting Azure support. </a:t>
            </a:r>
          </a:p>
        </p:txBody>
      </p:sp>
      <p:sp>
        <p:nvSpPr>
          <p:cNvPr id="4" name="Slide Number Placeholder 3"/>
          <p:cNvSpPr>
            <a:spLocks noGrp="1"/>
          </p:cNvSpPr>
          <p:nvPr>
            <p:ph type="sldNum" sz="quarter" idx="10"/>
          </p:nvPr>
        </p:nvSpPr>
        <p:spPr/>
        <p:txBody>
          <a:bodyPr/>
          <a:lstStyle/>
          <a:p>
            <a:fld id="{C6440F54-8651-4EC7-B5E7-A2B06DF30647}" type="slidenum">
              <a:rPr lang="en-US" smtClean="0"/>
              <a:t>15</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2: Implementing and managing Azure networking</a:t>
            </a:r>
          </a:p>
        </p:txBody>
      </p:sp>
    </p:spTree>
    <p:extLst>
      <p:ext uri="{BB962C8B-B14F-4D97-AF65-F5344CB8AC3E}">
        <p14:creationId xmlns:p14="http://schemas.microsoft.com/office/powerpoint/2010/main" val="21008437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8E41278-A97F-6B4E-8A96-38954C528C7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979654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17</a:t>
            </a:fld>
            <a:endParaRPr lang="en-US" dirty="0"/>
          </a:p>
        </p:txBody>
      </p:sp>
    </p:spTree>
    <p:extLst>
      <p:ext uri="{BB962C8B-B14F-4D97-AF65-F5344CB8AC3E}">
        <p14:creationId xmlns:p14="http://schemas.microsoft.com/office/powerpoint/2010/main" val="190267143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Times New Roman"/>
              </a:rPr>
              <a:t>ExpressRoute:</a:t>
            </a:r>
          </a:p>
          <a:p>
            <a:pPr>
              <a:lnSpc>
                <a:spcPct val="115000"/>
              </a:lnSpc>
              <a:spcAft>
                <a:spcPts val="1000"/>
              </a:spcAft>
            </a:pPr>
            <a:r>
              <a:rPr lang="en-US" sz="1000" dirty="0">
                <a:latin typeface="Arial"/>
                <a:ea typeface="Calibri"/>
                <a:cs typeface="Times New Roman"/>
              </a:rPr>
              <a:t>The ExpressRoute service relies on a private connection between your datacenter and an Azure datacenter via a non-Microsoft connectivity provider By eliminating the dependency on internet connectivity, you can ensure consistent, reliable performance levels.</a:t>
            </a:r>
          </a:p>
          <a:p>
            <a:pPr>
              <a:lnSpc>
                <a:spcPct val="115000"/>
              </a:lnSpc>
              <a:spcAft>
                <a:spcPts val="1000"/>
              </a:spcAft>
            </a:pPr>
            <a:r>
              <a:rPr lang="en-US" sz="1000" dirty="0">
                <a:latin typeface="Arial"/>
                <a:ea typeface="Calibri"/>
                <a:cs typeface="Times New Roman"/>
              </a:rPr>
              <a:t>ExpressRoute offers per-circuit throughput of up to 10(Gbps)</a:t>
            </a:r>
          </a:p>
          <a:p>
            <a:pPr>
              <a:lnSpc>
                <a:spcPct val="115000"/>
              </a:lnSpc>
              <a:spcAft>
                <a:spcPts val="1000"/>
              </a:spcAft>
            </a:pP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Site-to-site:</a:t>
            </a:r>
          </a:p>
          <a:p>
            <a:pPr>
              <a:lnSpc>
                <a:spcPct val="115000"/>
              </a:lnSpc>
              <a:spcAft>
                <a:spcPts val="1000"/>
              </a:spcAft>
            </a:pPr>
            <a:r>
              <a:rPr lang="en-US" sz="1000" dirty="0">
                <a:latin typeface="Arial"/>
                <a:ea typeface="Calibri"/>
                <a:cs typeface="Times New Roman"/>
              </a:rPr>
              <a:t>A site-to-site VPN connects an on-premises network to an Azure virtual network via an IPSec VPN tunnel. This requires an on-premises VPN infrastructure that routes traffic to and from the Azure virtual network. For this purpose, you can use either a hardware VPN device or a software-based VPN service. In addition, you need to modify the on-premises routing configuration to ensure that the traffic targeting Azure virtual networks reaches its destination. </a:t>
            </a:r>
          </a:p>
          <a:p>
            <a:pPr>
              <a:lnSpc>
                <a:spcPct val="115000"/>
              </a:lnSpc>
              <a:spcAft>
                <a:spcPts val="1000"/>
              </a:spcAft>
            </a:pP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Point-to-site:</a:t>
            </a:r>
          </a:p>
          <a:p>
            <a:pPr>
              <a:lnSpc>
                <a:spcPct val="115000"/>
              </a:lnSpc>
              <a:spcAft>
                <a:spcPts val="1000"/>
              </a:spcAft>
            </a:pPr>
            <a:r>
              <a:rPr lang="en-US" sz="1000" dirty="0">
                <a:latin typeface="Arial"/>
                <a:ea typeface="Calibri"/>
                <a:cs typeface="Times New Roman"/>
              </a:rPr>
              <a:t>Use point-to-site connections when you have up to 128 client computers that you want to connect to an Azure virtual network. Computers with a point-to-site VPN can use that connection from any location with internet access. There is no need for dedicated hardware or software.</a:t>
            </a:r>
          </a:p>
          <a:p>
            <a:pPr>
              <a:lnSpc>
                <a:spcPct val="115000"/>
              </a:lnSpc>
              <a:spcAft>
                <a:spcPts val="1000"/>
              </a:spcAft>
            </a:pPr>
            <a:endParaRPr lang="en-US" sz="1000" dirty="0">
              <a:latin typeface="Arial"/>
              <a:ea typeface="Calibri"/>
              <a:cs typeface="Times New Roman"/>
            </a:endParaRPr>
          </a:p>
          <a:p>
            <a:pPr>
              <a:lnSpc>
                <a:spcPct val="115000"/>
              </a:lnSpc>
              <a:spcAft>
                <a:spcPts val="1000"/>
              </a:spcAft>
            </a:pP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C6440F54-8651-4EC7-B5E7-A2B06DF30647}" type="slidenum">
              <a:rPr lang="en-US" smtClean="0"/>
              <a:t>18</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2: Implementing and managing Azure networking</a:t>
            </a:r>
          </a:p>
        </p:txBody>
      </p:sp>
    </p:spTree>
    <p:extLst>
      <p:ext uri="{BB962C8B-B14F-4D97-AF65-F5344CB8AC3E}">
        <p14:creationId xmlns:p14="http://schemas.microsoft.com/office/powerpoint/2010/main" val="99463564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Provide an overview of different ways of connecting to Azure virtual networks.</a:t>
            </a:r>
          </a:p>
          <a:p>
            <a:pPr>
              <a:lnSpc>
                <a:spcPct val="115000"/>
              </a:lnSpc>
              <a:spcAft>
                <a:spcPts val="1000"/>
              </a:spcAft>
            </a:pPr>
            <a:r>
              <a:rPr lang="en-US" sz="1000" dirty="0">
                <a:latin typeface="Arial"/>
                <a:ea typeface="Calibri"/>
                <a:cs typeface="Times New Roman"/>
              </a:rPr>
              <a:t>Mention ExpressRoute support for public peering and Microsoft peering.</a:t>
            </a:r>
          </a:p>
        </p:txBody>
      </p:sp>
      <p:sp>
        <p:nvSpPr>
          <p:cNvPr id="4" name="Slide Number Placeholder 3"/>
          <p:cNvSpPr>
            <a:spLocks noGrp="1"/>
          </p:cNvSpPr>
          <p:nvPr>
            <p:ph type="sldNum" sz="quarter" idx="10"/>
          </p:nvPr>
        </p:nvSpPr>
        <p:spPr/>
        <p:txBody>
          <a:bodyPr/>
          <a:lstStyle/>
          <a:p>
            <a:fld id="{C6440F54-8651-4EC7-B5E7-A2B06DF30647}" type="slidenum">
              <a:rPr lang="en-US" smtClean="0"/>
              <a:t>19</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2: Implementing and managing Azure networking</a:t>
            </a:r>
          </a:p>
        </p:txBody>
      </p:sp>
    </p:spTree>
    <p:extLst>
      <p:ext uri="{BB962C8B-B14F-4D97-AF65-F5344CB8AC3E}">
        <p14:creationId xmlns:p14="http://schemas.microsoft.com/office/powerpoint/2010/main" val="288720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r>
              <a:rPr lang="de-DE" sz="1200" b="0" i="0" u="none" strike="noStrike" kern="1200" dirty="0">
                <a:solidFill>
                  <a:schemeClr val="tx1"/>
                </a:solidFill>
                <a:effectLst/>
                <a:latin typeface="+mn-lt"/>
                <a:ea typeface="+mn-ea"/>
                <a:cs typeface="+mn-cs"/>
                <a:hlinkClick r:id="rId3"/>
              </a:rPr>
              <a:t>Preview Version 1.7 (2017-04-20)</a:t>
            </a:r>
            <a:endParaRPr lang="de-DE" dirty="0"/>
          </a:p>
        </p:txBody>
      </p:sp>
      <p:sp>
        <p:nvSpPr>
          <p:cNvPr id="4" name="Slide Number Placeholder 3"/>
          <p:cNvSpPr>
            <a:spLocks noGrp="1"/>
          </p:cNvSpPr>
          <p:nvPr>
            <p:ph type="sldNum" sz="quarter" idx="10"/>
          </p:nvPr>
        </p:nvSpPr>
        <p:spPr/>
        <p:txBody>
          <a:bodyPr/>
          <a:lstStyle/>
          <a:p>
            <a:pPr>
              <a:defRPr/>
            </a:pPr>
            <a:fld id="{BC0D98F3-66B1-4734-AFB3-E657E989C9AD}" type="slidenum">
              <a:rPr lang="de-DE" smtClean="0">
                <a:solidFill>
                  <a:prstClr val="black"/>
                </a:solidFill>
              </a:rPr>
              <a:pPr>
                <a:defRPr/>
              </a:pPr>
              <a:t>2</a:t>
            </a:fld>
            <a:endParaRPr lang="de-DE">
              <a:solidFill>
                <a:prstClr val="black"/>
              </a:solidFill>
            </a:endParaRPr>
          </a:p>
        </p:txBody>
      </p:sp>
    </p:spTree>
    <p:extLst>
      <p:ext uri="{BB962C8B-B14F-4D97-AF65-F5344CB8AC3E}">
        <p14:creationId xmlns:p14="http://schemas.microsoft.com/office/powerpoint/2010/main" val="151456365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Provide an overview of different ways of connecting to Azure virtual networks.</a:t>
            </a:r>
          </a:p>
          <a:p>
            <a:pPr>
              <a:lnSpc>
                <a:spcPct val="115000"/>
              </a:lnSpc>
              <a:spcAft>
                <a:spcPts val="1000"/>
              </a:spcAft>
            </a:pPr>
            <a:r>
              <a:rPr lang="en-US" sz="1000" dirty="0">
                <a:latin typeface="Arial"/>
                <a:ea typeface="Calibri"/>
                <a:cs typeface="Times New Roman"/>
              </a:rPr>
              <a:t>Mention ExpressRoute support for public peering and Microsoft peering.</a:t>
            </a:r>
          </a:p>
        </p:txBody>
      </p:sp>
      <p:sp>
        <p:nvSpPr>
          <p:cNvPr id="4" name="Slide Number Placeholder 3"/>
          <p:cNvSpPr>
            <a:spLocks noGrp="1"/>
          </p:cNvSpPr>
          <p:nvPr>
            <p:ph type="sldNum" sz="quarter" idx="10"/>
          </p:nvPr>
        </p:nvSpPr>
        <p:spPr/>
        <p:txBody>
          <a:bodyPr/>
          <a:lstStyle/>
          <a:p>
            <a:fld id="{C6440F54-8651-4EC7-B5E7-A2B06DF30647}" type="slidenum">
              <a:rPr lang="en-US" smtClean="0"/>
              <a:t>20</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2: Implementing and managing Azure networking</a:t>
            </a:r>
          </a:p>
        </p:txBody>
      </p:sp>
    </p:spTree>
    <p:extLst>
      <p:ext uri="{BB962C8B-B14F-4D97-AF65-F5344CB8AC3E}">
        <p14:creationId xmlns:p14="http://schemas.microsoft.com/office/powerpoint/2010/main" val="231869516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r>
              <a:rPr lang="en-US" dirty="0"/>
              <a:t>Covered in compute </a:t>
            </a:r>
            <a:r>
              <a:rPr lang="en-US" dirty="0" err="1"/>
              <a:t>seciont</a:t>
            </a:r>
            <a:endParaRPr lang="en-US" dirty="0"/>
          </a:p>
        </p:txBody>
      </p:sp>
      <p:sp>
        <p:nvSpPr>
          <p:cNvPr id="4" name="Slide Number Placeholder 3"/>
          <p:cNvSpPr>
            <a:spLocks noGrp="1"/>
          </p:cNvSpPr>
          <p:nvPr>
            <p:ph type="sldNum" sz="quarter" idx="10"/>
          </p:nvPr>
        </p:nvSpPr>
        <p:spPr/>
        <p:txBody>
          <a:bodyPr/>
          <a:lstStyle/>
          <a:p>
            <a:fld id="{F19E9337-0361-41F3-9C17-1F4FFD1214BA}" type="slidenum">
              <a:rPr lang="en-US" smtClean="0"/>
              <a:t>21</a:t>
            </a:fld>
            <a:endParaRPr lang="en-US" dirty="0"/>
          </a:p>
        </p:txBody>
      </p:sp>
    </p:spTree>
    <p:extLst>
      <p:ext uri="{BB962C8B-B14F-4D97-AF65-F5344CB8AC3E}">
        <p14:creationId xmlns:p14="http://schemas.microsoft.com/office/powerpoint/2010/main" val="173914390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AB32C7E-D9C3-40D4-8B5C-4BFC5FA60907}" type="slidenum">
              <a:rPr lang="en-US" smtClean="0"/>
              <a:t>22</a:t>
            </a:fld>
            <a:endParaRPr lang="en-US"/>
          </a:p>
        </p:txBody>
      </p:sp>
    </p:spTree>
    <p:extLst>
      <p:ext uri="{BB962C8B-B14F-4D97-AF65-F5344CB8AC3E}">
        <p14:creationId xmlns:p14="http://schemas.microsoft.com/office/powerpoint/2010/main" val="142534675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r>
              <a:rPr lang="en-US" dirty="0"/>
              <a:t>User Defined Routes</a:t>
            </a:r>
          </a:p>
          <a:p>
            <a:endParaRPr lang="en-US" dirty="0"/>
          </a:p>
          <a:p>
            <a:r>
              <a:rPr lang="en-US" dirty="0"/>
              <a:t>Ability to control traffic flow</a:t>
            </a:r>
          </a:p>
          <a:p>
            <a:endParaRPr lang="en-US" dirty="0"/>
          </a:p>
          <a:p>
            <a:r>
              <a:rPr lang="en-US" dirty="0"/>
              <a:t>Imagine we have two subnets within one Vnet</a:t>
            </a:r>
          </a:p>
          <a:p>
            <a:r>
              <a:rPr lang="en-US" dirty="0"/>
              <a:t>By default all machines in a Vnet can communicate with each other so there is full routed network between them</a:t>
            </a:r>
          </a:p>
          <a:p>
            <a:r>
              <a:rPr lang="en-US" dirty="0"/>
              <a:t>You don’t want your front end subnet communicate directly with your back end subnet </a:t>
            </a:r>
          </a:p>
          <a:p>
            <a:r>
              <a:rPr lang="en-US" dirty="0"/>
              <a:t>You want to have your own firewall appliance or an IDS system in between the traffic flow to accomplish that solution we can use User Defined Routes to force the traffic coming to backend subnet that is coming from front end subnet through the firewall instance</a:t>
            </a:r>
          </a:p>
          <a:p>
            <a:endParaRPr lang="en-US" dirty="0"/>
          </a:p>
          <a:p>
            <a:r>
              <a:rPr lang="en-US" dirty="0"/>
              <a:t>You can configure UDR’s for both internal traffic and the traffic leaving your Azure network</a:t>
            </a:r>
          </a:p>
          <a:p>
            <a:endParaRPr lang="en-US" dirty="0"/>
          </a:p>
          <a:p>
            <a:endParaRPr lang="en-US" dirty="0"/>
          </a:p>
          <a:p>
            <a:endParaRPr lang="en-US" dirty="0"/>
          </a:p>
          <a:p>
            <a:r>
              <a:rPr lang="en-US" dirty="0"/>
              <a:t> </a:t>
            </a:r>
          </a:p>
        </p:txBody>
      </p:sp>
      <p:sp>
        <p:nvSpPr>
          <p:cNvPr id="4" name="Slide Number Placeholder 3"/>
          <p:cNvSpPr>
            <a:spLocks noGrp="1"/>
          </p:cNvSpPr>
          <p:nvPr>
            <p:ph type="sldNum" sz="quarter" idx="10"/>
          </p:nvPr>
        </p:nvSpPr>
        <p:spPr/>
        <p:txBody>
          <a:bodyPr/>
          <a:lstStyle/>
          <a:p>
            <a:fld id="{273C210F-F7AC-4609-9F14-F42E9171CDC6}" type="slidenum">
              <a:rPr lang="en-US" smtClean="0"/>
              <a:t>23</a:t>
            </a:fld>
            <a:endParaRPr lang="en-US"/>
          </a:p>
        </p:txBody>
      </p:sp>
    </p:spTree>
    <p:extLst>
      <p:ext uri="{BB962C8B-B14F-4D97-AF65-F5344CB8AC3E}">
        <p14:creationId xmlns:p14="http://schemas.microsoft.com/office/powerpoint/2010/main" val="2723268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24</a:t>
            </a:fld>
            <a:endParaRPr lang="en-US" dirty="0"/>
          </a:p>
        </p:txBody>
      </p:sp>
    </p:spTree>
    <p:extLst>
      <p:ext uri="{BB962C8B-B14F-4D97-AF65-F5344CB8AC3E}">
        <p14:creationId xmlns:p14="http://schemas.microsoft.com/office/powerpoint/2010/main" val="384223631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AB32C7E-D9C3-40D4-8B5C-4BFC5FA60907}" type="slidenum">
              <a:rPr lang="en-US" smtClean="0"/>
              <a:t>25</a:t>
            </a:fld>
            <a:endParaRPr lang="en-US"/>
          </a:p>
        </p:txBody>
      </p:sp>
    </p:spTree>
    <p:extLst>
      <p:ext uri="{BB962C8B-B14F-4D97-AF65-F5344CB8AC3E}">
        <p14:creationId xmlns:p14="http://schemas.microsoft.com/office/powerpoint/2010/main" val="340096312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26</a:t>
            </a:fld>
            <a:endParaRPr lang="en-US" dirty="0"/>
          </a:p>
        </p:txBody>
      </p:sp>
    </p:spTree>
    <p:extLst>
      <p:ext uri="{BB962C8B-B14F-4D97-AF65-F5344CB8AC3E}">
        <p14:creationId xmlns:p14="http://schemas.microsoft.com/office/powerpoint/2010/main" val="161501347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Describe the options for connecting Azure App Service apps to Azure VMs on a virtual network without exposing Azure VMs to the Internet. Briefly mention ASEv2 as a possibility, but point out that its purpose is to build highly scalable, multi-instance deployments. Explain the architecture and implementation of hybrid connections.</a:t>
            </a:r>
          </a:p>
        </p:txBody>
      </p:sp>
      <p:sp>
        <p:nvSpPr>
          <p:cNvPr id="4" name="Slide Number Placeholder 3"/>
          <p:cNvSpPr>
            <a:spLocks noGrp="1"/>
          </p:cNvSpPr>
          <p:nvPr>
            <p:ph type="sldNum" sz="quarter" idx="10"/>
          </p:nvPr>
        </p:nvSpPr>
        <p:spPr/>
        <p:txBody>
          <a:bodyPr/>
          <a:lstStyle/>
          <a:p>
            <a:fld id="{C6440F54-8651-4EC7-B5E7-A2B06DF30647}" type="slidenum">
              <a:rPr lang="en-US" smtClean="0"/>
              <a:t>27</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2: Implementing and managing Azure networking</a:t>
            </a:r>
          </a:p>
        </p:txBody>
      </p:sp>
    </p:spTree>
    <p:extLst>
      <p:ext uri="{BB962C8B-B14F-4D97-AF65-F5344CB8AC3E}">
        <p14:creationId xmlns:p14="http://schemas.microsoft.com/office/powerpoint/2010/main" val="331109542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28</a:t>
            </a:fld>
            <a:endParaRPr lang="en-US" dirty="0"/>
          </a:p>
        </p:txBody>
      </p:sp>
    </p:spTree>
    <p:extLst>
      <p:ext uri="{BB962C8B-B14F-4D97-AF65-F5344CB8AC3E}">
        <p14:creationId xmlns:p14="http://schemas.microsoft.com/office/powerpoint/2010/main" val="12257937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19E9337-0361-41F3-9C17-1F4FFD1214BA}" type="slidenum">
              <a:rPr lang="en-US" smtClean="0"/>
              <a:t>3</a:t>
            </a:fld>
            <a:endParaRPr lang="en-US" dirty="0"/>
          </a:p>
        </p:txBody>
      </p:sp>
    </p:spTree>
    <p:extLst>
      <p:ext uri="{BB962C8B-B14F-4D97-AF65-F5344CB8AC3E}">
        <p14:creationId xmlns:p14="http://schemas.microsoft.com/office/powerpoint/2010/main" val="26190320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4</a:t>
            </a:fld>
            <a:endParaRPr lang="en-US" dirty="0"/>
          </a:p>
        </p:txBody>
      </p:sp>
    </p:spTree>
    <p:extLst>
      <p:ext uri="{BB962C8B-B14F-4D97-AF65-F5344CB8AC3E}">
        <p14:creationId xmlns:p14="http://schemas.microsoft.com/office/powerpoint/2010/main" val="11004099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C6440F54-8651-4EC7-B5E7-A2B06DF30647}" type="slidenum">
              <a:rPr lang="en-US" smtClean="0"/>
              <a:t>5</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2: Implementing and managing Azure networking</a:t>
            </a:r>
          </a:p>
        </p:txBody>
      </p:sp>
    </p:spTree>
    <p:extLst>
      <p:ext uri="{BB962C8B-B14F-4D97-AF65-F5344CB8AC3E}">
        <p14:creationId xmlns:p14="http://schemas.microsoft.com/office/powerpoint/2010/main" val="39687074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main tasks for this exercise are as follows:</a:t>
            </a:r>
          </a:p>
          <a:p>
            <a:r>
              <a:rPr lang="en-US" sz="1200" b="0" i="0" kern="1200" dirty="0">
                <a:solidFill>
                  <a:schemeClr val="tx1"/>
                </a:solidFill>
                <a:effectLst/>
                <a:latin typeface="+mn-lt"/>
                <a:ea typeface="+mn-ea"/>
                <a:cs typeface="+mn-cs"/>
              </a:rPr>
              <a:t>Create virtual networks by using Azure Portal</a:t>
            </a:r>
          </a:p>
          <a:p>
            <a:r>
              <a:rPr lang="en-US" sz="1200" b="1" i="0" kern="1200" dirty="0">
                <a:solidFill>
                  <a:schemeClr val="tx1"/>
                </a:solidFill>
                <a:effectLst/>
                <a:latin typeface="+mn-lt"/>
                <a:ea typeface="+mn-ea"/>
                <a:cs typeface="+mn-cs"/>
              </a:rPr>
              <a:t>Task 1: Create a virtual network by using the Azure portal</a:t>
            </a:r>
          </a:p>
          <a:p>
            <a:r>
              <a:rPr lang="en-US" sz="1200" b="0" i="0" kern="1200" dirty="0">
                <a:solidFill>
                  <a:schemeClr val="tx1"/>
                </a:solidFill>
                <a:effectLst/>
                <a:latin typeface="+mn-lt"/>
                <a:ea typeface="+mn-ea"/>
                <a:cs typeface="+mn-cs"/>
              </a:rPr>
              <a:t>From MIA-CL1, start Microsoft Edge, go to </a:t>
            </a:r>
            <a:r>
              <a:rPr lang="en-US" sz="1200" b="1" i="0" u="none" strike="noStrike" kern="1200" dirty="0">
                <a:solidFill>
                  <a:schemeClr val="tx1"/>
                </a:solidFill>
                <a:effectLst/>
                <a:latin typeface="+mn-lt"/>
                <a:ea typeface="+mn-ea"/>
                <a:cs typeface="+mn-cs"/>
                <a:hlinkClick r:id="rId3"/>
              </a:rPr>
              <a:t>http://portal.azure.com</a:t>
            </a:r>
            <a:r>
              <a:rPr lang="en-US" sz="1200" b="0" i="0" kern="1200" dirty="0">
                <a:solidFill>
                  <a:schemeClr val="tx1"/>
                </a:solidFill>
                <a:effectLst/>
                <a:latin typeface="+mn-lt"/>
                <a:ea typeface="+mn-ea"/>
                <a:cs typeface="+mn-cs"/>
              </a:rPr>
              <a:t>, and then, if prompted, sign in to the Azure portal as the Service Administrator of your Azure subscription.</a:t>
            </a:r>
          </a:p>
          <a:p>
            <a:r>
              <a:rPr lang="en-US" sz="1200" b="0" i="0" kern="1200" dirty="0">
                <a:solidFill>
                  <a:schemeClr val="tx1"/>
                </a:solidFill>
                <a:effectLst/>
                <a:latin typeface="+mn-lt"/>
                <a:ea typeface="+mn-ea"/>
                <a:cs typeface="+mn-cs"/>
              </a:rPr>
              <a:t>From the Azure portal, create a new virtual network by using the following settings:</a:t>
            </a:r>
          </a:p>
          <a:p>
            <a:r>
              <a:rPr lang="en-US" sz="1200" b="0" i="0" kern="1200" dirty="0">
                <a:solidFill>
                  <a:schemeClr val="tx1"/>
                </a:solidFill>
                <a:effectLst/>
                <a:latin typeface="+mn-lt"/>
                <a:ea typeface="+mn-ea"/>
                <a:cs typeface="+mn-cs"/>
              </a:rPr>
              <a:t>Name: </a:t>
            </a:r>
            <a:r>
              <a:rPr lang="en-US" sz="1200" b="1" i="0" kern="1200" dirty="0">
                <a:solidFill>
                  <a:schemeClr val="tx1"/>
                </a:solidFill>
                <a:effectLst/>
                <a:latin typeface="+mn-lt"/>
                <a:ea typeface="+mn-ea"/>
                <a:cs typeface="+mn-cs"/>
              </a:rPr>
              <a:t>labVNet1</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Address space: </a:t>
            </a:r>
            <a:r>
              <a:rPr lang="en-US" sz="1200" b="1" i="0" kern="1200" dirty="0">
                <a:solidFill>
                  <a:schemeClr val="tx1"/>
                </a:solidFill>
                <a:effectLst/>
                <a:latin typeface="+mn-lt"/>
                <a:ea typeface="+mn-ea"/>
                <a:cs typeface="+mn-cs"/>
              </a:rPr>
              <a:t>10.0.0.0/16</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Subnet name: </a:t>
            </a:r>
            <a:r>
              <a:rPr lang="en-US" sz="1200" b="1" i="0" kern="1200" dirty="0">
                <a:solidFill>
                  <a:schemeClr val="tx1"/>
                </a:solidFill>
                <a:effectLst/>
                <a:latin typeface="+mn-lt"/>
                <a:ea typeface="+mn-ea"/>
                <a:cs typeface="+mn-cs"/>
              </a:rPr>
              <a:t>Subnet1</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Subnet address range: </a:t>
            </a:r>
            <a:r>
              <a:rPr lang="en-US" sz="1200" b="1" i="0" kern="1200" dirty="0">
                <a:solidFill>
                  <a:schemeClr val="tx1"/>
                </a:solidFill>
                <a:effectLst/>
                <a:latin typeface="+mn-lt"/>
                <a:ea typeface="+mn-ea"/>
                <a:cs typeface="+mn-cs"/>
              </a:rPr>
              <a:t>10.0.0.0/24</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Subscription: </a:t>
            </a:r>
            <a:r>
              <a:rPr lang="en-US" sz="1200" b="0" i="1" kern="1200" dirty="0">
                <a:solidFill>
                  <a:schemeClr val="tx1"/>
                </a:solidFill>
                <a:effectLst/>
                <a:latin typeface="+mn-lt"/>
                <a:ea typeface="+mn-ea"/>
                <a:cs typeface="+mn-cs"/>
              </a:rPr>
              <a:t>Your Azure subscription</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Resource group: </a:t>
            </a:r>
            <a:r>
              <a:rPr lang="en-US" sz="1200" b="1" i="0" kern="1200" dirty="0">
                <a:solidFill>
                  <a:schemeClr val="tx1"/>
                </a:solidFill>
                <a:effectLst/>
                <a:latin typeface="+mn-lt"/>
                <a:ea typeface="+mn-ea"/>
                <a:cs typeface="+mn-cs"/>
              </a:rPr>
              <a:t>Create new</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New resource group name: </a:t>
            </a:r>
            <a:r>
              <a:rPr lang="en-US" sz="1200" b="1" i="0" kern="1200" dirty="0">
                <a:solidFill>
                  <a:schemeClr val="tx1"/>
                </a:solidFill>
                <a:effectLst/>
                <a:latin typeface="+mn-lt"/>
                <a:ea typeface="+mn-ea"/>
                <a:cs typeface="+mn-cs"/>
              </a:rPr>
              <a:t>10979D05-LabRG01</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Location: </a:t>
            </a:r>
            <a:r>
              <a:rPr lang="en-US" sz="1200" b="0" i="1" kern="1200" dirty="0">
                <a:solidFill>
                  <a:schemeClr val="tx1"/>
                </a:solidFill>
                <a:effectLst/>
                <a:latin typeface="+mn-lt"/>
                <a:ea typeface="+mn-ea"/>
                <a:cs typeface="+mn-cs"/>
              </a:rPr>
              <a:t>Azure data center where you can deploy Azure VMs, closest to the location of your classroom</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Pin to dashboard: </a:t>
            </a:r>
            <a:r>
              <a:rPr lang="en-US" sz="1200" b="0" i="1" kern="1200" dirty="0">
                <a:solidFill>
                  <a:schemeClr val="tx1"/>
                </a:solidFill>
                <a:effectLst/>
                <a:latin typeface="+mn-lt"/>
                <a:ea typeface="+mn-ea"/>
                <a:cs typeface="+mn-cs"/>
              </a:rPr>
              <a:t>Select the checkbox</a:t>
            </a:r>
            <a:endParaRPr lang="en-US" sz="1200" b="0" i="0" kern="1200" dirty="0">
              <a:solidFill>
                <a:schemeClr val="tx1"/>
              </a:solidFill>
              <a:effectLst/>
              <a:latin typeface="+mn-lt"/>
              <a:ea typeface="+mn-ea"/>
              <a:cs typeface="+mn-cs"/>
            </a:endParaRPr>
          </a:p>
          <a:p>
            <a:endParaRPr lang="en-US" dirty="0"/>
          </a:p>
          <a:p>
            <a:r>
              <a:rPr lang="en-US" sz="1200" b="0" i="0" kern="1200" dirty="0">
                <a:solidFill>
                  <a:schemeClr val="tx1"/>
                </a:solidFill>
                <a:effectLst/>
                <a:latin typeface="+mn-lt"/>
                <a:ea typeface="+mn-ea"/>
                <a:cs typeface="+mn-cs"/>
              </a:rPr>
              <a:t>From the Azure portal, create a new virtual network by using the following settings:</a:t>
            </a:r>
          </a:p>
          <a:p>
            <a:r>
              <a:rPr lang="en-US" sz="1200" b="0" i="0" kern="1200" dirty="0">
                <a:solidFill>
                  <a:schemeClr val="tx1"/>
                </a:solidFill>
                <a:effectLst/>
                <a:latin typeface="+mn-lt"/>
                <a:ea typeface="+mn-ea"/>
                <a:cs typeface="+mn-cs"/>
              </a:rPr>
              <a:t>Name: </a:t>
            </a:r>
            <a:r>
              <a:rPr lang="en-US" sz="1200" b="1" i="0" kern="1200" dirty="0">
                <a:solidFill>
                  <a:schemeClr val="tx1"/>
                </a:solidFill>
                <a:effectLst/>
                <a:latin typeface="+mn-lt"/>
                <a:ea typeface="+mn-ea"/>
                <a:cs typeface="+mn-cs"/>
              </a:rPr>
              <a:t>labVNet2</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Address space: </a:t>
            </a:r>
            <a:r>
              <a:rPr lang="en-US" sz="1200" b="1" i="0" kern="1200" dirty="0">
                <a:solidFill>
                  <a:schemeClr val="tx1"/>
                </a:solidFill>
                <a:effectLst/>
                <a:latin typeface="+mn-lt"/>
                <a:ea typeface="+mn-ea"/>
                <a:cs typeface="+mn-cs"/>
              </a:rPr>
              <a:t>10.1.0.0/16</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Subnet name: </a:t>
            </a:r>
            <a:r>
              <a:rPr lang="en-US" sz="1200" b="1" i="0" kern="1200" dirty="0">
                <a:solidFill>
                  <a:schemeClr val="tx1"/>
                </a:solidFill>
                <a:effectLst/>
                <a:latin typeface="+mn-lt"/>
                <a:ea typeface="+mn-ea"/>
                <a:cs typeface="+mn-cs"/>
              </a:rPr>
              <a:t>Subnet1</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Subnet address range: </a:t>
            </a:r>
            <a:r>
              <a:rPr lang="en-US" sz="1200" b="1" i="0" kern="1200" dirty="0">
                <a:solidFill>
                  <a:schemeClr val="tx1"/>
                </a:solidFill>
                <a:effectLst/>
                <a:latin typeface="+mn-lt"/>
                <a:ea typeface="+mn-ea"/>
                <a:cs typeface="+mn-cs"/>
              </a:rPr>
              <a:t>10.1.0.0/24</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Subscription: </a:t>
            </a:r>
            <a:r>
              <a:rPr lang="en-US" sz="1200" b="0" i="1" kern="1200" dirty="0">
                <a:solidFill>
                  <a:schemeClr val="tx1"/>
                </a:solidFill>
                <a:effectLst/>
                <a:latin typeface="+mn-lt"/>
                <a:ea typeface="+mn-ea"/>
                <a:cs typeface="+mn-cs"/>
              </a:rPr>
              <a:t>Your Azure subscription</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Resource group: </a:t>
            </a:r>
            <a:r>
              <a:rPr lang="en-US" sz="1200" b="1" i="0" kern="1200" dirty="0">
                <a:solidFill>
                  <a:schemeClr val="tx1"/>
                </a:solidFill>
                <a:effectLst/>
                <a:latin typeface="+mn-lt"/>
                <a:ea typeface="+mn-ea"/>
                <a:cs typeface="+mn-cs"/>
              </a:rPr>
              <a:t>Use existing</a:t>
            </a:r>
            <a:r>
              <a:rPr lang="en-US" sz="1200" b="0" i="0" kern="1200" dirty="0">
                <a:solidFill>
                  <a:schemeClr val="tx1"/>
                </a:solidFill>
                <a:effectLst/>
                <a:latin typeface="+mn-lt"/>
                <a:ea typeface="+mn-ea"/>
                <a:cs typeface="+mn-cs"/>
              </a:rPr>
              <a:t> </a:t>
            </a:r>
            <a:r>
              <a:rPr lang="en-US" sz="1200" b="1" i="0" kern="1200" dirty="0">
                <a:solidFill>
                  <a:schemeClr val="tx1"/>
                </a:solidFill>
                <a:effectLst/>
                <a:latin typeface="+mn-lt"/>
                <a:ea typeface="+mn-ea"/>
                <a:cs typeface="+mn-cs"/>
              </a:rPr>
              <a:t>10979D05-LabRG01</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Location: </a:t>
            </a:r>
            <a:r>
              <a:rPr lang="en-US" sz="1200" b="0" i="1" kern="1200" dirty="0">
                <a:solidFill>
                  <a:schemeClr val="tx1"/>
                </a:solidFill>
                <a:effectLst/>
                <a:latin typeface="+mn-lt"/>
                <a:ea typeface="+mn-ea"/>
                <a:cs typeface="+mn-cs"/>
              </a:rPr>
              <a:t>Azure data center where you can deploy Azure VMs, closest to the location of your classroom</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Pin to dashboard: </a:t>
            </a:r>
            <a:r>
              <a:rPr lang="en-US" sz="1200" b="0" i="1" kern="1200" dirty="0">
                <a:solidFill>
                  <a:schemeClr val="tx1"/>
                </a:solidFill>
                <a:effectLst/>
                <a:latin typeface="+mn-lt"/>
                <a:ea typeface="+mn-ea"/>
                <a:cs typeface="+mn-cs"/>
              </a:rPr>
              <a:t>Select the checkbox</a:t>
            </a:r>
            <a:endParaRPr lang="en-US" sz="1200" b="0" i="0" kern="1200" dirty="0">
              <a:solidFill>
                <a:schemeClr val="tx1"/>
              </a:solidFill>
              <a:effectLst/>
              <a:latin typeface="+mn-lt"/>
              <a:ea typeface="+mn-ea"/>
              <a:cs typeface="+mn-cs"/>
            </a:endParaRPr>
          </a:p>
          <a:p>
            <a:endParaRPr lang="en-US" dirty="0"/>
          </a:p>
          <a:p>
            <a:r>
              <a:rPr lang="en-US" sz="1200" b="1" i="0" kern="1200" dirty="0">
                <a:solidFill>
                  <a:schemeClr val="tx1"/>
                </a:solidFill>
                <a:effectLst/>
                <a:latin typeface="+mn-lt"/>
                <a:ea typeface="+mn-ea"/>
                <a:cs typeface="+mn-cs"/>
              </a:rPr>
              <a:t>Task 2: Configure </a:t>
            </a:r>
            <a:r>
              <a:rPr lang="en-US" sz="1200" b="1" i="0" kern="1200" dirty="0" err="1">
                <a:solidFill>
                  <a:schemeClr val="tx1"/>
                </a:solidFill>
                <a:effectLst/>
                <a:latin typeface="+mn-lt"/>
                <a:ea typeface="+mn-ea"/>
                <a:cs typeface="+mn-cs"/>
              </a:rPr>
              <a:t>VNet</a:t>
            </a:r>
            <a:r>
              <a:rPr lang="en-US" sz="1200" b="1" i="0" kern="1200" dirty="0">
                <a:solidFill>
                  <a:schemeClr val="tx1"/>
                </a:solidFill>
                <a:effectLst/>
                <a:latin typeface="+mn-lt"/>
                <a:ea typeface="+mn-ea"/>
                <a:cs typeface="+mn-cs"/>
              </a:rPr>
              <a:t> peering by using the Azure portal</a:t>
            </a:r>
          </a:p>
          <a:p>
            <a:r>
              <a:rPr lang="en-US" sz="1200" b="0" i="0" kern="1200" dirty="0">
                <a:solidFill>
                  <a:schemeClr val="tx1"/>
                </a:solidFill>
                <a:effectLst/>
                <a:latin typeface="+mn-lt"/>
                <a:ea typeface="+mn-ea"/>
                <a:cs typeface="+mn-cs"/>
              </a:rPr>
              <a:t>In the Azure portal, navigate to the </a:t>
            </a:r>
            <a:r>
              <a:rPr lang="en-US" sz="1200" b="1" i="0" kern="1200" dirty="0">
                <a:solidFill>
                  <a:schemeClr val="tx1"/>
                </a:solidFill>
                <a:effectLst/>
                <a:latin typeface="+mn-lt"/>
                <a:ea typeface="+mn-ea"/>
                <a:cs typeface="+mn-cs"/>
              </a:rPr>
              <a:t>labVNet1</a:t>
            </a:r>
            <a:r>
              <a:rPr lang="en-US" sz="1200" b="0" i="0" kern="1200" dirty="0">
                <a:solidFill>
                  <a:schemeClr val="tx1"/>
                </a:solidFill>
                <a:effectLst/>
                <a:latin typeface="+mn-lt"/>
                <a:ea typeface="+mn-ea"/>
                <a:cs typeface="+mn-cs"/>
              </a:rPr>
              <a:t> blade.</a:t>
            </a:r>
          </a:p>
          <a:p>
            <a:r>
              <a:rPr lang="en-US" sz="1200" b="0" i="0" kern="1200" dirty="0">
                <a:solidFill>
                  <a:schemeClr val="tx1"/>
                </a:solidFill>
                <a:effectLst/>
                <a:latin typeface="+mn-lt"/>
                <a:ea typeface="+mn-ea"/>
                <a:cs typeface="+mn-cs"/>
              </a:rPr>
              <a:t>From the </a:t>
            </a:r>
            <a:r>
              <a:rPr lang="en-US" sz="1200" b="1" i="0" kern="1200" dirty="0">
                <a:solidFill>
                  <a:schemeClr val="tx1"/>
                </a:solidFill>
                <a:effectLst/>
                <a:latin typeface="+mn-lt"/>
                <a:ea typeface="+mn-ea"/>
                <a:cs typeface="+mn-cs"/>
              </a:rPr>
              <a:t>labVNet1</a:t>
            </a:r>
            <a:r>
              <a:rPr lang="en-US" sz="1200" b="0" i="0" kern="1200" dirty="0">
                <a:solidFill>
                  <a:schemeClr val="tx1"/>
                </a:solidFill>
                <a:effectLst/>
                <a:latin typeface="+mn-lt"/>
                <a:ea typeface="+mn-ea"/>
                <a:cs typeface="+mn-cs"/>
              </a:rPr>
              <a:t> blade, create a </a:t>
            </a:r>
            <a:r>
              <a:rPr lang="en-US" sz="1200" b="0" i="0" kern="1200" dirty="0" err="1">
                <a:solidFill>
                  <a:schemeClr val="tx1"/>
                </a:solidFill>
                <a:effectLst/>
                <a:latin typeface="+mn-lt"/>
                <a:ea typeface="+mn-ea"/>
                <a:cs typeface="+mn-cs"/>
              </a:rPr>
              <a:t>VNet</a:t>
            </a:r>
            <a:r>
              <a:rPr lang="en-US" sz="1200" b="0" i="0" kern="1200" dirty="0">
                <a:solidFill>
                  <a:schemeClr val="tx1"/>
                </a:solidFill>
                <a:effectLst/>
                <a:latin typeface="+mn-lt"/>
                <a:ea typeface="+mn-ea"/>
                <a:cs typeface="+mn-cs"/>
              </a:rPr>
              <a:t> peering with the following settings:</a:t>
            </a:r>
          </a:p>
          <a:p>
            <a:r>
              <a:rPr lang="en-US" sz="1200" b="0" i="0" kern="1200" dirty="0">
                <a:solidFill>
                  <a:schemeClr val="tx1"/>
                </a:solidFill>
                <a:effectLst/>
                <a:latin typeface="+mn-lt"/>
                <a:ea typeface="+mn-ea"/>
                <a:cs typeface="+mn-cs"/>
              </a:rPr>
              <a:t>Name: </a:t>
            </a:r>
            <a:r>
              <a:rPr lang="en-US" sz="1200" b="1" i="0" kern="1200" dirty="0">
                <a:solidFill>
                  <a:schemeClr val="tx1"/>
                </a:solidFill>
                <a:effectLst/>
                <a:latin typeface="+mn-lt"/>
                <a:ea typeface="+mn-ea"/>
                <a:cs typeface="+mn-cs"/>
              </a:rPr>
              <a:t>labVNet1-labVNet2</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Deployment model: </a:t>
            </a:r>
            <a:r>
              <a:rPr lang="en-US" sz="1200" b="1" i="0" kern="1200" dirty="0">
                <a:solidFill>
                  <a:schemeClr val="tx1"/>
                </a:solidFill>
                <a:effectLst/>
                <a:latin typeface="+mn-lt"/>
                <a:ea typeface="+mn-ea"/>
                <a:cs typeface="+mn-cs"/>
              </a:rPr>
              <a:t>Resource manager</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Subscription: </a:t>
            </a:r>
            <a:r>
              <a:rPr lang="en-US" sz="1200" b="0" i="1" kern="1200" dirty="0">
                <a:solidFill>
                  <a:schemeClr val="tx1"/>
                </a:solidFill>
                <a:effectLst/>
                <a:latin typeface="+mn-lt"/>
                <a:ea typeface="+mn-ea"/>
                <a:cs typeface="+mn-cs"/>
              </a:rPr>
              <a:t>Your Azure subscription</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Virtual network: </a:t>
            </a:r>
            <a:r>
              <a:rPr lang="en-US" sz="1200" b="1" i="0" kern="1200" dirty="0">
                <a:solidFill>
                  <a:schemeClr val="tx1"/>
                </a:solidFill>
                <a:effectLst/>
                <a:latin typeface="+mn-lt"/>
                <a:ea typeface="+mn-ea"/>
                <a:cs typeface="+mn-cs"/>
              </a:rPr>
              <a:t>labVNet2</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Allow virtual network access: </a:t>
            </a:r>
            <a:r>
              <a:rPr lang="en-US" sz="1200" b="1" i="0" kern="1200" dirty="0">
                <a:solidFill>
                  <a:schemeClr val="tx1"/>
                </a:solidFill>
                <a:effectLst/>
                <a:latin typeface="+mn-lt"/>
                <a:ea typeface="+mn-ea"/>
                <a:cs typeface="+mn-cs"/>
              </a:rPr>
              <a:t>Enabled</a:t>
            </a:r>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Allow forwarded traffic: </a:t>
            </a:r>
            <a:r>
              <a:rPr lang="en-US" sz="1200" b="1" i="0" kern="1200" dirty="0">
                <a:solidFill>
                  <a:schemeClr val="tx1"/>
                </a:solidFill>
                <a:effectLst/>
                <a:latin typeface="+mn-lt"/>
                <a:ea typeface="+mn-ea"/>
                <a:cs typeface="+mn-cs"/>
              </a:rPr>
              <a:t>Disabled</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Allow gateway transit: </a:t>
            </a:r>
            <a:r>
              <a:rPr lang="en-US" sz="1200" b="1" i="0" kern="1200" dirty="0">
                <a:solidFill>
                  <a:schemeClr val="tx1"/>
                </a:solidFill>
                <a:effectLst/>
                <a:latin typeface="+mn-lt"/>
                <a:ea typeface="+mn-ea"/>
                <a:cs typeface="+mn-cs"/>
              </a:rPr>
              <a:t>Disabled</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Use remote gateways: </a:t>
            </a:r>
            <a:r>
              <a:rPr lang="en-US" sz="1200" b="1" i="0" kern="1200" dirty="0">
                <a:solidFill>
                  <a:schemeClr val="tx1"/>
                </a:solidFill>
                <a:effectLst/>
                <a:latin typeface="+mn-lt"/>
                <a:ea typeface="+mn-ea"/>
                <a:cs typeface="+mn-cs"/>
              </a:rPr>
              <a:t>Disabled</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In the Azure portal, navigate to the </a:t>
            </a:r>
            <a:r>
              <a:rPr lang="en-US" sz="1200" b="1" i="0" kern="1200" dirty="0">
                <a:solidFill>
                  <a:schemeClr val="tx1"/>
                </a:solidFill>
                <a:effectLst/>
                <a:latin typeface="+mn-lt"/>
                <a:ea typeface="+mn-ea"/>
                <a:cs typeface="+mn-cs"/>
              </a:rPr>
              <a:t>labVNet2</a:t>
            </a:r>
            <a:r>
              <a:rPr lang="en-US" sz="1200" b="0" i="0" kern="1200" dirty="0">
                <a:solidFill>
                  <a:schemeClr val="tx1"/>
                </a:solidFill>
                <a:effectLst/>
                <a:latin typeface="+mn-lt"/>
                <a:ea typeface="+mn-ea"/>
                <a:cs typeface="+mn-cs"/>
              </a:rPr>
              <a:t> blade.</a:t>
            </a:r>
          </a:p>
          <a:p>
            <a:r>
              <a:rPr lang="en-US" sz="1200" b="0" i="0" kern="1200" dirty="0">
                <a:solidFill>
                  <a:schemeClr val="tx1"/>
                </a:solidFill>
                <a:effectLst/>
                <a:latin typeface="+mn-lt"/>
                <a:ea typeface="+mn-ea"/>
                <a:cs typeface="+mn-cs"/>
              </a:rPr>
              <a:t>From the </a:t>
            </a:r>
            <a:r>
              <a:rPr lang="en-US" sz="1200" b="1" i="0" kern="1200" dirty="0">
                <a:solidFill>
                  <a:schemeClr val="tx1"/>
                </a:solidFill>
                <a:effectLst/>
                <a:latin typeface="+mn-lt"/>
                <a:ea typeface="+mn-ea"/>
                <a:cs typeface="+mn-cs"/>
              </a:rPr>
              <a:t>labVNet2</a:t>
            </a:r>
            <a:r>
              <a:rPr lang="en-US" sz="1200" b="0" i="0" kern="1200" dirty="0">
                <a:solidFill>
                  <a:schemeClr val="tx1"/>
                </a:solidFill>
                <a:effectLst/>
                <a:latin typeface="+mn-lt"/>
                <a:ea typeface="+mn-ea"/>
                <a:cs typeface="+mn-cs"/>
              </a:rPr>
              <a:t> blade, create a </a:t>
            </a:r>
            <a:r>
              <a:rPr lang="en-US" sz="1200" b="0" i="0" kern="1200" dirty="0" err="1">
                <a:solidFill>
                  <a:schemeClr val="tx1"/>
                </a:solidFill>
                <a:effectLst/>
                <a:latin typeface="+mn-lt"/>
                <a:ea typeface="+mn-ea"/>
                <a:cs typeface="+mn-cs"/>
              </a:rPr>
              <a:t>VNet</a:t>
            </a:r>
            <a:r>
              <a:rPr lang="en-US" sz="1200" b="0" i="0" kern="1200" dirty="0">
                <a:solidFill>
                  <a:schemeClr val="tx1"/>
                </a:solidFill>
                <a:effectLst/>
                <a:latin typeface="+mn-lt"/>
                <a:ea typeface="+mn-ea"/>
                <a:cs typeface="+mn-cs"/>
              </a:rPr>
              <a:t> peering with the following settings:</a:t>
            </a:r>
          </a:p>
          <a:p>
            <a:r>
              <a:rPr lang="en-US" sz="1200" b="0" i="0" kern="1200" dirty="0">
                <a:solidFill>
                  <a:schemeClr val="tx1"/>
                </a:solidFill>
                <a:effectLst/>
                <a:latin typeface="+mn-lt"/>
                <a:ea typeface="+mn-ea"/>
                <a:cs typeface="+mn-cs"/>
              </a:rPr>
              <a:t>Name: </a:t>
            </a:r>
            <a:r>
              <a:rPr lang="en-US" sz="1200" b="1" i="0" kern="1200" dirty="0">
                <a:solidFill>
                  <a:schemeClr val="tx1"/>
                </a:solidFill>
                <a:effectLst/>
                <a:latin typeface="+mn-lt"/>
                <a:ea typeface="+mn-ea"/>
                <a:cs typeface="+mn-cs"/>
              </a:rPr>
              <a:t>labVNet2-labVNet1</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Deployment model: </a:t>
            </a:r>
            <a:r>
              <a:rPr lang="en-US" sz="1200" b="1" i="0" kern="1200" dirty="0">
                <a:solidFill>
                  <a:schemeClr val="tx1"/>
                </a:solidFill>
                <a:effectLst/>
                <a:latin typeface="+mn-lt"/>
                <a:ea typeface="+mn-ea"/>
                <a:cs typeface="+mn-cs"/>
              </a:rPr>
              <a:t>Resource manager</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Subscription: </a:t>
            </a:r>
            <a:r>
              <a:rPr lang="en-US" sz="1200" b="0" i="1" kern="1200" dirty="0">
                <a:solidFill>
                  <a:schemeClr val="tx1"/>
                </a:solidFill>
                <a:effectLst/>
                <a:latin typeface="+mn-lt"/>
                <a:ea typeface="+mn-ea"/>
                <a:cs typeface="+mn-cs"/>
              </a:rPr>
              <a:t>Your Azure subscription</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Virtual network: </a:t>
            </a:r>
            <a:r>
              <a:rPr lang="en-US" sz="1200" b="1" i="0" kern="1200" dirty="0">
                <a:solidFill>
                  <a:schemeClr val="tx1"/>
                </a:solidFill>
                <a:effectLst/>
                <a:latin typeface="+mn-lt"/>
                <a:ea typeface="+mn-ea"/>
                <a:cs typeface="+mn-cs"/>
              </a:rPr>
              <a:t>labVNet1</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Allow virtual network access: </a:t>
            </a:r>
            <a:r>
              <a:rPr lang="en-US" sz="1200" b="1" i="0" kern="1200" dirty="0">
                <a:solidFill>
                  <a:schemeClr val="tx1"/>
                </a:solidFill>
                <a:effectLst/>
                <a:latin typeface="+mn-lt"/>
                <a:ea typeface="+mn-ea"/>
                <a:cs typeface="+mn-cs"/>
              </a:rPr>
              <a:t>Enabled</a:t>
            </a:r>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Allow forwarded traffic: </a:t>
            </a:r>
            <a:r>
              <a:rPr lang="en-US" sz="1200" b="1" i="0" kern="1200" dirty="0">
                <a:solidFill>
                  <a:schemeClr val="tx1"/>
                </a:solidFill>
                <a:effectLst/>
                <a:latin typeface="+mn-lt"/>
                <a:ea typeface="+mn-ea"/>
                <a:cs typeface="+mn-cs"/>
              </a:rPr>
              <a:t>Disabled</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Allow gateway transit: </a:t>
            </a:r>
            <a:r>
              <a:rPr lang="en-US" sz="1200" b="1" i="0" kern="1200" dirty="0">
                <a:solidFill>
                  <a:schemeClr val="tx1"/>
                </a:solidFill>
                <a:effectLst/>
                <a:latin typeface="+mn-lt"/>
                <a:ea typeface="+mn-ea"/>
                <a:cs typeface="+mn-cs"/>
              </a:rPr>
              <a:t>Disabled</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Use remote gateways: </a:t>
            </a:r>
            <a:r>
              <a:rPr lang="en-US" sz="1200" b="1" i="0" kern="1200" dirty="0">
                <a:solidFill>
                  <a:schemeClr val="tx1"/>
                </a:solidFill>
                <a:effectLst/>
                <a:latin typeface="+mn-lt"/>
                <a:ea typeface="+mn-ea"/>
                <a:cs typeface="+mn-cs"/>
              </a:rPr>
              <a:t>Disabled</a:t>
            </a:r>
            <a:endParaRPr 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8E41278-A97F-6B4E-8A96-38954C528C7E}" type="slidenum">
              <a:rPr lang="en-US" smtClean="0"/>
              <a:t>6</a:t>
            </a:fld>
            <a:endParaRPr lang="en-US"/>
          </a:p>
        </p:txBody>
      </p:sp>
    </p:spTree>
    <p:extLst>
      <p:ext uri="{BB962C8B-B14F-4D97-AF65-F5344CB8AC3E}">
        <p14:creationId xmlns:p14="http://schemas.microsoft.com/office/powerpoint/2010/main" val="12516981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Provide an overview of Azure load-balancing solutions.</a:t>
            </a:r>
          </a:p>
          <a:p>
            <a:pPr marL="0" marR="0" lvl="0" indent="0" algn="l" defTabSz="914400" rtl="0" eaLnBrk="1" fontAlgn="auto" latinLnBrk="0" hangingPunct="1">
              <a:lnSpc>
                <a:spcPct val="115000"/>
              </a:lnSpc>
              <a:spcBef>
                <a:spcPts val="0"/>
              </a:spcBef>
              <a:spcAft>
                <a:spcPts val="1000"/>
              </a:spcAft>
              <a:buClrTx/>
              <a:buSzTx/>
              <a:buFontTx/>
              <a:buNone/>
              <a:tabLst/>
              <a:defRPr/>
            </a:pPr>
            <a:r>
              <a:rPr lang="en-US" sz="1000" b="1" dirty="0">
                <a:latin typeface="Arial"/>
                <a:ea typeface="Calibri"/>
                <a:cs typeface="Times New Roman"/>
              </a:rPr>
              <a:t>Direct server return </a:t>
            </a:r>
            <a:r>
              <a:rPr lang="en-US" sz="1000" dirty="0">
                <a:latin typeface="Arial"/>
                <a:ea typeface="Calibri"/>
                <a:cs typeface="Times New Roman"/>
              </a:rPr>
              <a:t>One potential issue with Azure Load Balancing is the possibility of the load balancer to become a bottleneck if the volume of traffic is high. To remediate this issue, you can configure a load-balanced set to provide direct server return. This feature allows the VM that is servicing a client request to respond directly to the client. Effectively, the load balancer is free to handle new requests, rather than keep processing responses. Direct server return is commonly implemented for video or audio, which are susceptible to network delays. </a:t>
            </a:r>
          </a:p>
          <a:p>
            <a:pPr>
              <a:lnSpc>
                <a:spcPct val="115000"/>
              </a:lnSpc>
              <a:spcAft>
                <a:spcPts val="1000"/>
              </a:spcAft>
            </a:pP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C6440F54-8651-4EC7-B5E7-A2B06DF30647}" type="slidenum">
              <a:rPr lang="en-US" smtClean="0"/>
              <a:t>7</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2: Implementing and managing Azure networking</a:t>
            </a:r>
          </a:p>
        </p:txBody>
      </p:sp>
    </p:spTree>
    <p:extLst>
      <p:ext uri="{BB962C8B-B14F-4D97-AF65-F5344CB8AC3E}">
        <p14:creationId xmlns:p14="http://schemas.microsoft.com/office/powerpoint/2010/main" val="31357699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r>
              <a:rPr lang="en-US" sz="1200" b="0" i="0" u="none" strike="noStrike" kern="1200" dirty="0">
                <a:solidFill>
                  <a:schemeClr val="tx1"/>
                </a:solidFill>
                <a:effectLst/>
                <a:latin typeface="+mn-lt"/>
                <a:ea typeface="+mn-ea"/>
                <a:cs typeface="+mn-cs"/>
              </a:rPr>
              <a:t>Application Gateway currently provides the following capabilities: </a:t>
            </a:r>
          </a:p>
          <a:p>
            <a:r>
              <a:rPr lang="en-US" sz="1200" b="1" i="0" u="none" strike="noStrike" kern="1200" dirty="0">
                <a:solidFill>
                  <a:schemeClr val="tx1"/>
                </a:solidFill>
                <a:effectLst/>
                <a:latin typeface="+mn-lt"/>
                <a:ea typeface="+mn-ea"/>
                <a:cs typeface="+mn-cs"/>
                <a:hlinkClick r:id="rId3"/>
              </a:rPr>
              <a:t>Web application firewall</a:t>
            </a:r>
            <a:r>
              <a:rPr lang="en-US" sz="1200" b="0" i="0" u="none" strike="noStrike" kern="1200" dirty="0">
                <a:solidFill>
                  <a:schemeClr val="tx1"/>
                </a:solidFill>
                <a:effectLst/>
                <a:latin typeface="+mn-lt"/>
                <a:ea typeface="+mn-ea"/>
                <a:cs typeface="+mn-cs"/>
              </a:rPr>
              <a:t> - The web application firewall (WAF) in Azure Application Gateway protects web applications from common web-based attacks like SQL injection, cross-site scripting attacks, and session hijacks.</a:t>
            </a:r>
          </a:p>
          <a:p>
            <a:r>
              <a:rPr lang="en-US" sz="1200" b="1" i="0" u="none" strike="noStrike" kern="1200" dirty="0">
                <a:solidFill>
                  <a:schemeClr val="tx1"/>
                </a:solidFill>
                <a:effectLst/>
                <a:latin typeface="+mn-lt"/>
                <a:ea typeface="+mn-ea"/>
                <a:cs typeface="+mn-cs"/>
              </a:rPr>
              <a:t>HTTP load balancing</a:t>
            </a:r>
            <a:r>
              <a:rPr lang="en-US" sz="1200" b="0" i="0" u="none" strike="noStrike" kern="1200" dirty="0">
                <a:solidFill>
                  <a:schemeClr val="tx1"/>
                </a:solidFill>
                <a:effectLst/>
                <a:latin typeface="+mn-lt"/>
                <a:ea typeface="+mn-ea"/>
                <a:cs typeface="+mn-cs"/>
              </a:rPr>
              <a:t> - Application Gateway provides round robin load balancing. Load balancing is done at Layer 7 and is used for HTTP(S) traffic only.</a:t>
            </a:r>
          </a:p>
          <a:p>
            <a:r>
              <a:rPr lang="en-US" sz="1200" b="1" i="0" u="none" strike="noStrike" kern="1200" dirty="0">
                <a:solidFill>
                  <a:schemeClr val="tx1"/>
                </a:solidFill>
                <a:effectLst/>
                <a:latin typeface="+mn-lt"/>
                <a:ea typeface="+mn-ea"/>
                <a:cs typeface="+mn-cs"/>
              </a:rPr>
              <a:t>Cookie-based session affinity</a:t>
            </a:r>
            <a:r>
              <a:rPr lang="en-US" sz="1200" b="0" i="0" u="none" strike="noStrike" kern="1200" dirty="0">
                <a:solidFill>
                  <a:schemeClr val="tx1"/>
                </a:solidFill>
                <a:effectLst/>
                <a:latin typeface="+mn-lt"/>
                <a:ea typeface="+mn-ea"/>
                <a:cs typeface="+mn-cs"/>
              </a:rPr>
              <a:t> - The cookie-based session affinity feature is useful when you want to keep a user session on the same back-end. By using gateway-managed cookies, the Application Gateway is able to direct subsequent traffic from a user session to the same back-end for processing. This feature is important in cases where session state is saved locally on the back-end server for a user session.</a:t>
            </a:r>
          </a:p>
          <a:p>
            <a:r>
              <a:rPr lang="en-US" sz="1200" b="1" i="0" u="none" strike="noStrike" kern="1200" dirty="0">
                <a:solidFill>
                  <a:schemeClr val="tx1"/>
                </a:solidFill>
                <a:effectLst/>
                <a:latin typeface="+mn-lt"/>
                <a:ea typeface="+mn-ea"/>
                <a:cs typeface="+mn-cs"/>
                <a:hlinkClick r:id="rId4"/>
              </a:rPr>
              <a:t>Secure Sockets Layer (SSL) offload</a:t>
            </a:r>
            <a:r>
              <a:rPr lang="en-US" sz="1200" b="0" i="0" u="none" strike="noStrike" kern="1200" dirty="0">
                <a:solidFill>
                  <a:schemeClr val="tx1"/>
                </a:solidFill>
                <a:effectLst/>
                <a:latin typeface="+mn-lt"/>
                <a:ea typeface="+mn-ea"/>
                <a:cs typeface="+mn-cs"/>
              </a:rPr>
              <a:t> - This feature takes the costly task of decrypting HTTPS traffic off your web servers. By terminating the SSL connection at the Application Gateway and forwarding the request to the server unencrypted, the web server is unburdened by decryption. Application Gateway re-encrypts the response before sending it back to the client. This feature is useful in scenarios where the back-end is located in the same secured virtual network as the Application Gateway in Azure.</a:t>
            </a:r>
          </a:p>
          <a:p>
            <a:r>
              <a:rPr lang="en-US" sz="1200" b="1" i="0" u="none" strike="noStrike" kern="1200" dirty="0">
                <a:solidFill>
                  <a:schemeClr val="tx1"/>
                </a:solidFill>
                <a:effectLst/>
                <a:latin typeface="+mn-lt"/>
                <a:ea typeface="+mn-ea"/>
                <a:cs typeface="+mn-cs"/>
                <a:hlinkClick r:id="rId5"/>
              </a:rPr>
              <a:t>End to End SSL</a:t>
            </a:r>
            <a:r>
              <a:rPr lang="en-US" sz="1200" b="0" i="0" u="none" strike="noStrike" kern="1200" dirty="0">
                <a:solidFill>
                  <a:schemeClr val="tx1"/>
                </a:solidFill>
                <a:effectLst/>
                <a:latin typeface="+mn-lt"/>
                <a:ea typeface="+mn-ea"/>
                <a:cs typeface="+mn-cs"/>
              </a:rPr>
              <a:t> - Application Gateway supports end to end encryption of traffic. Application Gateway does this by terminating the SSL connection at the application gateway. The gateway then applies the routing rules to the traffic, re-encrypts the packet, and forwards the packet to the appropriate backend based on the routing rules defined. Any response from the web server goes through the same process back to the end user.</a:t>
            </a:r>
          </a:p>
          <a:p>
            <a:r>
              <a:rPr lang="en-US" sz="1200" b="1" i="0" u="none" strike="noStrike" kern="1200" dirty="0">
                <a:solidFill>
                  <a:schemeClr val="tx1"/>
                </a:solidFill>
                <a:effectLst/>
                <a:latin typeface="+mn-lt"/>
                <a:ea typeface="+mn-ea"/>
                <a:cs typeface="+mn-cs"/>
                <a:hlinkClick r:id="rId6"/>
              </a:rPr>
              <a:t>URL-based content routing</a:t>
            </a:r>
            <a:r>
              <a:rPr lang="en-US" sz="1200" b="0" i="0" u="none" strike="noStrike" kern="1200" dirty="0">
                <a:solidFill>
                  <a:schemeClr val="tx1"/>
                </a:solidFill>
                <a:effectLst/>
                <a:latin typeface="+mn-lt"/>
                <a:ea typeface="+mn-ea"/>
                <a:cs typeface="+mn-cs"/>
              </a:rPr>
              <a:t> - This feature provides the capability to use different back-end servers for different traffic. Traffic for a folder on the web server or for a CDN could be routed to a different back-end. This capability reduces unneeded load on backends that don't serve specific content.</a:t>
            </a:r>
          </a:p>
          <a:p>
            <a:r>
              <a:rPr lang="en-US" sz="1200" b="1" i="0" u="none" strike="noStrike" kern="1200" dirty="0">
                <a:solidFill>
                  <a:schemeClr val="tx1"/>
                </a:solidFill>
                <a:effectLst/>
                <a:latin typeface="+mn-lt"/>
                <a:ea typeface="+mn-ea"/>
                <a:cs typeface="+mn-cs"/>
                <a:hlinkClick r:id="rId7"/>
              </a:rPr>
              <a:t>Multi-site routing</a:t>
            </a:r>
            <a:r>
              <a:rPr lang="en-US" sz="1200" b="0" i="0" u="none" strike="noStrike" kern="1200" dirty="0">
                <a:solidFill>
                  <a:schemeClr val="tx1"/>
                </a:solidFill>
                <a:effectLst/>
                <a:latin typeface="+mn-lt"/>
                <a:ea typeface="+mn-ea"/>
                <a:cs typeface="+mn-cs"/>
              </a:rPr>
              <a:t> - Application gateway allows for you to consolidate up to 20 websites on a single application gateway.</a:t>
            </a:r>
          </a:p>
          <a:p>
            <a:r>
              <a:rPr lang="en-US" sz="1200" b="1" i="0" u="none" strike="noStrike" kern="1200" dirty="0" err="1">
                <a:solidFill>
                  <a:schemeClr val="tx1"/>
                </a:solidFill>
                <a:effectLst/>
                <a:latin typeface="+mn-lt"/>
                <a:ea typeface="+mn-ea"/>
                <a:cs typeface="+mn-cs"/>
                <a:hlinkClick r:id="rId8"/>
              </a:rPr>
              <a:t>Websocket</a:t>
            </a:r>
            <a:r>
              <a:rPr lang="en-US" sz="1200" b="1" i="0" u="none" strike="noStrike" kern="1200" dirty="0">
                <a:solidFill>
                  <a:schemeClr val="tx1"/>
                </a:solidFill>
                <a:effectLst/>
                <a:latin typeface="+mn-lt"/>
                <a:ea typeface="+mn-ea"/>
                <a:cs typeface="+mn-cs"/>
                <a:hlinkClick r:id="rId8"/>
              </a:rPr>
              <a:t> support</a:t>
            </a:r>
            <a:r>
              <a:rPr lang="en-US" sz="1200" b="0" i="0" u="none" strike="noStrike" kern="1200" dirty="0">
                <a:solidFill>
                  <a:schemeClr val="tx1"/>
                </a:solidFill>
                <a:effectLst/>
                <a:latin typeface="+mn-lt"/>
                <a:ea typeface="+mn-ea"/>
                <a:cs typeface="+mn-cs"/>
              </a:rPr>
              <a:t> - Another great feature of Application Gateway is the native support for </a:t>
            </a:r>
            <a:r>
              <a:rPr lang="en-US" sz="1200" b="0" i="0" u="none" strike="noStrike" kern="1200" dirty="0" err="1">
                <a:solidFill>
                  <a:schemeClr val="tx1"/>
                </a:solidFill>
                <a:effectLst/>
                <a:latin typeface="+mn-lt"/>
                <a:ea typeface="+mn-ea"/>
                <a:cs typeface="+mn-cs"/>
              </a:rPr>
              <a:t>Websocket</a:t>
            </a:r>
            <a:r>
              <a:rPr lang="en-US" sz="1200" b="0" i="0" u="none" strike="noStrike" kern="1200" dirty="0">
                <a:solidFill>
                  <a:schemeClr val="tx1"/>
                </a:solidFill>
                <a:effectLst/>
                <a:latin typeface="+mn-lt"/>
                <a:ea typeface="+mn-ea"/>
                <a:cs typeface="+mn-cs"/>
              </a:rPr>
              <a:t>.</a:t>
            </a:r>
          </a:p>
          <a:p>
            <a:r>
              <a:rPr lang="en-US" sz="1200" b="1" i="0" u="none" strike="noStrike" kern="1200" dirty="0">
                <a:solidFill>
                  <a:schemeClr val="tx1"/>
                </a:solidFill>
                <a:effectLst/>
                <a:latin typeface="+mn-lt"/>
                <a:ea typeface="+mn-ea"/>
                <a:cs typeface="+mn-cs"/>
                <a:hlinkClick r:id="rId9"/>
              </a:rPr>
              <a:t>Health monitoring</a:t>
            </a:r>
            <a:r>
              <a:rPr lang="en-US" sz="1200" b="0" i="0" u="none" strike="noStrike" kern="1200" dirty="0">
                <a:solidFill>
                  <a:schemeClr val="tx1"/>
                </a:solidFill>
                <a:effectLst/>
                <a:latin typeface="+mn-lt"/>
                <a:ea typeface="+mn-ea"/>
                <a:cs typeface="+mn-cs"/>
              </a:rPr>
              <a:t> - Application gateway provides default health monitoring of backend resources and custom probes to monitor for more specific scenarios.</a:t>
            </a:r>
          </a:p>
          <a:p>
            <a:r>
              <a:rPr lang="en-US" sz="1200" b="1" i="0" u="none" strike="noStrike" kern="1200" dirty="0">
                <a:solidFill>
                  <a:schemeClr val="tx1"/>
                </a:solidFill>
                <a:effectLst/>
                <a:latin typeface="+mn-lt"/>
                <a:ea typeface="+mn-ea"/>
                <a:cs typeface="+mn-cs"/>
                <a:hlinkClick r:id="rId10"/>
              </a:rPr>
              <a:t>SSL Policy and Ciphers</a:t>
            </a:r>
            <a:r>
              <a:rPr lang="en-US" sz="1200" b="0" i="0" u="none" strike="noStrike" kern="1200" dirty="0">
                <a:solidFill>
                  <a:schemeClr val="tx1"/>
                </a:solidFill>
                <a:effectLst/>
                <a:latin typeface="+mn-lt"/>
                <a:ea typeface="+mn-ea"/>
                <a:cs typeface="+mn-cs"/>
              </a:rPr>
              <a:t> - This feature provides the ability to limit the SSL protocol versions and the ciphers suites that are supported and the order in which they are processed.</a:t>
            </a:r>
          </a:p>
          <a:p>
            <a:r>
              <a:rPr lang="en-US" sz="1200" b="1" i="0" u="none" strike="noStrike" kern="1200" dirty="0">
                <a:solidFill>
                  <a:schemeClr val="tx1"/>
                </a:solidFill>
                <a:effectLst/>
                <a:latin typeface="+mn-lt"/>
                <a:ea typeface="+mn-ea"/>
                <a:cs typeface="+mn-cs"/>
                <a:hlinkClick r:id="rId11"/>
              </a:rPr>
              <a:t>Request redirect</a:t>
            </a:r>
            <a:r>
              <a:rPr lang="en-US" sz="1200" b="0" i="0" u="none" strike="noStrike" kern="1200" dirty="0">
                <a:solidFill>
                  <a:schemeClr val="tx1"/>
                </a:solidFill>
                <a:effectLst/>
                <a:latin typeface="+mn-lt"/>
                <a:ea typeface="+mn-ea"/>
                <a:cs typeface="+mn-cs"/>
              </a:rPr>
              <a:t> - This feature provides the capability to redirect HTTP requests to an HTTPS listener.</a:t>
            </a:r>
          </a:p>
          <a:p>
            <a:r>
              <a:rPr lang="en-US" sz="1200" b="1" i="0" u="none" strike="noStrike" kern="1200" dirty="0">
                <a:solidFill>
                  <a:schemeClr val="tx1"/>
                </a:solidFill>
                <a:effectLst/>
                <a:latin typeface="+mn-lt"/>
                <a:ea typeface="+mn-ea"/>
                <a:cs typeface="+mn-cs"/>
                <a:hlinkClick r:id="rId12"/>
              </a:rPr>
              <a:t>Multi-tenant back-end support</a:t>
            </a:r>
            <a:r>
              <a:rPr lang="en-US" sz="1200" b="0" i="0" u="none" strike="noStrike" kern="1200" dirty="0">
                <a:solidFill>
                  <a:schemeClr val="tx1"/>
                </a:solidFill>
                <a:effectLst/>
                <a:latin typeface="+mn-lt"/>
                <a:ea typeface="+mn-ea"/>
                <a:cs typeface="+mn-cs"/>
              </a:rPr>
              <a:t> - Application gateway supports configuring multi-tenant back-end services like Azure Web Apps and API Gateway as back-end pool members. </a:t>
            </a:r>
          </a:p>
          <a:p>
            <a:r>
              <a:rPr lang="en-US" sz="1200" b="1" i="0" u="none" strike="noStrike" kern="1200" dirty="0">
                <a:solidFill>
                  <a:schemeClr val="tx1"/>
                </a:solidFill>
                <a:effectLst/>
                <a:latin typeface="+mn-lt"/>
                <a:ea typeface="+mn-ea"/>
                <a:cs typeface="+mn-cs"/>
                <a:hlinkClick r:id="rId13"/>
              </a:rPr>
              <a:t>Advanced diagnostics</a:t>
            </a:r>
            <a:r>
              <a:rPr lang="en-US" sz="1200" b="0" i="0" u="none" strike="noStrike" kern="1200" dirty="0">
                <a:solidFill>
                  <a:schemeClr val="tx1"/>
                </a:solidFill>
                <a:effectLst/>
                <a:latin typeface="+mn-lt"/>
                <a:ea typeface="+mn-ea"/>
                <a:cs typeface="+mn-cs"/>
              </a:rPr>
              <a:t> - Application gateway provides full diagnostics and access logs. Firewall logs are available for application gateway resources that have WAF enabled.</a:t>
            </a:r>
          </a:p>
          <a:p>
            <a:endParaRPr lang="en-US" sz="1200" b="0" i="0" u="none" strike="noStrike" kern="1200" dirty="0">
              <a:solidFill>
                <a:schemeClr val="tx1"/>
              </a:solidFill>
              <a:effectLst/>
              <a:latin typeface="+mn-lt"/>
              <a:ea typeface="+mn-ea"/>
              <a:cs typeface="+mn-cs"/>
            </a:endParaRPr>
          </a:p>
          <a:p>
            <a:endParaRPr lang="en-US"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C6440F54-8651-4EC7-B5E7-A2B06DF30647}" type="slidenum">
              <a:rPr lang="en-US" smtClean="0"/>
              <a:t>8</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2: Implementing and managing Azure networking</a:t>
            </a:r>
          </a:p>
        </p:txBody>
      </p:sp>
    </p:spTree>
    <p:extLst>
      <p:ext uri="{BB962C8B-B14F-4D97-AF65-F5344CB8AC3E}">
        <p14:creationId xmlns:p14="http://schemas.microsoft.com/office/powerpoint/2010/main" val="29048271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r>
              <a:rPr lang="en-US" b="1" dirty="0"/>
              <a:t>Layer 3</a:t>
            </a:r>
            <a:r>
              <a:rPr lang="en-US" dirty="0"/>
              <a:t> connectivity </a:t>
            </a:r>
          </a:p>
          <a:p>
            <a:r>
              <a:rPr lang="en-US" dirty="0"/>
              <a:t>Connect </a:t>
            </a:r>
            <a:r>
              <a:rPr lang="en-US" dirty="0" err="1"/>
              <a:t>Vnets</a:t>
            </a:r>
            <a:r>
              <a:rPr lang="en-US" dirty="0"/>
              <a:t> that are in </a:t>
            </a:r>
            <a:r>
              <a:rPr lang="en-US" b="1" dirty="0"/>
              <a:t>same region</a:t>
            </a:r>
          </a:p>
          <a:p>
            <a:endParaRPr lang="en-US" dirty="0"/>
          </a:p>
          <a:p>
            <a:r>
              <a:rPr lang="en-US" dirty="0"/>
              <a:t>Gateway Transit in ARM</a:t>
            </a:r>
          </a:p>
          <a:p>
            <a:endParaRPr lang="en-US" dirty="0"/>
          </a:p>
          <a:p>
            <a:r>
              <a:rPr lang="en-US" dirty="0"/>
              <a:t>ASM + ARM</a:t>
            </a:r>
          </a:p>
          <a:p>
            <a:endParaRPr lang="en-US" dirty="0"/>
          </a:p>
          <a:p>
            <a:r>
              <a:rPr lang="en-US" dirty="0"/>
              <a:t>Global Vnet Peering</a:t>
            </a:r>
          </a:p>
        </p:txBody>
      </p:sp>
      <p:sp>
        <p:nvSpPr>
          <p:cNvPr id="4" name="Slide Number Placeholder 3"/>
          <p:cNvSpPr>
            <a:spLocks noGrp="1"/>
          </p:cNvSpPr>
          <p:nvPr>
            <p:ph type="sldNum" sz="quarter" idx="10"/>
          </p:nvPr>
        </p:nvSpPr>
        <p:spPr/>
        <p:txBody>
          <a:bodyPr/>
          <a:lstStyle/>
          <a:p>
            <a:fld id="{273C210F-F7AC-4609-9F14-F42E9171CDC6}" type="slidenum">
              <a:rPr lang="en-US" smtClean="0"/>
              <a:t>9</a:t>
            </a:fld>
            <a:endParaRPr lang="en-US"/>
          </a:p>
        </p:txBody>
      </p:sp>
    </p:spTree>
    <p:extLst>
      <p:ext uri="{BB962C8B-B14F-4D97-AF65-F5344CB8AC3E}">
        <p14:creationId xmlns:p14="http://schemas.microsoft.com/office/powerpoint/2010/main" val="937440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rgbClr val="0070C0"/>
        </a:solidFill>
        <a:effectLst/>
      </p:bgPr>
    </p:bg>
    <p:spTree>
      <p:nvGrpSpPr>
        <p:cNvPr id="1" name=""/>
        <p:cNvGrpSpPr/>
        <p:nvPr/>
      </p:nvGrpSpPr>
      <p:grpSpPr>
        <a:xfrm>
          <a:off x="0" y="0"/>
          <a:ext cx="0" cy="0"/>
          <a:chOff x="0" y="0"/>
          <a:chExt cx="0" cy="0"/>
        </a:xfrm>
      </p:grpSpPr>
      <p:sp>
        <p:nvSpPr>
          <p:cNvPr id="726019" name="Rectangle 3"/>
          <p:cNvSpPr>
            <a:spLocks noGrp="1" noChangeArrowheads="1"/>
          </p:cNvSpPr>
          <p:nvPr>
            <p:ph type="ctrTitle" sz="quarter" hasCustomPrompt="1"/>
          </p:nvPr>
        </p:nvSpPr>
        <p:spPr>
          <a:xfrm>
            <a:off x="597160" y="508962"/>
            <a:ext cx="8379200" cy="1011928"/>
          </a:xfrm>
          <a:solidFill>
            <a:srgbClr val="3399FF"/>
          </a:solidFill>
          <a:ln algn="ctr"/>
        </p:spPr>
        <p:txBody>
          <a:bodyPr wrap="square" tIns="0" rIns="0" bIns="0" anchor="t" anchorCtr="0">
            <a:noAutofit/>
          </a:bodyPr>
          <a:lstStyle>
            <a:lvl1pPr algn="l">
              <a:spcBef>
                <a:spcPct val="60000"/>
              </a:spcBef>
              <a:buClr>
                <a:schemeClr val="hlink"/>
              </a:buClr>
              <a:buSzPct val="90000"/>
              <a:buFontTx/>
              <a:buNone/>
              <a:defRPr sz="3800" baseline="0">
                <a:solidFill>
                  <a:schemeClr val="bg1"/>
                </a:solidFill>
                <a:latin typeface="Segoe UI" pitchFamily="34" charset="0"/>
                <a:ea typeface="Segoe UI" pitchFamily="34" charset="0"/>
                <a:cs typeface="Segoe UI" pitchFamily="34" charset="0"/>
              </a:defRPr>
            </a:lvl1pPr>
          </a:lstStyle>
          <a:p>
            <a:r>
              <a:rPr lang="en-US" dirty="0"/>
              <a:t>Topic</a:t>
            </a:r>
          </a:p>
        </p:txBody>
      </p:sp>
      <p:sp>
        <p:nvSpPr>
          <p:cNvPr id="726020" name="Rectangle 4"/>
          <p:cNvSpPr>
            <a:spLocks noGrp="1" noChangeArrowheads="1"/>
          </p:cNvSpPr>
          <p:nvPr>
            <p:ph type="subTitle" sz="quarter" idx="1" hasCustomPrompt="1"/>
          </p:nvPr>
        </p:nvSpPr>
        <p:spPr>
          <a:xfrm>
            <a:off x="3685592" y="2110581"/>
            <a:ext cx="5290768" cy="3722293"/>
          </a:xfrm>
        </p:spPr>
        <p:txBody>
          <a:bodyPr lIns="91440" tIns="45720" rIns="91440" bIns="45720"/>
          <a:lstStyle>
            <a:lvl1pPr marL="285750" indent="-285750" algn="l">
              <a:lnSpc>
                <a:spcPct val="95000"/>
              </a:lnSpc>
              <a:spcBef>
                <a:spcPct val="60000"/>
              </a:spcBef>
              <a:buClr>
                <a:schemeClr val="bg1"/>
              </a:buClr>
              <a:buFont typeface="Wingdings" panose="05000000000000000000" pitchFamily="2" charset="2"/>
              <a:buChar char="Ø"/>
              <a:defRPr sz="1800">
                <a:solidFill>
                  <a:schemeClr val="bg1"/>
                </a:solidFill>
                <a:latin typeface="Segoe UI" pitchFamily="34" charset="0"/>
                <a:ea typeface="Segoe UI" pitchFamily="34" charset="0"/>
                <a:cs typeface="Segoe UI" pitchFamily="34" charset="0"/>
              </a:defRPr>
            </a:lvl1pPr>
          </a:lstStyle>
          <a:p>
            <a:r>
              <a:rPr lang="en-US" dirty="0"/>
              <a:t>Topic Description</a:t>
            </a:r>
          </a:p>
          <a:p>
            <a:endParaRPr lang="en-US" dirty="0"/>
          </a:p>
        </p:txBody>
      </p:sp>
      <p:sp>
        <p:nvSpPr>
          <p:cNvPr id="7" name="Text Placeholder 6">
            <a:extLst>
              <a:ext uri="{FF2B5EF4-FFF2-40B4-BE49-F238E27FC236}">
                <a16:creationId xmlns:a16="http://schemas.microsoft.com/office/drawing/2014/main" id="{05E1913A-614D-4F38-AB69-5348B29CCD5D}"/>
              </a:ext>
            </a:extLst>
          </p:cNvPr>
          <p:cNvSpPr>
            <a:spLocks noGrp="1"/>
          </p:cNvSpPr>
          <p:nvPr>
            <p:ph type="body" sz="quarter" idx="10"/>
          </p:nvPr>
        </p:nvSpPr>
        <p:spPr>
          <a:xfrm>
            <a:off x="261938" y="2756542"/>
            <a:ext cx="3241675" cy="2851150"/>
          </a:xfrm>
        </p:spPr>
        <p:txBody>
          <a:bodyPr/>
          <a:lstStyle>
            <a:lvl1pPr>
              <a:defRPr sz="2000">
                <a:solidFill>
                  <a:schemeClr val="bg1"/>
                </a:solidFill>
              </a:defRPr>
            </a:lvl1pPr>
          </a:lstStyle>
          <a:p>
            <a:pPr lvl="0"/>
            <a:r>
              <a:rPr lang="en-US" dirty="0"/>
              <a:t>Edit Master text</a:t>
            </a:r>
          </a:p>
        </p:txBody>
      </p:sp>
      <p:sp>
        <p:nvSpPr>
          <p:cNvPr id="11" name="Text Placeholder 10">
            <a:extLst>
              <a:ext uri="{FF2B5EF4-FFF2-40B4-BE49-F238E27FC236}">
                <a16:creationId xmlns:a16="http://schemas.microsoft.com/office/drawing/2014/main" id="{6A2AE784-2CA5-4194-B30C-8D50C676A59B}"/>
              </a:ext>
            </a:extLst>
          </p:cNvPr>
          <p:cNvSpPr>
            <a:spLocks noGrp="1"/>
          </p:cNvSpPr>
          <p:nvPr>
            <p:ph type="body" sz="quarter" idx="11" hasCustomPrompt="1"/>
          </p:nvPr>
        </p:nvSpPr>
        <p:spPr>
          <a:xfrm>
            <a:off x="261938" y="6018240"/>
            <a:ext cx="8714421" cy="391882"/>
          </a:xfrm>
          <a:solidFill>
            <a:schemeClr val="bg1"/>
          </a:solidFill>
        </p:spPr>
        <p:txBody>
          <a:bodyPr/>
          <a:lstStyle>
            <a:lvl1pPr marL="0" indent="0">
              <a:buNone/>
              <a:defRPr sz="1400">
                <a:solidFill>
                  <a:srgbClr val="3399FF"/>
                </a:solidFill>
              </a:defRPr>
            </a:lvl1pPr>
            <a:lvl2pPr>
              <a:defRPr>
                <a:solidFill>
                  <a:schemeClr val="bg1">
                    <a:lumMod val="75000"/>
                  </a:schemeClr>
                </a:solidFill>
              </a:defRPr>
            </a:lvl2pPr>
            <a:lvl3pPr>
              <a:defRPr>
                <a:solidFill>
                  <a:schemeClr val="bg1">
                    <a:lumMod val="75000"/>
                  </a:schemeClr>
                </a:solidFill>
              </a:defRPr>
            </a:lvl3pPr>
            <a:lvl4pPr>
              <a:defRPr>
                <a:solidFill>
                  <a:schemeClr val="bg1">
                    <a:lumMod val="75000"/>
                  </a:schemeClr>
                </a:solidFill>
              </a:defRPr>
            </a:lvl4pPr>
            <a:lvl5pPr>
              <a:defRPr>
                <a:solidFill>
                  <a:schemeClr val="bg1">
                    <a:lumMod val="75000"/>
                  </a:schemeClr>
                </a:solidFill>
              </a:defRPr>
            </a:lvl5pPr>
          </a:lstStyle>
          <a:p>
            <a:pPr lvl="0"/>
            <a:r>
              <a:rPr lang="en-US" dirty="0"/>
              <a:t>URL</a:t>
            </a:r>
          </a:p>
        </p:txBody>
      </p:sp>
      <p:sp>
        <p:nvSpPr>
          <p:cNvPr id="12" name="TextBox 11">
            <a:extLst>
              <a:ext uri="{FF2B5EF4-FFF2-40B4-BE49-F238E27FC236}">
                <a16:creationId xmlns:a16="http://schemas.microsoft.com/office/drawing/2014/main" id="{E1C05B86-1160-4370-A04A-9508198B968C}"/>
              </a:ext>
            </a:extLst>
          </p:cNvPr>
          <p:cNvSpPr txBox="1"/>
          <p:nvPr userDrawn="1"/>
        </p:nvSpPr>
        <p:spPr>
          <a:xfrm>
            <a:off x="6662057" y="6512893"/>
            <a:ext cx="2388641" cy="307777"/>
          </a:xfrm>
          <a:prstGeom prst="rect">
            <a:avLst/>
          </a:prstGeom>
          <a:noFill/>
        </p:spPr>
        <p:txBody>
          <a:bodyPr wrap="square" rtlCol="0">
            <a:spAutoFit/>
          </a:bodyPr>
          <a:lstStyle/>
          <a:p>
            <a:r>
              <a:rPr lang="en-US" sz="1400" dirty="0"/>
              <a:t>#70-533 @ITProGuru</a:t>
            </a:r>
          </a:p>
        </p:txBody>
      </p:sp>
    </p:spTree>
    <p:extLst>
      <p:ext uri="{BB962C8B-B14F-4D97-AF65-F5344CB8AC3E}">
        <p14:creationId xmlns:p14="http://schemas.microsoft.com/office/powerpoint/2010/main" val="34142929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amp; Co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1194" y="0"/>
            <a:ext cx="8833654" cy="878350"/>
          </a:xfrm>
        </p:spPr>
        <p:txBody>
          <a:bodyPr/>
          <a:lstStyle>
            <a:lvl1pPr>
              <a:defRPr/>
            </a:lvl1pPr>
          </a:lstStyle>
          <a:p>
            <a:r>
              <a:rPr lang="en-US" dirty="0"/>
              <a:t>Content &amp; Code</a:t>
            </a:r>
          </a:p>
        </p:txBody>
      </p:sp>
      <p:sp>
        <p:nvSpPr>
          <p:cNvPr id="3" name="Content Placeholder 2"/>
          <p:cNvSpPr>
            <a:spLocks noGrp="1"/>
          </p:cNvSpPr>
          <p:nvPr>
            <p:ph idx="1"/>
          </p:nvPr>
        </p:nvSpPr>
        <p:spPr>
          <a:xfrm>
            <a:off x="151194" y="1231902"/>
            <a:ext cx="8833654" cy="2421204"/>
          </a:xfrm>
        </p:spPr>
        <p:txBody>
          <a:bodyPr>
            <a:normAutofit/>
          </a:bodyPr>
          <a:lstStyle>
            <a:lvl1pPr marL="0" indent="0">
              <a:buFont typeface="Arial" panose="020B0604020202020204" pitchFamily="34" charset="0"/>
              <a:buNone/>
              <a:defRPr sz="2100"/>
            </a:lvl1pPr>
            <a:lvl2pPr marL="342900" indent="0">
              <a:buFont typeface="Arial" panose="020B0604020202020204" pitchFamily="34" charset="0"/>
              <a:buNone/>
              <a:defRPr sz="1800"/>
            </a:lvl2pPr>
            <a:lvl3pPr marL="685800" indent="0">
              <a:buFont typeface="Arial" panose="020B0604020202020204" pitchFamily="34" charset="0"/>
              <a:buNone/>
              <a:defRPr sz="1500"/>
            </a:lvl3pPr>
            <a:lvl4pPr marL="1028700" indent="0">
              <a:buFont typeface="Arial" panose="020B0604020202020204" pitchFamily="34" charset="0"/>
              <a:buNone/>
              <a:defRPr sz="1350"/>
            </a:lvl4pPr>
            <a:lvl5pPr marL="1371600" indent="0">
              <a:buFont typeface="Arial" panose="020B0604020202020204" pitchFamily="34" charset="0"/>
              <a:buNone/>
              <a:defRPr sz="135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id="{06833DA2-9089-4E59-9B9D-7F3A29DCE61C}"/>
              </a:ext>
            </a:extLst>
          </p:cNvPr>
          <p:cNvSpPr/>
          <p:nvPr userDrawn="1"/>
        </p:nvSpPr>
        <p:spPr bwMode="auto">
          <a:xfrm>
            <a:off x="33849" y="3653108"/>
            <a:ext cx="9020275" cy="3129417"/>
          </a:xfrm>
          <a:prstGeom prst="rect">
            <a:avLst/>
          </a:prstGeom>
          <a:solidFill>
            <a:schemeClr val="accent1"/>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290" rIns="0" bIns="34290" numCol="1" rtlCol="0" anchor="ctr" anchorCtr="0" compatLnSpc="1">
            <a:prstTxWarp prst="textNoShape">
              <a:avLst/>
            </a:prstTxWarp>
          </a:bodyPr>
          <a:lstStyle/>
          <a:p>
            <a:pPr algn="ctr" defTabSz="685577" fontAlgn="base">
              <a:spcBef>
                <a:spcPct val="0"/>
              </a:spcBef>
              <a:spcAft>
                <a:spcPct val="0"/>
              </a:spcAft>
            </a:pPr>
            <a:endParaRPr lang="en-US" sz="1471" dirty="0">
              <a:gradFill>
                <a:gsLst>
                  <a:gs pos="0">
                    <a:srgbClr val="FFFFFF"/>
                  </a:gs>
                  <a:gs pos="100000">
                    <a:srgbClr val="FFFFFF"/>
                  </a:gs>
                </a:gsLst>
                <a:lin ang="5400000" scaled="0"/>
              </a:gradFill>
            </a:endParaRPr>
          </a:p>
        </p:txBody>
      </p:sp>
      <p:sp>
        <p:nvSpPr>
          <p:cNvPr id="10" name="Content Placeholder 2">
            <a:extLst>
              <a:ext uri="{FF2B5EF4-FFF2-40B4-BE49-F238E27FC236}">
                <a16:creationId xmlns:a16="http://schemas.microsoft.com/office/drawing/2014/main" id="{A7A07890-C86B-4334-9F28-D4C01C01B9F8}"/>
              </a:ext>
            </a:extLst>
          </p:cNvPr>
          <p:cNvSpPr>
            <a:spLocks noGrp="1"/>
          </p:cNvSpPr>
          <p:nvPr>
            <p:ph idx="10" hasCustomPrompt="1"/>
          </p:nvPr>
        </p:nvSpPr>
        <p:spPr>
          <a:xfrm>
            <a:off x="151194" y="3795486"/>
            <a:ext cx="8833654" cy="2910114"/>
          </a:xfrm>
          <a:solidFill>
            <a:schemeClr val="bg1"/>
          </a:solidFill>
          <a:ln w="60325" cmpd="sng">
            <a:solidFill>
              <a:srgbClr val="0070C0"/>
            </a:solidFill>
          </a:ln>
        </p:spPr>
        <p:txBody>
          <a:bodyPr>
            <a:normAutofit/>
          </a:bodyPr>
          <a:lstStyle>
            <a:lvl1pPr marL="0" indent="0" defTabSz="0">
              <a:buFont typeface="Arial" panose="020B0604020202020204" pitchFamily="34" charset="0"/>
              <a:buNone/>
              <a:defRPr sz="1200">
                <a:latin typeface="Courier New" panose="02070309020205020404" pitchFamily="49" charset="0"/>
                <a:cs typeface="Courier New" panose="02070309020205020404" pitchFamily="49" charset="0"/>
              </a:defRPr>
            </a:lvl1pPr>
            <a:lvl2pPr marL="342900" indent="0" defTabSz="0">
              <a:buFont typeface="Arial" panose="020B0604020202020204" pitchFamily="34" charset="0"/>
              <a:buNone/>
              <a:defRPr sz="1200">
                <a:latin typeface="Courier New" panose="02070309020205020404" pitchFamily="49" charset="0"/>
                <a:cs typeface="Courier New" panose="02070309020205020404" pitchFamily="49" charset="0"/>
              </a:defRPr>
            </a:lvl2pPr>
            <a:lvl3pPr marL="685800" indent="0" defTabSz="0">
              <a:buFont typeface="Arial" panose="020B0604020202020204" pitchFamily="34" charset="0"/>
              <a:buNone/>
              <a:defRPr sz="1200">
                <a:latin typeface="Courier New" panose="02070309020205020404" pitchFamily="49" charset="0"/>
                <a:cs typeface="Courier New" panose="02070309020205020404" pitchFamily="49" charset="0"/>
              </a:defRPr>
            </a:lvl3pPr>
            <a:lvl4pPr marL="1028700" indent="0" defTabSz="0">
              <a:buFont typeface="Arial" panose="020B0604020202020204" pitchFamily="34" charset="0"/>
              <a:buNone/>
              <a:defRPr sz="1200">
                <a:latin typeface="Courier New" panose="02070309020205020404" pitchFamily="49" charset="0"/>
                <a:cs typeface="Courier New" panose="02070309020205020404" pitchFamily="49" charset="0"/>
              </a:defRPr>
            </a:lvl4pPr>
            <a:lvl5pPr marL="1371600" indent="0" defTabSz="0">
              <a:buFont typeface="Arial" panose="020B0604020202020204" pitchFamily="34" charset="0"/>
              <a:buNone/>
              <a:defRPr sz="1200">
                <a:latin typeface="Courier New" panose="02070309020205020404" pitchFamily="49" charset="0"/>
                <a:cs typeface="Courier New" panose="02070309020205020404" pitchFamily="49" charset="0"/>
              </a:defRPr>
            </a:lvl5pPr>
          </a:lstStyle>
          <a:p>
            <a:pPr lvl="0"/>
            <a:r>
              <a:rPr lang="en-US" dirty="0"/>
              <a:t>Click to Edit/Paste/Insert Code or Paste/Insert Screenshot</a:t>
            </a:r>
          </a:p>
          <a:p>
            <a:pPr lvl="1"/>
            <a:r>
              <a:rPr lang="en-US" dirty="0"/>
              <a:t>	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792972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3216E-3091-410D-83D4-F3B694551529}"/>
              </a:ext>
            </a:extLst>
          </p:cNvPr>
          <p:cNvSpPr>
            <a:spLocks noGrp="1"/>
          </p:cNvSpPr>
          <p:nvPr>
            <p:ph type="title" hasCustomPrompt="1"/>
          </p:nvPr>
        </p:nvSpPr>
        <p:spPr/>
        <p:txBody>
          <a:bodyPr/>
          <a:lstStyle>
            <a:lvl1pPr>
              <a:defRPr/>
            </a:lvl1pPr>
          </a:lstStyle>
          <a:p>
            <a:r>
              <a:rPr lang="en-US" dirty="0"/>
              <a:t>Click to edit Code Title</a:t>
            </a:r>
          </a:p>
        </p:txBody>
      </p:sp>
      <p:sp>
        <p:nvSpPr>
          <p:cNvPr id="4" name="Text Placeholder 3">
            <a:extLst>
              <a:ext uri="{FF2B5EF4-FFF2-40B4-BE49-F238E27FC236}">
                <a16:creationId xmlns:a16="http://schemas.microsoft.com/office/drawing/2014/main" id="{8AA8E3D7-116C-400A-AC64-F86759F16B62}"/>
              </a:ext>
            </a:extLst>
          </p:cNvPr>
          <p:cNvSpPr>
            <a:spLocks noGrp="1"/>
          </p:cNvSpPr>
          <p:nvPr>
            <p:ph type="body" sz="quarter" idx="10" hasCustomPrompt="1"/>
          </p:nvPr>
        </p:nvSpPr>
        <p:spPr>
          <a:xfrm>
            <a:off x="93306" y="1055077"/>
            <a:ext cx="8929396" cy="5616311"/>
          </a:xfrm>
        </p:spPr>
        <p:txBody>
          <a:bodyPr/>
          <a:lstStyle>
            <a:lvl1pPr marL="0" indent="0">
              <a:buNone/>
              <a:defRPr sz="2400">
                <a:latin typeface="Consolas" panose="020B0609020204030204" pitchFamily="49" charset="0"/>
              </a:defRPr>
            </a:lvl1pPr>
            <a:lvl2pPr marL="288925" indent="0">
              <a:buNone/>
              <a:defRPr sz="2000">
                <a:latin typeface="Consolas" panose="020B0609020204030204" pitchFamily="49" charset="0"/>
              </a:defRPr>
            </a:lvl2pPr>
            <a:lvl3pPr marL="681037" indent="0">
              <a:buNone/>
              <a:defRPr sz="1800">
                <a:latin typeface="Consolas" panose="020B0609020204030204" pitchFamily="49" charset="0"/>
              </a:defRPr>
            </a:lvl3pPr>
            <a:lvl4pPr marL="1089025" indent="0">
              <a:buNone/>
              <a:defRPr sz="1600">
                <a:latin typeface="Consolas" panose="020B0609020204030204" pitchFamily="49" charset="0"/>
              </a:defRPr>
            </a:lvl4pPr>
            <a:lvl5pPr marL="1376363" indent="0">
              <a:buNone/>
              <a:defRPr sz="1600">
                <a:latin typeface="Consolas" panose="020B0609020204030204" pitchFamily="49" charset="0"/>
              </a:defRPr>
            </a:lvl5pPr>
          </a:lstStyle>
          <a:p>
            <a:pPr lvl="0"/>
            <a:r>
              <a:rPr lang="en-US" dirty="0"/>
              <a:t>Edit Code</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639710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01930" y="1189178"/>
            <a:ext cx="8740142" cy="4801075"/>
          </a:xfrm>
          <a:prstGeom prst="rect">
            <a:avLst/>
          </a:prstGeom>
        </p:spPr>
        <p:txBody>
          <a:bodyPr/>
          <a:lstStyle>
            <a:lvl1pPr marL="213593" indent="-213593">
              <a:buClr>
                <a:schemeClr val="tx1"/>
              </a:buClr>
              <a:buSzPct val="90000"/>
              <a:buFont typeface="Arial" pitchFamily="34" charset="0"/>
              <a:buChar char="•"/>
              <a:defRPr sz="2647">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420181" indent="-206590">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633773" indent="-213593">
              <a:buClr>
                <a:schemeClr val="tx1"/>
              </a:buClr>
              <a:buSzPct val="90000"/>
              <a:buFont typeface="Arial" pitchFamily="34" charset="0"/>
              <a:buChar char="•"/>
              <a:defRPr sz="2059">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801846" indent="-168073">
              <a:buClr>
                <a:schemeClr val="tx1"/>
              </a:buClr>
              <a:buSzPct val="90000"/>
              <a:buFont typeface="Arial" pitchFamily="34" charset="0"/>
              <a:buChar char="•"/>
              <a:defRPr sz="1765">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969919" indent="-168073">
              <a:buClr>
                <a:schemeClr val="tx1"/>
              </a:buClr>
              <a:buSzPct val="90000"/>
              <a:buFont typeface="Arial" pitchFamily="34" charset="0"/>
              <a:buChar char="•"/>
              <a:defRPr sz="147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7"/>
            <a:ext cx="9144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2720" spc="-38"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hasCustomPrompt="1"/>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Title</a:t>
            </a:r>
          </a:p>
        </p:txBody>
      </p:sp>
    </p:spTree>
    <p:extLst>
      <p:ext uri="{BB962C8B-B14F-4D97-AF65-F5344CB8AC3E}">
        <p14:creationId xmlns:p14="http://schemas.microsoft.com/office/powerpoint/2010/main" val="162077440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teps">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CCF24501-8757-48AA-B9DD-ED5BECE78DDC}"/>
              </a:ext>
            </a:extLst>
          </p:cNvPr>
          <p:cNvSpPr txBox="1"/>
          <p:nvPr userDrawn="1"/>
        </p:nvSpPr>
        <p:spPr>
          <a:xfrm>
            <a:off x="169906" y="2054745"/>
            <a:ext cx="1568243"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Observations</a:t>
            </a:r>
          </a:p>
        </p:txBody>
      </p:sp>
      <p:sp>
        <p:nvSpPr>
          <p:cNvPr id="2" name="Title 1"/>
          <p:cNvSpPr>
            <a:spLocks noGrp="1"/>
          </p:cNvSpPr>
          <p:nvPr>
            <p:ph type="title" hasCustomPrompt="1"/>
          </p:nvPr>
        </p:nvSpPr>
        <p:spPr/>
        <p:txBody>
          <a:bodyPr/>
          <a:lstStyle>
            <a:lvl1pPr>
              <a:defRPr/>
            </a:lvl1pPr>
          </a:lstStyle>
          <a:p>
            <a:r>
              <a:rPr lang="en-US" dirty="0"/>
              <a:t>Click to edit Steps Title</a:t>
            </a:r>
          </a:p>
        </p:txBody>
      </p:sp>
      <p:graphicFrame>
        <p:nvGraphicFramePr>
          <p:cNvPr id="3" name="Table 2">
            <a:extLst>
              <a:ext uri="{FF2B5EF4-FFF2-40B4-BE49-F238E27FC236}">
                <a16:creationId xmlns:a16="http://schemas.microsoft.com/office/drawing/2014/main" id="{0DA8EFC8-B6A4-4A4B-9EDA-91002B4DFD8C}"/>
              </a:ext>
            </a:extLst>
          </p:cNvPr>
          <p:cNvGraphicFramePr>
            <a:graphicFrameLocks noGrp="1"/>
          </p:cNvGraphicFramePr>
          <p:nvPr userDrawn="1">
            <p:extLst/>
          </p:nvPr>
        </p:nvGraphicFramePr>
        <p:xfrm>
          <a:off x="177800" y="987548"/>
          <a:ext cx="8799331" cy="915686"/>
        </p:xfrm>
        <a:graphic>
          <a:graphicData uri="http://schemas.openxmlformats.org/drawingml/2006/table">
            <a:tbl>
              <a:tblPr firstRow="1" bandRow="1">
                <a:tableStyleId>{5C22544A-7EE6-4342-B048-85BDC9FD1C3A}</a:tableStyleId>
              </a:tblPr>
              <a:tblGrid>
                <a:gridCol w="247754">
                  <a:extLst>
                    <a:ext uri="{9D8B030D-6E8A-4147-A177-3AD203B41FA5}">
                      <a16:colId xmlns:a16="http://schemas.microsoft.com/office/drawing/2014/main" val="612254498"/>
                    </a:ext>
                  </a:extLst>
                </a:gridCol>
                <a:gridCol w="2696305">
                  <a:extLst>
                    <a:ext uri="{9D8B030D-6E8A-4147-A177-3AD203B41FA5}">
                      <a16:colId xmlns:a16="http://schemas.microsoft.com/office/drawing/2014/main" val="1261049811"/>
                    </a:ext>
                  </a:extLst>
                </a:gridCol>
                <a:gridCol w="241057">
                  <a:extLst>
                    <a:ext uri="{9D8B030D-6E8A-4147-A177-3AD203B41FA5}">
                      <a16:colId xmlns:a16="http://schemas.microsoft.com/office/drawing/2014/main" val="2638922956"/>
                    </a:ext>
                  </a:extLst>
                </a:gridCol>
                <a:gridCol w="2696305">
                  <a:extLst>
                    <a:ext uri="{9D8B030D-6E8A-4147-A177-3AD203B41FA5}">
                      <a16:colId xmlns:a16="http://schemas.microsoft.com/office/drawing/2014/main" val="1530065899"/>
                    </a:ext>
                  </a:extLst>
                </a:gridCol>
                <a:gridCol w="221605">
                  <a:extLst>
                    <a:ext uri="{9D8B030D-6E8A-4147-A177-3AD203B41FA5}">
                      <a16:colId xmlns:a16="http://schemas.microsoft.com/office/drawing/2014/main" val="1628348927"/>
                    </a:ext>
                  </a:extLst>
                </a:gridCol>
                <a:gridCol w="2696305">
                  <a:extLst>
                    <a:ext uri="{9D8B030D-6E8A-4147-A177-3AD203B41FA5}">
                      <a16:colId xmlns:a16="http://schemas.microsoft.com/office/drawing/2014/main" val="3564049150"/>
                    </a:ext>
                  </a:extLst>
                </a:gridCol>
              </a:tblGrid>
              <a:tr h="915686">
                <a:tc>
                  <a:txBody>
                    <a:bodyPr/>
                    <a:lstStyle/>
                    <a:p>
                      <a:pPr algn="ctr"/>
                      <a:r>
                        <a:rPr lang="en-US" sz="1800" dirty="0">
                          <a:solidFill>
                            <a:schemeClr val="bg1"/>
                          </a:solidFill>
                        </a:rPr>
                        <a:t>1</a:t>
                      </a: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solidFill>
                  </a:tcPr>
                </a:tc>
                <a:tc>
                  <a:txBody>
                    <a:bodyPr/>
                    <a:lstStyle/>
                    <a:p>
                      <a:pPr marL="0" indent="0" algn="l">
                        <a:buFont typeface="Arial" panose="020B0604020202020204" pitchFamily="34" charset="0"/>
                        <a:buNone/>
                      </a:pPr>
                      <a:endParaRPr lang="en-US" sz="1200" b="0" dirty="0">
                        <a:solidFill>
                          <a:schemeClr val="tx1"/>
                        </a:solidFill>
                        <a:latin typeface="Segoe UI" panose="020B0502040204020203" pitchFamily="34" charset="0"/>
                        <a:cs typeface="Segoe UI" panose="020B0502040204020203" pitchFamily="34" charset="0"/>
                      </a:endParaRP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sz="1800" dirty="0">
                          <a:solidFill>
                            <a:schemeClr val="bg1"/>
                          </a:solidFill>
                        </a:rPr>
                        <a:t>2</a:t>
                      </a: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sz="1800" dirty="0">
                          <a:solidFill>
                            <a:schemeClr val="bg1"/>
                          </a:solidFill>
                        </a:rPr>
                        <a:t>3</a:t>
                      </a: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02296024"/>
                  </a:ext>
                </a:extLst>
              </a:tr>
            </a:tbl>
          </a:graphicData>
        </a:graphic>
      </p:graphicFrame>
      <p:sp>
        <p:nvSpPr>
          <p:cNvPr id="7" name="TextBox 6">
            <a:extLst>
              <a:ext uri="{FF2B5EF4-FFF2-40B4-BE49-F238E27FC236}">
                <a16:creationId xmlns:a16="http://schemas.microsoft.com/office/drawing/2014/main" id="{92028F83-BC57-46B6-AE4F-F363D917BFB5}"/>
              </a:ext>
            </a:extLst>
          </p:cNvPr>
          <p:cNvSpPr txBox="1"/>
          <p:nvPr userDrawn="1"/>
        </p:nvSpPr>
        <p:spPr>
          <a:xfrm>
            <a:off x="4669826" y="2026752"/>
            <a:ext cx="1568243"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Results</a:t>
            </a:r>
          </a:p>
        </p:txBody>
      </p:sp>
      <p:sp>
        <p:nvSpPr>
          <p:cNvPr id="8" name="TextBox 7">
            <a:extLst>
              <a:ext uri="{FF2B5EF4-FFF2-40B4-BE49-F238E27FC236}">
                <a16:creationId xmlns:a16="http://schemas.microsoft.com/office/drawing/2014/main" id="{1B2D9789-D165-4BDB-A460-2343E7F13D54}"/>
              </a:ext>
            </a:extLst>
          </p:cNvPr>
          <p:cNvSpPr txBox="1"/>
          <p:nvPr userDrawn="1"/>
        </p:nvSpPr>
        <p:spPr>
          <a:xfrm>
            <a:off x="169906" y="5243163"/>
            <a:ext cx="1565352"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Resources</a:t>
            </a:r>
          </a:p>
        </p:txBody>
      </p:sp>
      <p:sp>
        <p:nvSpPr>
          <p:cNvPr id="10" name="TextBox 9">
            <a:extLst>
              <a:ext uri="{FF2B5EF4-FFF2-40B4-BE49-F238E27FC236}">
                <a16:creationId xmlns:a16="http://schemas.microsoft.com/office/drawing/2014/main" id="{2A40F325-ADB0-41C7-9EF7-7E36EF2381D6}"/>
              </a:ext>
            </a:extLst>
          </p:cNvPr>
          <p:cNvSpPr txBox="1"/>
          <p:nvPr userDrawn="1"/>
        </p:nvSpPr>
        <p:spPr>
          <a:xfrm>
            <a:off x="169904" y="794128"/>
            <a:ext cx="1568244"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Steps</a:t>
            </a:r>
          </a:p>
        </p:txBody>
      </p:sp>
      <p:sp>
        <p:nvSpPr>
          <p:cNvPr id="19" name="Text Placeholder 18">
            <a:extLst>
              <a:ext uri="{FF2B5EF4-FFF2-40B4-BE49-F238E27FC236}">
                <a16:creationId xmlns:a16="http://schemas.microsoft.com/office/drawing/2014/main" id="{97DBA5D9-8C6D-43D4-A24D-D27248395183}"/>
              </a:ext>
            </a:extLst>
          </p:cNvPr>
          <p:cNvSpPr>
            <a:spLocks noGrp="1"/>
          </p:cNvSpPr>
          <p:nvPr>
            <p:ph type="body" sz="quarter" idx="12" hasCustomPrompt="1"/>
          </p:nvPr>
        </p:nvSpPr>
        <p:spPr>
          <a:xfrm>
            <a:off x="460375" y="1035632"/>
            <a:ext cx="2590800" cy="827088"/>
          </a:xfrm>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Step 1</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Text Placeholder 18">
            <a:extLst>
              <a:ext uri="{FF2B5EF4-FFF2-40B4-BE49-F238E27FC236}">
                <a16:creationId xmlns:a16="http://schemas.microsoft.com/office/drawing/2014/main" id="{35DE67FC-9970-40AE-86CC-CDE63AD436CF}"/>
              </a:ext>
            </a:extLst>
          </p:cNvPr>
          <p:cNvSpPr>
            <a:spLocks noGrp="1"/>
          </p:cNvSpPr>
          <p:nvPr>
            <p:ph type="body" sz="quarter" idx="13" hasCustomPrompt="1"/>
          </p:nvPr>
        </p:nvSpPr>
        <p:spPr>
          <a:xfrm>
            <a:off x="3405726" y="1016750"/>
            <a:ext cx="2590800" cy="827088"/>
          </a:xfrm>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Step 2</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Text Placeholder 18">
            <a:extLst>
              <a:ext uri="{FF2B5EF4-FFF2-40B4-BE49-F238E27FC236}">
                <a16:creationId xmlns:a16="http://schemas.microsoft.com/office/drawing/2014/main" id="{5DA0B143-17CC-4340-B000-4AB93B418219}"/>
              </a:ext>
            </a:extLst>
          </p:cNvPr>
          <p:cNvSpPr>
            <a:spLocks noGrp="1"/>
          </p:cNvSpPr>
          <p:nvPr>
            <p:ph type="body" sz="quarter" idx="14" hasCustomPrompt="1"/>
          </p:nvPr>
        </p:nvSpPr>
        <p:spPr>
          <a:xfrm>
            <a:off x="6351077" y="1031847"/>
            <a:ext cx="2590800" cy="827088"/>
          </a:xfrm>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Step 3</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Text Placeholder 18">
            <a:extLst>
              <a:ext uri="{FF2B5EF4-FFF2-40B4-BE49-F238E27FC236}">
                <a16:creationId xmlns:a16="http://schemas.microsoft.com/office/drawing/2014/main" id="{D3A2EF9D-8503-44C9-8C8A-AD3AB6E8B9E7}"/>
              </a:ext>
            </a:extLst>
          </p:cNvPr>
          <p:cNvSpPr>
            <a:spLocks noGrp="1"/>
          </p:cNvSpPr>
          <p:nvPr>
            <p:ph type="body" sz="quarter" idx="17" hasCustomPrompt="1"/>
          </p:nvPr>
        </p:nvSpPr>
        <p:spPr>
          <a:xfrm>
            <a:off x="187194" y="5514817"/>
            <a:ext cx="8799331" cy="1065841"/>
          </a:xfrm>
          <a:solidFill>
            <a:schemeClr val="bg1"/>
          </a:solidFill>
          <a:ln w="22225">
            <a:solidFill>
              <a:srgbClr val="000000"/>
            </a:solidFill>
          </a:ln>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Resources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3" name="Text Placeholder 18">
            <a:extLst>
              <a:ext uri="{FF2B5EF4-FFF2-40B4-BE49-F238E27FC236}">
                <a16:creationId xmlns:a16="http://schemas.microsoft.com/office/drawing/2014/main" id="{15DBFA86-3281-48C1-B37A-60EAF36BD25D}"/>
              </a:ext>
            </a:extLst>
          </p:cNvPr>
          <p:cNvSpPr>
            <a:spLocks noGrp="1"/>
          </p:cNvSpPr>
          <p:nvPr>
            <p:ph type="body" sz="quarter" idx="16" hasCustomPrompt="1"/>
          </p:nvPr>
        </p:nvSpPr>
        <p:spPr>
          <a:xfrm>
            <a:off x="4678319" y="2265437"/>
            <a:ext cx="4295775" cy="2862989"/>
          </a:xfrm>
          <a:solidFill>
            <a:schemeClr val="bg1"/>
          </a:solidFill>
          <a:ln w="22225">
            <a:solidFill>
              <a:srgbClr val="000000"/>
            </a:solidFill>
          </a:ln>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Results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Text Placeholder 18">
            <a:extLst>
              <a:ext uri="{FF2B5EF4-FFF2-40B4-BE49-F238E27FC236}">
                <a16:creationId xmlns:a16="http://schemas.microsoft.com/office/drawing/2014/main" id="{2BFCEE7C-1B60-4DD2-A577-07AE5CD0142E}"/>
              </a:ext>
            </a:extLst>
          </p:cNvPr>
          <p:cNvSpPr>
            <a:spLocks noGrp="1"/>
          </p:cNvSpPr>
          <p:nvPr>
            <p:ph type="body" sz="quarter" idx="15" hasCustomPrompt="1"/>
          </p:nvPr>
        </p:nvSpPr>
        <p:spPr>
          <a:xfrm>
            <a:off x="177800" y="2301875"/>
            <a:ext cx="4263572" cy="2826552"/>
          </a:xfrm>
          <a:solidFill>
            <a:schemeClr val="bg1"/>
          </a:solidFill>
          <a:ln w="22225">
            <a:solidFill>
              <a:srgbClr val="000000"/>
            </a:solidFill>
          </a:ln>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Observations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Arrow: Down 10">
            <a:extLst>
              <a:ext uri="{FF2B5EF4-FFF2-40B4-BE49-F238E27FC236}">
                <a16:creationId xmlns:a16="http://schemas.microsoft.com/office/drawing/2014/main" id="{F67E61E6-AA38-485B-AE09-CD08BBD8FABF}"/>
              </a:ext>
            </a:extLst>
          </p:cNvPr>
          <p:cNvSpPr/>
          <p:nvPr userDrawn="1"/>
        </p:nvSpPr>
        <p:spPr bwMode="auto">
          <a:xfrm rot="16200000">
            <a:off x="2927137" y="814018"/>
            <a:ext cx="470385" cy="2854139"/>
          </a:xfrm>
          <a:prstGeom prst="downArrow">
            <a:avLst>
              <a:gd name="adj1" fmla="val 31468"/>
              <a:gd name="adj2" fmla="val 37425"/>
            </a:avLst>
          </a:prstGeom>
          <a:gradFill flip="none" rotWithShape="1">
            <a:gsLst>
              <a:gs pos="0">
                <a:srgbClr val="0078D7">
                  <a:lumMod val="0"/>
                  <a:lumOff val="100000"/>
                  <a:alpha val="0"/>
                </a:srgbClr>
              </a:gs>
              <a:gs pos="100000">
                <a:srgbClr val="0078D7">
                  <a:lumMod val="45000"/>
                  <a:lumOff val="55000"/>
                </a:srgbClr>
              </a:gs>
              <a:gs pos="100000">
                <a:schemeClr val="accent6"/>
              </a:gs>
            </a:gsLst>
            <a:lin ang="5400000" scaled="1"/>
            <a:tileRect/>
          </a:gradFill>
          <a:ln>
            <a:noFill/>
          </a:ln>
          <a:effectLst/>
        </p:spPr>
        <p:txBody>
          <a:bodyPr rot="0" spcFirstLastPara="0" vertOverflow="overflow" horzOverflow="overflow" vert="horz" wrap="square" lIns="137141" tIns="109713" rIns="137141" bIns="109713" numCol="1" spcCol="0" rtlCol="0" fromWordArt="0" anchor="t" anchorCtr="0" forceAA="0" compatLnSpc="1">
            <a:prstTxWarp prst="textNoShape">
              <a:avLst/>
            </a:prstTxWarp>
            <a:noAutofit/>
          </a:bodyPr>
          <a:lstStyle/>
          <a:p>
            <a:pPr algn="ctr" defTabSz="699220" fontAlgn="base">
              <a:lnSpc>
                <a:spcPct val="90000"/>
              </a:lnSpc>
              <a:spcBef>
                <a:spcPct val="0"/>
              </a:spcBef>
              <a:spcAft>
                <a:spcPct val="0"/>
              </a:spcAft>
              <a:defRPr/>
            </a:pPr>
            <a:endParaRPr lang="en-US" sz="1800"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Tree>
    <p:extLst>
      <p:ext uri="{BB962C8B-B14F-4D97-AF65-F5344CB8AC3E}">
        <p14:creationId xmlns:p14="http://schemas.microsoft.com/office/powerpoint/2010/main" val="3243407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3216E-3091-410D-83D4-F3B694551529}"/>
              </a:ext>
            </a:extLst>
          </p:cNvPr>
          <p:cNvSpPr>
            <a:spLocks noGrp="1"/>
          </p:cNvSpPr>
          <p:nvPr>
            <p:ph type="title" hasCustomPrompt="1"/>
          </p:nvPr>
        </p:nvSpPr>
        <p:spPr/>
        <p:txBody>
          <a:bodyPr/>
          <a:lstStyle>
            <a:lvl1pPr>
              <a:defRPr/>
            </a:lvl1pPr>
          </a:lstStyle>
          <a:p>
            <a:r>
              <a:rPr lang="en-US" dirty="0"/>
              <a:t>Click to edit Code Title</a:t>
            </a:r>
          </a:p>
        </p:txBody>
      </p:sp>
      <p:sp>
        <p:nvSpPr>
          <p:cNvPr id="4" name="Text Placeholder 3">
            <a:extLst>
              <a:ext uri="{FF2B5EF4-FFF2-40B4-BE49-F238E27FC236}">
                <a16:creationId xmlns:a16="http://schemas.microsoft.com/office/drawing/2014/main" id="{8AA8E3D7-116C-400A-AC64-F86759F16B62}"/>
              </a:ext>
            </a:extLst>
          </p:cNvPr>
          <p:cNvSpPr>
            <a:spLocks noGrp="1"/>
          </p:cNvSpPr>
          <p:nvPr>
            <p:ph type="body" sz="quarter" idx="10" hasCustomPrompt="1"/>
          </p:nvPr>
        </p:nvSpPr>
        <p:spPr>
          <a:xfrm>
            <a:off x="93306" y="811763"/>
            <a:ext cx="8929396" cy="5859625"/>
          </a:xfrm>
        </p:spPr>
        <p:txBody>
          <a:bodyPr/>
          <a:lstStyle>
            <a:lvl1pPr marL="0" indent="0">
              <a:buNone/>
              <a:defRPr sz="2400">
                <a:latin typeface="Consolas" panose="020B0609020204030204" pitchFamily="49" charset="0"/>
              </a:defRPr>
            </a:lvl1pPr>
            <a:lvl2pPr marL="288925" indent="0">
              <a:buNone/>
              <a:defRPr sz="2000">
                <a:latin typeface="Consolas" panose="020B0609020204030204" pitchFamily="49" charset="0"/>
              </a:defRPr>
            </a:lvl2pPr>
            <a:lvl3pPr marL="681037" indent="0">
              <a:buNone/>
              <a:defRPr sz="1800">
                <a:latin typeface="Consolas" panose="020B0609020204030204" pitchFamily="49" charset="0"/>
              </a:defRPr>
            </a:lvl3pPr>
            <a:lvl4pPr marL="1089025" indent="0">
              <a:buNone/>
              <a:defRPr sz="1600">
                <a:latin typeface="Consolas" panose="020B0609020204030204" pitchFamily="49" charset="0"/>
              </a:defRPr>
            </a:lvl4pPr>
            <a:lvl5pPr marL="1376363" indent="0">
              <a:buNone/>
              <a:defRPr sz="1600">
                <a:latin typeface="Consolas" panose="020B0609020204030204" pitchFamily="49" charset="0"/>
              </a:defRPr>
            </a:lvl5pPr>
          </a:lstStyle>
          <a:p>
            <a:pPr lvl="0"/>
            <a:r>
              <a:rPr lang="en-US" dirty="0"/>
              <a:t>Edit Code</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171816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
        <p:nvSpPr>
          <p:cNvPr id="4" name="Text Placeholder 4">
            <a:extLst>
              <a:ext uri="{FF2B5EF4-FFF2-40B4-BE49-F238E27FC236}">
                <a16:creationId xmlns:a16="http://schemas.microsoft.com/office/drawing/2014/main" id="{24211B1E-98C0-42A2-80F7-77814EB2808C}"/>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28043648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17FADCA2-DA60-489B-A501-CF188B651DDA}"/>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9211533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4">
            <a:extLst>
              <a:ext uri="{FF2B5EF4-FFF2-40B4-BE49-F238E27FC236}">
                <a16:creationId xmlns:a16="http://schemas.microsoft.com/office/drawing/2014/main" id="{D037460C-05C3-42DE-B703-45DCB074BAFD}"/>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67289561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 Placeholder 4">
            <a:extLst>
              <a:ext uri="{FF2B5EF4-FFF2-40B4-BE49-F238E27FC236}">
                <a16:creationId xmlns:a16="http://schemas.microsoft.com/office/drawing/2014/main" id="{8C7EC5AE-0525-48F7-B435-5B9653415066}"/>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48315383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a:extLst>
              <a:ext uri="{FF2B5EF4-FFF2-40B4-BE49-F238E27FC236}">
                <a16:creationId xmlns:a16="http://schemas.microsoft.com/office/drawing/2014/main" id="{90A4200F-D9E6-4624-905A-FC78FABE78C8}"/>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3324877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4">
            <a:extLst>
              <a:ext uri="{FF2B5EF4-FFF2-40B4-BE49-F238E27FC236}">
                <a16:creationId xmlns:a16="http://schemas.microsoft.com/office/drawing/2014/main" id="{1E308FE5-C3CD-4C2B-84FD-DAE006C3200F}"/>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256941573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a:extLst>
              <a:ext uri="{FF2B5EF4-FFF2-40B4-BE49-F238E27FC236}">
                <a16:creationId xmlns:a16="http://schemas.microsoft.com/office/drawing/2014/main" id="{7064F4CD-50E4-4810-A21F-C7BB8E8F2CF0}"/>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6566032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7151860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1648578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cSld name="1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03EBAF-BB52-4FEC-9EE9-8BBEE62A6D43}" type="datetimeFigureOut">
              <a:rPr lang="de-DE" smtClean="0">
                <a:solidFill>
                  <a:prstClr val="black">
                    <a:tint val="75000"/>
                  </a:prstClr>
                </a:solidFill>
              </a:rPr>
              <a:pPr/>
              <a:t>28.02.2018</a:t>
            </a:fld>
            <a:endParaRPr lang="de-DE">
              <a:solidFill>
                <a:prstClr val="black">
                  <a:tint val="75000"/>
                </a:prstClr>
              </a:solidFill>
            </a:endParaRPr>
          </a:p>
        </p:txBody>
      </p:sp>
      <p:sp>
        <p:nvSpPr>
          <p:cNvPr id="3" name="Footer Placeholder 2"/>
          <p:cNvSpPr>
            <a:spLocks noGrp="1"/>
          </p:cNvSpPr>
          <p:nvPr>
            <p:ph type="ftr" sz="quarter" idx="11"/>
          </p:nvPr>
        </p:nvSpPr>
        <p:spPr/>
        <p:txBody>
          <a:bodyPr/>
          <a:lstStyle/>
          <a:p>
            <a:endParaRPr lang="de-DE">
              <a:solidFill>
                <a:prstClr val="black">
                  <a:tint val="75000"/>
                </a:prstClr>
              </a:solidFill>
            </a:endParaRPr>
          </a:p>
        </p:txBody>
      </p:sp>
      <p:sp>
        <p:nvSpPr>
          <p:cNvPr id="4" name="Slide Number Placeholder 3"/>
          <p:cNvSpPr>
            <a:spLocks noGrp="1"/>
          </p:cNvSpPr>
          <p:nvPr>
            <p:ph type="sldNum" sz="quarter" idx="12"/>
          </p:nvPr>
        </p:nvSpPr>
        <p:spPr/>
        <p:txBody>
          <a:bodyPr/>
          <a:lstStyle/>
          <a:p>
            <a:fld id="{78737CF5-2D32-48D6-9100-749DEC1D6F62}" type="slidenum">
              <a:rPr lang="de-DE" smtClean="0">
                <a:solidFill>
                  <a:prstClr val="black">
                    <a:tint val="75000"/>
                  </a:prstClr>
                </a:solidFill>
              </a:rPr>
              <a:pPr/>
              <a:t>‹#›</a:t>
            </a:fld>
            <a:endParaRPr lang="de-DE">
              <a:solidFill>
                <a:prstClr val="black">
                  <a:tint val="75000"/>
                </a:prstClr>
              </a:solidFill>
            </a:endParaRPr>
          </a:p>
        </p:txBody>
      </p:sp>
    </p:spTree>
    <p:extLst>
      <p:ext uri="{BB962C8B-B14F-4D97-AF65-F5344CB8AC3E}">
        <p14:creationId xmlns:p14="http://schemas.microsoft.com/office/powerpoint/2010/main" val="350020768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13867446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68406B1-5395-4EAD-BD16-C032EA563FF8}" type="datetimeFigureOut">
              <a:rPr lang="en-US" smtClean="0"/>
              <a:t>2/28/2018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D9E620-94DA-46AD-A290-2756EFB5EED5}" type="slidenum">
              <a:rPr lang="en-US" smtClean="0"/>
              <a:t>‹#›</a:t>
            </a:fld>
            <a:endParaRPr lang="en-US"/>
          </a:p>
        </p:txBody>
      </p:sp>
    </p:spTree>
    <p:extLst>
      <p:ext uri="{BB962C8B-B14F-4D97-AF65-F5344CB8AC3E}">
        <p14:creationId xmlns:p14="http://schemas.microsoft.com/office/powerpoint/2010/main" val="211471824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cSld name="1_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B88689-764F-4F71-B4A2-BEA4912885B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F8A0521-AEC8-4B72-A923-E42C72C6C7A1}"/>
              </a:ext>
            </a:extLst>
          </p:cNvPr>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22BD782-4901-4A10-8FA6-4D0B12E201DE}"/>
              </a:ext>
            </a:extLst>
          </p:cNvPr>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C84C546-B148-4849-BB13-0CF1E7A46942}"/>
              </a:ext>
            </a:extLst>
          </p:cNvPr>
          <p:cNvSpPr>
            <a:spLocks noGrp="1"/>
          </p:cNvSpPr>
          <p:nvPr>
            <p:ph type="dt" sz="half" idx="10"/>
          </p:nvPr>
        </p:nvSpPr>
        <p:spPr/>
        <p:txBody>
          <a:bodyPr/>
          <a:lstStyle/>
          <a:p>
            <a:fld id="{FF24592F-98EF-4B71-85EF-4A1D46BCF6B0}" type="datetimeFigureOut">
              <a:rPr lang="en-US" smtClean="0"/>
              <a:t>2/28/2018</a:t>
            </a:fld>
            <a:endParaRPr lang="en-US"/>
          </a:p>
        </p:txBody>
      </p:sp>
      <p:sp>
        <p:nvSpPr>
          <p:cNvPr id="6" name="Footer Placeholder 5">
            <a:extLst>
              <a:ext uri="{FF2B5EF4-FFF2-40B4-BE49-F238E27FC236}">
                <a16:creationId xmlns:a16="http://schemas.microsoft.com/office/drawing/2014/main" id="{7AE8ABC6-9399-4A7B-9E7D-72A181FFE00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90A1668-2D85-415D-A047-580A02B75631}"/>
              </a:ext>
            </a:extLst>
          </p:cNvPr>
          <p:cNvSpPr>
            <a:spLocks noGrp="1"/>
          </p:cNvSpPr>
          <p:nvPr>
            <p:ph type="sldNum" sz="quarter" idx="12"/>
          </p:nvPr>
        </p:nvSpPr>
        <p:spPr/>
        <p:txBody>
          <a:bodyPr/>
          <a:lstStyle/>
          <a:p>
            <a:fld id="{C42F4394-ECB8-47EE-8243-CBEC14438083}" type="slidenum">
              <a:rPr lang="en-US" smtClean="0"/>
              <a:t>‹#›</a:t>
            </a:fld>
            <a:endParaRPr lang="en-US"/>
          </a:p>
        </p:txBody>
      </p:sp>
    </p:spTree>
    <p:extLst>
      <p:ext uri="{BB962C8B-B14F-4D97-AF65-F5344CB8AC3E}">
        <p14:creationId xmlns:p14="http://schemas.microsoft.com/office/powerpoint/2010/main" val="412161636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726019" name="Rectangle 3"/>
          <p:cNvSpPr>
            <a:spLocks noGrp="1" noChangeArrowheads="1"/>
          </p:cNvSpPr>
          <p:nvPr>
            <p:ph type="ctrTitle" sz="quarter" hasCustomPrompt="1"/>
          </p:nvPr>
        </p:nvSpPr>
        <p:spPr>
          <a:xfrm>
            <a:off x="3200401" y="1907283"/>
            <a:ext cx="5732417" cy="470898"/>
          </a:xfrm>
          <a:solidFill>
            <a:srgbClr val="3399FF"/>
          </a:solidFill>
          <a:ln algn="ctr"/>
        </p:spPr>
        <p:txBody>
          <a:bodyPr wrap="square" tIns="0" rIns="0" bIns="0">
            <a:spAutoFit/>
          </a:bodyPr>
          <a:lstStyle>
            <a:lvl1pPr algn="l">
              <a:spcBef>
                <a:spcPct val="60000"/>
              </a:spcBef>
              <a:buClr>
                <a:schemeClr val="hlink"/>
              </a:buClr>
              <a:buSzPct val="90000"/>
              <a:buFontTx/>
              <a:buNone/>
              <a:defRPr sz="36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1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227585134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9783128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en-US"/>
              <a:t>Click to edit Master text styles</a:t>
            </a:r>
          </a:p>
        </p:txBody>
      </p:sp>
    </p:spTree>
    <p:extLst>
      <p:ext uri="{BB962C8B-B14F-4D97-AF65-F5344CB8AC3E}">
        <p14:creationId xmlns:p14="http://schemas.microsoft.com/office/powerpoint/2010/main" val="40933970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4">
            <a:extLst>
              <a:ext uri="{FF2B5EF4-FFF2-40B4-BE49-F238E27FC236}">
                <a16:creationId xmlns:a16="http://schemas.microsoft.com/office/drawing/2014/main" id="{0FDE037B-5AC3-4803-B046-88D8FAB98146}"/>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8638321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9" y="992188"/>
            <a:ext cx="3798887" cy="438626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6" y="992188"/>
            <a:ext cx="3800475" cy="438626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4391710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1800" b="0">
                <a:solidFill>
                  <a:srgbClr val="0070C0"/>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6" y="1535113"/>
            <a:ext cx="4041775" cy="639762"/>
          </a:xfrm>
        </p:spPr>
        <p:txBody>
          <a:bodyPr anchor="t"/>
          <a:lstStyle>
            <a:lvl1pPr marL="0" indent="0">
              <a:buNone/>
              <a:defRPr sz="1800" b="0">
                <a:solidFill>
                  <a:srgbClr val="0070C0"/>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288519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3140561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1523848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t"/>
          <a:lstStyle>
            <a:lvl1pPr algn="l">
              <a:defRPr sz="1500" b="0"/>
            </a:lvl1pPr>
          </a:lstStyle>
          <a:p>
            <a:r>
              <a:rPr lang="en-US"/>
              <a:t>Click to edit Master title style</a:t>
            </a:r>
            <a:endParaRPr lang="en-US" dirty="0"/>
          </a:p>
        </p:txBody>
      </p:sp>
      <p:sp>
        <p:nvSpPr>
          <p:cNvPr id="3" name="Content Placeholder 2"/>
          <p:cNvSpPr>
            <a:spLocks noGrp="1"/>
          </p:cNvSpPr>
          <p:nvPr>
            <p:ph idx="1"/>
          </p:nvPr>
        </p:nvSpPr>
        <p:spPr>
          <a:xfrm>
            <a:off x="3575050" y="273052"/>
            <a:ext cx="5111750" cy="5853113"/>
          </a:xfrm>
        </p:spPr>
        <p:txBody>
          <a:bodyPr/>
          <a:lstStyle>
            <a:lvl1pPr>
              <a:defRPr sz="2400">
                <a:solidFill>
                  <a:schemeClr val="bg1"/>
                </a:solidFill>
              </a:defRPr>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Tree>
    <p:extLst>
      <p:ext uri="{BB962C8B-B14F-4D97-AF65-F5344CB8AC3E}">
        <p14:creationId xmlns:p14="http://schemas.microsoft.com/office/powerpoint/2010/main" val="189534312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Tree>
    <p:extLst>
      <p:ext uri="{BB962C8B-B14F-4D97-AF65-F5344CB8AC3E}">
        <p14:creationId xmlns:p14="http://schemas.microsoft.com/office/powerpoint/2010/main" val="178541354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184687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9"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0818895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0156638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userDrawn="1">
  <p:cSld name="Demo">
    <p:bg>
      <p:bgPr>
        <a:solidFill>
          <a:srgbClr val="7030A0"/>
        </a:solidFill>
        <a:effectLst/>
      </p:bgPr>
    </p:bg>
    <p:spTree>
      <p:nvGrpSpPr>
        <p:cNvPr id="1" name=""/>
        <p:cNvGrpSpPr/>
        <p:nvPr/>
      </p:nvGrpSpPr>
      <p:grpSpPr>
        <a:xfrm>
          <a:off x="0" y="0"/>
          <a:ext cx="0" cy="0"/>
          <a:chOff x="0" y="0"/>
          <a:chExt cx="0" cy="0"/>
        </a:xfrm>
      </p:grpSpPr>
      <p:sp>
        <p:nvSpPr>
          <p:cNvPr id="726019" name="Rectangle 3"/>
          <p:cNvSpPr>
            <a:spLocks noGrp="1" noChangeArrowheads="1"/>
          </p:cNvSpPr>
          <p:nvPr>
            <p:ph type="ctrTitle" sz="quarter" hasCustomPrompt="1"/>
          </p:nvPr>
        </p:nvSpPr>
        <p:spPr>
          <a:xfrm>
            <a:off x="307912" y="770219"/>
            <a:ext cx="8379200" cy="1011928"/>
          </a:xfrm>
          <a:solidFill>
            <a:srgbClr val="7030A0"/>
          </a:solidFill>
          <a:ln algn="ctr"/>
        </p:spPr>
        <p:txBody>
          <a:bodyPr wrap="square" tIns="0" rIns="0" bIns="0" anchor="t" anchorCtr="0">
            <a:noAutofit/>
          </a:bodyPr>
          <a:lstStyle>
            <a:lvl1pPr algn="l">
              <a:spcBef>
                <a:spcPct val="60000"/>
              </a:spcBef>
              <a:buClr>
                <a:schemeClr val="hlink"/>
              </a:buClr>
              <a:buSzPct val="90000"/>
              <a:buFontTx/>
              <a:buNone/>
              <a:defRPr sz="2850" baseline="0">
                <a:solidFill>
                  <a:schemeClr val="bg1"/>
                </a:solidFill>
                <a:latin typeface="Segoe UI" pitchFamily="34" charset="0"/>
                <a:ea typeface="Segoe UI" pitchFamily="34" charset="0"/>
                <a:cs typeface="Segoe UI" pitchFamily="34" charset="0"/>
              </a:defRPr>
            </a:lvl1pPr>
          </a:lstStyle>
          <a:p>
            <a:r>
              <a:rPr lang="en-US" dirty="0"/>
              <a:t>Demo Title</a:t>
            </a:r>
          </a:p>
        </p:txBody>
      </p:sp>
      <p:sp>
        <p:nvSpPr>
          <p:cNvPr id="726020" name="Rectangle 4"/>
          <p:cNvSpPr>
            <a:spLocks noGrp="1" noChangeArrowheads="1"/>
          </p:cNvSpPr>
          <p:nvPr>
            <p:ph type="subTitle" sz="quarter" idx="1" hasCustomPrompt="1"/>
          </p:nvPr>
        </p:nvSpPr>
        <p:spPr>
          <a:xfrm>
            <a:off x="3685593" y="2110583"/>
            <a:ext cx="5290768" cy="3722293"/>
          </a:xfrm>
          <a:solidFill>
            <a:srgbClr val="7030A0"/>
          </a:solidFill>
        </p:spPr>
        <p:txBody>
          <a:bodyPr lIns="91440" tIns="45720" rIns="91440" bIns="45720"/>
          <a:lstStyle>
            <a:lvl1pPr marL="214313" indent="-214313" algn="l">
              <a:lnSpc>
                <a:spcPct val="95000"/>
              </a:lnSpc>
              <a:spcBef>
                <a:spcPct val="60000"/>
              </a:spcBef>
              <a:buClr>
                <a:schemeClr val="bg1"/>
              </a:buClr>
              <a:buFont typeface="Wingdings" panose="05000000000000000000" pitchFamily="2" charset="2"/>
              <a:buChar char="Ø"/>
              <a:defRPr sz="1350">
                <a:solidFill>
                  <a:schemeClr val="bg1"/>
                </a:solidFill>
                <a:latin typeface="Segoe UI" pitchFamily="34" charset="0"/>
                <a:ea typeface="Segoe UI" pitchFamily="34" charset="0"/>
                <a:cs typeface="Segoe UI" pitchFamily="34" charset="0"/>
              </a:defRPr>
            </a:lvl1pPr>
            <a:lvl2pPr marL="216694" indent="0">
              <a:buNone/>
              <a:defRPr/>
            </a:lvl2pPr>
          </a:lstStyle>
          <a:p>
            <a:r>
              <a:rPr lang="en-US" dirty="0"/>
              <a:t>Enter Description(s)</a:t>
            </a:r>
          </a:p>
          <a:p>
            <a:endParaRPr lang="en-US" dirty="0"/>
          </a:p>
        </p:txBody>
      </p:sp>
      <p:sp>
        <p:nvSpPr>
          <p:cNvPr id="7" name="Text Placeholder 6">
            <a:extLst>
              <a:ext uri="{FF2B5EF4-FFF2-40B4-BE49-F238E27FC236}">
                <a16:creationId xmlns:a16="http://schemas.microsoft.com/office/drawing/2014/main" id="{05E1913A-614D-4F38-AB69-5348B29CCD5D}"/>
              </a:ext>
            </a:extLst>
          </p:cNvPr>
          <p:cNvSpPr>
            <a:spLocks noGrp="1"/>
          </p:cNvSpPr>
          <p:nvPr>
            <p:ph type="body" sz="quarter" idx="10"/>
          </p:nvPr>
        </p:nvSpPr>
        <p:spPr>
          <a:xfrm>
            <a:off x="261939" y="2756542"/>
            <a:ext cx="3241675" cy="2851150"/>
          </a:xfrm>
        </p:spPr>
        <p:txBody>
          <a:bodyPr/>
          <a:lstStyle>
            <a:lvl1pPr>
              <a:defRPr sz="1500">
                <a:solidFill>
                  <a:schemeClr val="bg1"/>
                </a:solidFill>
              </a:defRPr>
            </a:lvl1pPr>
          </a:lstStyle>
          <a:p>
            <a:pPr lvl="0"/>
            <a:r>
              <a:rPr lang="en-US" dirty="0"/>
              <a:t>Edit Master text</a:t>
            </a:r>
          </a:p>
        </p:txBody>
      </p:sp>
      <p:sp>
        <p:nvSpPr>
          <p:cNvPr id="11" name="Text Placeholder 10">
            <a:extLst>
              <a:ext uri="{FF2B5EF4-FFF2-40B4-BE49-F238E27FC236}">
                <a16:creationId xmlns:a16="http://schemas.microsoft.com/office/drawing/2014/main" id="{6A2AE784-2CA5-4194-B30C-8D50C676A59B}"/>
              </a:ext>
            </a:extLst>
          </p:cNvPr>
          <p:cNvSpPr>
            <a:spLocks noGrp="1"/>
          </p:cNvSpPr>
          <p:nvPr>
            <p:ph type="body" sz="quarter" idx="11" hasCustomPrompt="1"/>
          </p:nvPr>
        </p:nvSpPr>
        <p:spPr>
          <a:xfrm>
            <a:off x="261938" y="6018240"/>
            <a:ext cx="8714421" cy="391882"/>
          </a:xfrm>
          <a:solidFill>
            <a:schemeClr val="bg1"/>
          </a:solidFill>
        </p:spPr>
        <p:txBody>
          <a:bodyPr/>
          <a:lstStyle>
            <a:lvl1pPr marL="0" indent="0">
              <a:buNone/>
              <a:defRPr sz="1050">
                <a:solidFill>
                  <a:srgbClr val="3399FF"/>
                </a:solidFill>
              </a:defRPr>
            </a:lvl1pPr>
            <a:lvl2pPr>
              <a:defRPr>
                <a:solidFill>
                  <a:schemeClr val="bg1">
                    <a:lumMod val="75000"/>
                  </a:schemeClr>
                </a:solidFill>
              </a:defRPr>
            </a:lvl2pPr>
            <a:lvl3pPr>
              <a:defRPr>
                <a:solidFill>
                  <a:schemeClr val="bg1">
                    <a:lumMod val="75000"/>
                  </a:schemeClr>
                </a:solidFill>
              </a:defRPr>
            </a:lvl3pPr>
            <a:lvl4pPr>
              <a:defRPr>
                <a:solidFill>
                  <a:schemeClr val="bg1">
                    <a:lumMod val="75000"/>
                  </a:schemeClr>
                </a:solidFill>
              </a:defRPr>
            </a:lvl4pPr>
            <a:lvl5pPr>
              <a:defRPr>
                <a:solidFill>
                  <a:schemeClr val="bg1">
                    <a:lumMod val="75000"/>
                  </a:schemeClr>
                </a:solidFill>
              </a:defRPr>
            </a:lvl5pPr>
          </a:lstStyle>
          <a:p>
            <a:pPr lvl="0"/>
            <a:r>
              <a:rPr lang="en-US" dirty="0"/>
              <a:t>URL</a:t>
            </a:r>
          </a:p>
        </p:txBody>
      </p:sp>
      <p:sp>
        <p:nvSpPr>
          <p:cNvPr id="8" name="Rectangle 7">
            <a:extLst>
              <a:ext uri="{FF2B5EF4-FFF2-40B4-BE49-F238E27FC236}">
                <a16:creationId xmlns:a16="http://schemas.microsoft.com/office/drawing/2014/main" id="{2E5CD9C4-3903-4CFA-9CED-0878686ABD1A}"/>
              </a:ext>
            </a:extLst>
          </p:cNvPr>
          <p:cNvSpPr/>
          <p:nvPr userDrawn="1"/>
        </p:nvSpPr>
        <p:spPr>
          <a:xfrm>
            <a:off x="158449" y="117611"/>
            <a:ext cx="1475084" cy="559833"/>
          </a:xfrm>
          <a:prstGeom prst="rect">
            <a:avLst/>
          </a:prstGeom>
        </p:spPr>
        <p:txBody>
          <a:bodyPr wrap="none">
            <a:spAutoFit/>
          </a:bodyPr>
          <a:lstStyle/>
          <a:p>
            <a:r>
              <a:rPr lang="en-US" sz="3038" dirty="0">
                <a:solidFill>
                  <a:srgbClr val="00B0F0"/>
                </a:solidFill>
              </a:rPr>
              <a:t>DEMO</a:t>
            </a:r>
          </a:p>
        </p:txBody>
      </p:sp>
    </p:spTree>
    <p:extLst>
      <p:ext uri="{BB962C8B-B14F-4D97-AF65-F5344CB8AC3E}">
        <p14:creationId xmlns:p14="http://schemas.microsoft.com/office/powerpoint/2010/main" val="21604048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Exam Tip">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5AA6D59-CBDC-4B28-BD8C-5E1C09B31A46}"/>
              </a:ext>
            </a:extLst>
          </p:cNvPr>
          <p:cNvSpPr/>
          <p:nvPr userDrawn="1"/>
        </p:nvSpPr>
        <p:spPr>
          <a:xfrm>
            <a:off x="0" y="0"/>
            <a:ext cx="9144000" cy="68580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201060" y="639601"/>
            <a:ext cx="8741879" cy="715581"/>
          </a:xfrm>
        </p:spPr>
        <p:txBody>
          <a:bodyPr>
            <a:normAutofit/>
          </a:bodyPr>
          <a:lstStyle>
            <a:lvl1pPr algn="l" defTabSz="685800" rtl="0" eaLnBrk="1" latinLnBrk="0" hangingPunct="1">
              <a:lnSpc>
                <a:spcPct val="90000"/>
              </a:lnSpc>
              <a:spcBef>
                <a:spcPct val="0"/>
              </a:spcBef>
              <a:buNone/>
              <a:defRPr lang="en-US" sz="3200" b="1" i="1" u="none" kern="1200" baseline="0" dirty="0">
                <a:solidFill>
                  <a:schemeClr val="tx1"/>
                </a:solidFill>
                <a:latin typeface="+mj-lt"/>
                <a:ea typeface="+mj-ea"/>
                <a:cs typeface="+mj-cs"/>
              </a:defRPr>
            </a:lvl1pPr>
          </a:lstStyle>
          <a:p>
            <a:r>
              <a:rPr lang="en-US" dirty="0"/>
              <a:t>Click to add Title</a:t>
            </a:r>
          </a:p>
        </p:txBody>
      </p:sp>
      <p:sp>
        <p:nvSpPr>
          <p:cNvPr id="4" name="Text Placeholder 3"/>
          <p:cNvSpPr>
            <a:spLocks noGrp="1"/>
          </p:cNvSpPr>
          <p:nvPr>
            <p:ph type="body" sz="quarter" idx="11" hasCustomPrompt="1"/>
          </p:nvPr>
        </p:nvSpPr>
        <p:spPr>
          <a:xfrm>
            <a:off x="201060" y="1441794"/>
            <a:ext cx="8741880" cy="4471326"/>
          </a:xfrm>
        </p:spPr>
        <p:txBody>
          <a:bodyPr>
            <a:noAutofit/>
          </a:bodyPr>
          <a:lstStyle>
            <a:lvl1pPr marL="0" indent="0">
              <a:buNone/>
              <a:defRPr sz="3000"/>
            </a:lvl1pPr>
            <a:lvl2pPr marL="21009" indent="0">
              <a:buNone/>
              <a:defRPr sz="1471"/>
            </a:lvl2pPr>
            <a:lvl3pPr marL="164571" indent="0">
              <a:buNone/>
              <a:defRPr sz="1471"/>
            </a:lvl3pPr>
            <a:lvl4pPr marL="350151" indent="0">
              <a:buNone/>
              <a:defRPr sz="1324"/>
            </a:lvl4pPr>
            <a:lvl5pPr marL="543901" indent="0">
              <a:buNone/>
              <a:defRPr sz="1324"/>
            </a:lvl5pPr>
          </a:lstStyle>
          <a:p>
            <a:pPr lvl="0"/>
            <a:r>
              <a:rPr lang="en-US" dirty="0"/>
              <a:t>Click to edit</a:t>
            </a:r>
          </a:p>
        </p:txBody>
      </p:sp>
      <p:sp>
        <p:nvSpPr>
          <p:cNvPr id="5" name="Rectangle 4"/>
          <p:cNvSpPr/>
          <p:nvPr userDrawn="1"/>
        </p:nvSpPr>
        <p:spPr>
          <a:xfrm>
            <a:off x="201060" y="86612"/>
            <a:ext cx="3235181" cy="715581"/>
          </a:xfrm>
          <a:prstGeom prst="rect">
            <a:avLst/>
          </a:prstGeom>
        </p:spPr>
        <p:txBody>
          <a:bodyPr wrap="none">
            <a:spAutoFit/>
          </a:bodyPr>
          <a:lstStyle/>
          <a:p>
            <a:pPr algn="l"/>
            <a:r>
              <a:rPr lang="en-US" sz="4050" b="1" dirty="0"/>
              <a:t>EXAM TIP!</a:t>
            </a:r>
          </a:p>
        </p:txBody>
      </p:sp>
      <p:sp>
        <p:nvSpPr>
          <p:cNvPr id="6" name="Text Placeholder 4">
            <a:extLst>
              <a:ext uri="{FF2B5EF4-FFF2-40B4-BE49-F238E27FC236}">
                <a16:creationId xmlns:a16="http://schemas.microsoft.com/office/drawing/2014/main" id="{380C91C6-C6AF-40A3-AE50-C2507708BECF}"/>
              </a:ext>
            </a:extLst>
          </p:cNvPr>
          <p:cNvSpPr>
            <a:spLocks noGrp="1"/>
          </p:cNvSpPr>
          <p:nvPr>
            <p:ph type="body" sz="quarter" idx="10" hasCustomPrompt="1"/>
          </p:nvPr>
        </p:nvSpPr>
        <p:spPr>
          <a:xfrm>
            <a:off x="158354" y="5987143"/>
            <a:ext cx="8784586" cy="823460"/>
          </a:xfrm>
          <a:solidFill>
            <a:srgbClr val="00B050"/>
          </a:solidFill>
        </p:spPr>
        <p:txBody>
          <a:bodyPr>
            <a:noAutofit/>
          </a:bodyPr>
          <a:lstStyle>
            <a:lvl1pPr marL="0" indent="0">
              <a:buFontTx/>
              <a:buNone/>
              <a:defRPr sz="1500" u="sng">
                <a:solidFill>
                  <a:schemeClr val="tx1">
                    <a:lumMod val="95000"/>
                    <a:lumOff val="5000"/>
                  </a:schemeClr>
                </a:solidFill>
              </a:defRPr>
            </a:lvl1pPr>
            <a:lvl2pPr marL="342900" indent="0">
              <a:buFontTx/>
              <a:buNone/>
              <a:defRPr sz="1500" u="sng">
                <a:solidFill>
                  <a:schemeClr val="tx1">
                    <a:lumMod val="95000"/>
                    <a:lumOff val="5000"/>
                  </a:schemeClr>
                </a:solidFill>
              </a:defRPr>
            </a:lvl2pPr>
            <a:lvl3pPr marL="685800" indent="0">
              <a:buFontTx/>
              <a:buNone/>
              <a:defRPr sz="1500" u="sng">
                <a:solidFill>
                  <a:schemeClr val="tx1">
                    <a:lumMod val="95000"/>
                    <a:lumOff val="5000"/>
                  </a:schemeClr>
                </a:solidFill>
              </a:defRPr>
            </a:lvl3pPr>
            <a:lvl4pPr marL="1028700" indent="0">
              <a:buFontTx/>
              <a:buNone/>
              <a:defRPr sz="1500" u="sng">
                <a:solidFill>
                  <a:schemeClr val="tx1">
                    <a:lumMod val="95000"/>
                    <a:lumOff val="5000"/>
                  </a:schemeClr>
                </a:solidFill>
              </a:defRPr>
            </a:lvl4pPr>
            <a:lvl5pPr marL="1371600" indent="0">
              <a:buFontTx/>
              <a:buNone/>
              <a:defRPr sz="1500" u="sng">
                <a:solidFill>
                  <a:schemeClr val="tx1">
                    <a:lumMod val="95000"/>
                    <a:lumOff val="5000"/>
                  </a:schemeClr>
                </a:solidFill>
              </a:defRPr>
            </a:lvl5pPr>
          </a:lstStyle>
          <a:p>
            <a:pPr lvl="0"/>
            <a:r>
              <a:rPr lang="en-US" dirty="0"/>
              <a:t>Edit Source URL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36970205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ase Study Question">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5B7C354-0C5C-4196-BE29-DBA8ABB17A4F}"/>
              </a:ext>
            </a:extLst>
          </p:cNvPr>
          <p:cNvSpPr/>
          <p:nvPr userDrawn="1"/>
        </p:nvSpPr>
        <p:spPr>
          <a:xfrm>
            <a:off x="0" y="0"/>
            <a:ext cx="9144000" cy="6172200"/>
          </a:xfrm>
          <a:prstGeom prst="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7744812-071B-4DDA-A498-60D67CDBA951}"/>
              </a:ext>
            </a:extLst>
          </p:cNvPr>
          <p:cNvSpPr>
            <a:spLocks noGrp="1"/>
          </p:cNvSpPr>
          <p:nvPr>
            <p:ph type="title" hasCustomPrompt="1"/>
          </p:nvPr>
        </p:nvSpPr>
        <p:spPr/>
        <p:txBody>
          <a:bodyPr/>
          <a:lstStyle>
            <a:lvl1pPr>
              <a:defRPr/>
            </a:lvl1pPr>
          </a:lstStyle>
          <a:p>
            <a:r>
              <a:rPr lang="en-US" dirty="0"/>
              <a:t>Click to edit Scenario Case Study Title</a:t>
            </a:r>
          </a:p>
        </p:txBody>
      </p:sp>
      <p:sp>
        <p:nvSpPr>
          <p:cNvPr id="4" name="Content Placeholder 2">
            <a:extLst>
              <a:ext uri="{FF2B5EF4-FFF2-40B4-BE49-F238E27FC236}">
                <a16:creationId xmlns:a16="http://schemas.microsoft.com/office/drawing/2014/main" id="{428BF76E-A867-413D-99D3-38C859FD2EBE}"/>
              </a:ext>
            </a:extLst>
          </p:cNvPr>
          <p:cNvSpPr>
            <a:spLocks noGrp="1"/>
          </p:cNvSpPr>
          <p:nvPr>
            <p:ph idx="1" hasCustomPrompt="1"/>
          </p:nvPr>
        </p:nvSpPr>
        <p:spPr>
          <a:xfrm>
            <a:off x="279475" y="868681"/>
            <a:ext cx="8574837" cy="5212080"/>
          </a:xfrm>
        </p:spPr>
        <p:txBody>
          <a:bodyPr/>
          <a:lstStyle>
            <a:lvl1pPr marL="0" indent="0">
              <a:buFont typeface="+mj-lt"/>
              <a:buNone/>
              <a:defRPr/>
            </a:lvl1pPr>
          </a:lstStyle>
          <a:p>
            <a:pPr lvl="0"/>
            <a:r>
              <a:rPr lang="en-US" dirty="0"/>
              <a:t>Edit Scenario Case Study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4A939B04-3C34-406A-BE95-60EE5E849FD0}"/>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25203760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estion">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074CDC-0128-42E8-B232-786D9C2CD277}"/>
              </a:ext>
            </a:extLst>
          </p:cNvPr>
          <p:cNvSpPr/>
          <p:nvPr userDrawn="1"/>
        </p:nvSpPr>
        <p:spPr>
          <a:xfrm>
            <a:off x="0" y="0"/>
            <a:ext cx="9144000" cy="1586204"/>
          </a:xfrm>
          <a:prstGeom prst="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93306" y="-3"/>
            <a:ext cx="8836089" cy="1511562"/>
          </a:xfrm>
        </p:spPr>
        <p:txBody>
          <a:bodyPr/>
          <a:lstStyle>
            <a:lvl1pPr>
              <a:defRPr/>
            </a:lvl1pPr>
          </a:lstStyle>
          <a:p>
            <a:r>
              <a:rPr lang="en-US" dirty="0"/>
              <a:t>Question….</a:t>
            </a:r>
          </a:p>
        </p:txBody>
      </p:sp>
      <p:sp>
        <p:nvSpPr>
          <p:cNvPr id="3" name="Content Placeholder 2"/>
          <p:cNvSpPr>
            <a:spLocks noGrp="1"/>
          </p:cNvSpPr>
          <p:nvPr>
            <p:ph idx="1" hasCustomPrompt="1"/>
          </p:nvPr>
        </p:nvSpPr>
        <p:spPr>
          <a:xfrm>
            <a:off x="261187" y="1698171"/>
            <a:ext cx="8574837" cy="4497695"/>
          </a:xfrm>
        </p:spPr>
        <p:txBody>
          <a:bodyPr/>
          <a:lstStyle>
            <a:lvl1pPr marL="514350" indent="-514350">
              <a:buFont typeface="+mj-lt"/>
              <a:buAutoNum type="arabicParenR"/>
              <a:defRPr/>
            </a:lvl1pPr>
          </a:lstStyle>
          <a:p>
            <a:pPr lvl="0"/>
            <a:r>
              <a:rPr lang="en-US" dirty="0"/>
              <a:t>Edit Question</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F35744D-EF33-49FA-9A3C-2D7BFFC7876A}"/>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2263322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nswer">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074CDC-0128-42E8-B232-786D9C2CD277}"/>
              </a:ext>
            </a:extLst>
          </p:cNvPr>
          <p:cNvSpPr/>
          <p:nvPr userDrawn="1"/>
        </p:nvSpPr>
        <p:spPr>
          <a:xfrm>
            <a:off x="0" y="0"/>
            <a:ext cx="9144000" cy="159140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167054" y="-3"/>
            <a:ext cx="8862646" cy="1485903"/>
          </a:xfrm>
        </p:spPr>
        <p:txBody>
          <a:bodyPr/>
          <a:lstStyle>
            <a:lvl1pPr>
              <a:defRPr/>
            </a:lvl1pPr>
          </a:lstStyle>
          <a:p>
            <a:r>
              <a:rPr lang="en-US" dirty="0"/>
              <a:t>Answer Repeat Question Here…</a:t>
            </a:r>
          </a:p>
        </p:txBody>
      </p:sp>
      <p:sp>
        <p:nvSpPr>
          <p:cNvPr id="3" name="Content Placeholder 2"/>
          <p:cNvSpPr>
            <a:spLocks noGrp="1"/>
          </p:cNvSpPr>
          <p:nvPr>
            <p:ph idx="1" hasCustomPrompt="1"/>
          </p:nvPr>
        </p:nvSpPr>
        <p:spPr>
          <a:xfrm>
            <a:off x="261187" y="1661746"/>
            <a:ext cx="8574837" cy="4534120"/>
          </a:xfrm>
        </p:spPr>
        <p:txBody>
          <a:bodyPr/>
          <a:lstStyle>
            <a:lvl1pPr marL="514350" indent="-514350">
              <a:buFont typeface="+mj-lt"/>
              <a:buAutoNum type="arabicParenR"/>
              <a:defRPr/>
            </a:lvl1pPr>
          </a:lstStyle>
          <a:p>
            <a:pPr lvl="0"/>
            <a:r>
              <a:rPr lang="en-US" dirty="0"/>
              <a:t>Paste Answers from Question Slide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F35744D-EF33-49FA-9A3C-2D7BFFC7876A}"/>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42240680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Demo">
    <p:bg>
      <p:bgPr>
        <a:solidFill>
          <a:srgbClr val="7030A0"/>
        </a:solidFill>
        <a:effectLst/>
      </p:bgPr>
    </p:bg>
    <p:spTree>
      <p:nvGrpSpPr>
        <p:cNvPr id="1" name=""/>
        <p:cNvGrpSpPr/>
        <p:nvPr/>
      </p:nvGrpSpPr>
      <p:grpSpPr>
        <a:xfrm>
          <a:off x="0" y="0"/>
          <a:ext cx="0" cy="0"/>
          <a:chOff x="0" y="0"/>
          <a:chExt cx="0" cy="0"/>
        </a:xfrm>
      </p:grpSpPr>
      <p:sp>
        <p:nvSpPr>
          <p:cNvPr id="726019" name="Rectangle 3"/>
          <p:cNvSpPr>
            <a:spLocks noGrp="1" noChangeArrowheads="1"/>
          </p:cNvSpPr>
          <p:nvPr>
            <p:ph type="ctrTitle" sz="quarter" hasCustomPrompt="1"/>
          </p:nvPr>
        </p:nvSpPr>
        <p:spPr>
          <a:xfrm>
            <a:off x="307911" y="770219"/>
            <a:ext cx="8379200" cy="1011928"/>
          </a:xfrm>
          <a:solidFill>
            <a:srgbClr val="7030A0"/>
          </a:solidFill>
          <a:ln algn="ctr"/>
        </p:spPr>
        <p:txBody>
          <a:bodyPr wrap="square" tIns="0" rIns="0" bIns="0" anchor="t" anchorCtr="0">
            <a:noAutofit/>
          </a:bodyPr>
          <a:lstStyle>
            <a:lvl1pPr algn="l">
              <a:spcBef>
                <a:spcPct val="60000"/>
              </a:spcBef>
              <a:buClr>
                <a:schemeClr val="hlink"/>
              </a:buClr>
              <a:buSzPct val="90000"/>
              <a:buFontTx/>
              <a:buNone/>
              <a:defRPr sz="3800" baseline="0">
                <a:solidFill>
                  <a:schemeClr val="bg1"/>
                </a:solidFill>
                <a:latin typeface="Segoe UI" pitchFamily="34" charset="0"/>
                <a:ea typeface="Segoe UI" pitchFamily="34" charset="0"/>
                <a:cs typeface="Segoe UI" pitchFamily="34" charset="0"/>
              </a:defRPr>
            </a:lvl1pPr>
          </a:lstStyle>
          <a:p>
            <a:r>
              <a:rPr lang="en-US" dirty="0"/>
              <a:t>Demo Title</a:t>
            </a:r>
          </a:p>
        </p:txBody>
      </p:sp>
      <p:sp>
        <p:nvSpPr>
          <p:cNvPr id="726020" name="Rectangle 4"/>
          <p:cNvSpPr>
            <a:spLocks noGrp="1" noChangeArrowheads="1"/>
          </p:cNvSpPr>
          <p:nvPr>
            <p:ph type="subTitle" sz="quarter" idx="1" hasCustomPrompt="1"/>
          </p:nvPr>
        </p:nvSpPr>
        <p:spPr>
          <a:xfrm>
            <a:off x="3685592" y="2110581"/>
            <a:ext cx="5290768" cy="3722293"/>
          </a:xfrm>
          <a:solidFill>
            <a:srgbClr val="7030A0"/>
          </a:solidFill>
        </p:spPr>
        <p:txBody>
          <a:bodyPr lIns="91440" tIns="45720" rIns="91440" bIns="45720"/>
          <a:lstStyle>
            <a:lvl1pPr marL="285750" indent="-285750" algn="l">
              <a:lnSpc>
                <a:spcPct val="95000"/>
              </a:lnSpc>
              <a:spcBef>
                <a:spcPct val="60000"/>
              </a:spcBef>
              <a:buClr>
                <a:schemeClr val="bg1"/>
              </a:buClr>
              <a:buFont typeface="Wingdings" panose="05000000000000000000" pitchFamily="2" charset="2"/>
              <a:buChar char="Ø"/>
              <a:defRPr sz="1800">
                <a:solidFill>
                  <a:schemeClr val="bg1"/>
                </a:solidFill>
                <a:latin typeface="Segoe UI" pitchFamily="34" charset="0"/>
                <a:ea typeface="Segoe UI" pitchFamily="34" charset="0"/>
                <a:cs typeface="Segoe UI" pitchFamily="34" charset="0"/>
              </a:defRPr>
            </a:lvl1pPr>
            <a:lvl2pPr marL="288925" indent="0">
              <a:buNone/>
              <a:defRPr/>
            </a:lvl2pPr>
          </a:lstStyle>
          <a:p>
            <a:r>
              <a:rPr lang="en-US" dirty="0"/>
              <a:t>Enter Description(s)</a:t>
            </a:r>
          </a:p>
          <a:p>
            <a:endParaRPr lang="en-US" dirty="0"/>
          </a:p>
        </p:txBody>
      </p:sp>
      <p:sp>
        <p:nvSpPr>
          <p:cNvPr id="7" name="Text Placeholder 6">
            <a:extLst>
              <a:ext uri="{FF2B5EF4-FFF2-40B4-BE49-F238E27FC236}">
                <a16:creationId xmlns:a16="http://schemas.microsoft.com/office/drawing/2014/main" id="{05E1913A-614D-4F38-AB69-5348B29CCD5D}"/>
              </a:ext>
            </a:extLst>
          </p:cNvPr>
          <p:cNvSpPr>
            <a:spLocks noGrp="1"/>
          </p:cNvSpPr>
          <p:nvPr>
            <p:ph type="body" sz="quarter" idx="10"/>
          </p:nvPr>
        </p:nvSpPr>
        <p:spPr>
          <a:xfrm>
            <a:off x="261938" y="2756542"/>
            <a:ext cx="3241675" cy="2851150"/>
          </a:xfrm>
        </p:spPr>
        <p:txBody>
          <a:bodyPr/>
          <a:lstStyle>
            <a:lvl1pPr>
              <a:defRPr sz="2000">
                <a:solidFill>
                  <a:schemeClr val="bg1"/>
                </a:solidFill>
              </a:defRPr>
            </a:lvl1pPr>
          </a:lstStyle>
          <a:p>
            <a:pPr lvl="0"/>
            <a:r>
              <a:rPr lang="en-US" dirty="0"/>
              <a:t>Edit Master text</a:t>
            </a:r>
          </a:p>
        </p:txBody>
      </p:sp>
      <p:sp>
        <p:nvSpPr>
          <p:cNvPr id="11" name="Text Placeholder 10">
            <a:extLst>
              <a:ext uri="{FF2B5EF4-FFF2-40B4-BE49-F238E27FC236}">
                <a16:creationId xmlns:a16="http://schemas.microsoft.com/office/drawing/2014/main" id="{6A2AE784-2CA5-4194-B30C-8D50C676A59B}"/>
              </a:ext>
            </a:extLst>
          </p:cNvPr>
          <p:cNvSpPr>
            <a:spLocks noGrp="1"/>
          </p:cNvSpPr>
          <p:nvPr>
            <p:ph type="body" sz="quarter" idx="11" hasCustomPrompt="1"/>
          </p:nvPr>
        </p:nvSpPr>
        <p:spPr>
          <a:xfrm>
            <a:off x="261938" y="6018240"/>
            <a:ext cx="8714421" cy="391882"/>
          </a:xfrm>
          <a:solidFill>
            <a:schemeClr val="bg1"/>
          </a:solidFill>
        </p:spPr>
        <p:txBody>
          <a:bodyPr/>
          <a:lstStyle>
            <a:lvl1pPr marL="0" indent="0">
              <a:buNone/>
              <a:defRPr sz="1400">
                <a:solidFill>
                  <a:srgbClr val="3399FF"/>
                </a:solidFill>
              </a:defRPr>
            </a:lvl1pPr>
            <a:lvl2pPr>
              <a:defRPr>
                <a:solidFill>
                  <a:schemeClr val="bg1">
                    <a:lumMod val="75000"/>
                  </a:schemeClr>
                </a:solidFill>
              </a:defRPr>
            </a:lvl2pPr>
            <a:lvl3pPr>
              <a:defRPr>
                <a:solidFill>
                  <a:schemeClr val="bg1">
                    <a:lumMod val="75000"/>
                  </a:schemeClr>
                </a:solidFill>
              </a:defRPr>
            </a:lvl3pPr>
            <a:lvl4pPr>
              <a:defRPr>
                <a:solidFill>
                  <a:schemeClr val="bg1">
                    <a:lumMod val="75000"/>
                  </a:schemeClr>
                </a:solidFill>
              </a:defRPr>
            </a:lvl4pPr>
            <a:lvl5pPr>
              <a:defRPr>
                <a:solidFill>
                  <a:schemeClr val="bg1">
                    <a:lumMod val="75000"/>
                  </a:schemeClr>
                </a:solidFill>
              </a:defRPr>
            </a:lvl5pPr>
          </a:lstStyle>
          <a:p>
            <a:pPr lvl="0"/>
            <a:r>
              <a:rPr lang="en-US" dirty="0"/>
              <a:t>URL</a:t>
            </a:r>
          </a:p>
        </p:txBody>
      </p:sp>
      <p:sp>
        <p:nvSpPr>
          <p:cNvPr id="12" name="TextBox 11">
            <a:extLst>
              <a:ext uri="{FF2B5EF4-FFF2-40B4-BE49-F238E27FC236}">
                <a16:creationId xmlns:a16="http://schemas.microsoft.com/office/drawing/2014/main" id="{E1C05B86-1160-4370-A04A-9508198B968C}"/>
              </a:ext>
            </a:extLst>
          </p:cNvPr>
          <p:cNvSpPr txBox="1"/>
          <p:nvPr userDrawn="1"/>
        </p:nvSpPr>
        <p:spPr>
          <a:xfrm>
            <a:off x="6662057" y="6512893"/>
            <a:ext cx="2388641" cy="307777"/>
          </a:xfrm>
          <a:prstGeom prst="rect">
            <a:avLst/>
          </a:prstGeom>
          <a:noFill/>
        </p:spPr>
        <p:txBody>
          <a:bodyPr wrap="square" rtlCol="0">
            <a:spAutoFit/>
          </a:bodyPr>
          <a:lstStyle/>
          <a:p>
            <a:r>
              <a:rPr lang="en-US" sz="1400" dirty="0"/>
              <a:t>#70-533 @ITProGuru</a:t>
            </a:r>
          </a:p>
        </p:txBody>
      </p:sp>
      <p:sp>
        <p:nvSpPr>
          <p:cNvPr id="8" name="Rectangle 7">
            <a:extLst>
              <a:ext uri="{FF2B5EF4-FFF2-40B4-BE49-F238E27FC236}">
                <a16:creationId xmlns:a16="http://schemas.microsoft.com/office/drawing/2014/main" id="{2E5CD9C4-3903-4CFA-9CED-0878686ABD1A}"/>
              </a:ext>
            </a:extLst>
          </p:cNvPr>
          <p:cNvSpPr/>
          <p:nvPr userDrawn="1"/>
        </p:nvSpPr>
        <p:spPr>
          <a:xfrm>
            <a:off x="158449" y="117610"/>
            <a:ext cx="1734770" cy="715581"/>
          </a:xfrm>
          <a:prstGeom prst="rect">
            <a:avLst/>
          </a:prstGeom>
        </p:spPr>
        <p:txBody>
          <a:bodyPr wrap="none">
            <a:spAutoFit/>
          </a:bodyPr>
          <a:lstStyle/>
          <a:p>
            <a:r>
              <a:rPr lang="en-US" sz="4050" dirty="0">
                <a:solidFill>
                  <a:srgbClr val="3399FF"/>
                </a:solidFill>
                <a:latin typeface="Segoe UI" panose="020B0502040204020203" pitchFamily="34" charset="0"/>
                <a:cs typeface="Segoe UI" panose="020B0502040204020203" pitchFamily="34" charset="0"/>
              </a:rPr>
              <a:t>DEMO</a:t>
            </a:r>
          </a:p>
        </p:txBody>
      </p:sp>
    </p:spTree>
    <p:extLst>
      <p:ext uri="{BB962C8B-B14F-4D97-AF65-F5344CB8AC3E}">
        <p14:creationId xmlns:p14="http://schemas.microsoft.com/office/powerpoint/2010/main" val="23780278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Lab">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55B8EEB-D399-4AF3-B7D1-E78E1898CC1F}"/>
              </a:ext>
            </a:extLst>
          </p:cNvPr>
          <p:cNvSpPr/>
          <p:nvPr userDrawn="1"/>
        </p:nvSpPr>
        <p:spPr>
          <a:xfrm>
            <a:off x="0" y="0"/>
            <a:ext cx="9144000" cy="1371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1473233" y="1"/>
            <a:ext cx="7511614" cy="1231901"/>
          </a:xfrm>
        </p:spPr>
        <p:txBody>
          <a:bodyPr/>
          <a:lstStyle>
            <a:lvl1pPr>
              <a:defRPr/>
            </a:lvl1pPr>
          </a:lstStyle>
          <a:p>
            <a:r>
              <a:rPr lang="en-US" dirty="0"/>
              <a:t>Click to edit Lab title</a:t>
            </a:r>
          </a:p>
        </p:txBody>
      </p:sp>
      <p:sp>
        <p:nvSpPr>
          <p:cNvPr id="3" name="Content Placeholder 2"/>
          <p:cNvSpPr>
            <a:spLocks noGrp="1"/>
          </p:cNvSpPr>
          <p:nvPr>
            <p:ph idx="1" hasCustomPrompt="1"/>
          </p:nvPr>
        </p:nvSpPr>
        <p:spPr>
          <a:xfrm>
            <a:off x="151194" y="1371600"/>
            <a:ext cx="8833654" cy="4793789"/>
          </a:xfrm>
        </p:spPr>
        <p:txBody>
          <a:bodyPr>
            <a:normAutofit/>
          </a:bodyPr>
          <a:lstStyle>
            <a:lvl1pPr marL="514350" indent="-514350">
              <a:buFont typeface="+mj-lt"/>
              <a:buAutoNum type="arabicParenR"/>
              <a:defRPr sz="2700"/>
            </a:lvl1pPr>
            <a:lvl2pPr marL="342900" indent="0">
              <a:buFontTx/>
              <a:buNone/>
              <a:defRPr sz="2400"/>
            </a:lvl2pPr>
            <a:lvl3pPr marL="685800" indent="0">
              <a:buFontTx/>
              <a:buNone/>
              <a:defRPr sz="2100"/>
            </a:lvl3pPr>
            <a:lvl4pPr marL="1028700" indent="0">
              <a:buFontTx/>
              <a:buNone/>
              <a:defRPr sz="1800"/>
            </a:lvl4pPr>
            <a:lvl5pPr marL="1371600" indent="0">
              <a:buFontTx/>
              <a:buNone/>
              <a:defRPr sz="1800"/>
            </a:lvl5pPr>
          </a:lstStyle>
          <a:p>
            <a:pPr lvl="0"/>
            <a:r>
              <a:rPr lang="en-US" dirty="0"/>
              <a:t>Click to edit Master text styles</a:t>
            </a:r>
          </a:p>
          <a:p>
            <a:pPr lvl="1"/>
            <a:r>
              <a:rPr lang="en-US" dirty="0"/>
              <a:t>Second level </a:t>
            </a:r>
          </a:p>
          <a:p>
            <a:pPr lvl="1"/>
            <a:r>
              <a:rPr lang="en-US" dirty="0"/>
              <a:t>	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id="{36E8BE26-ED1E-4BC3-AABB-33679E13D11C}"/>
              </a:ext>
            </a:extLst>
          </p:cNvPr>
          <p:cNvSpPr/>
          <p:nvPr userDrawn="1"/>
        </p:nvSpPr>
        <p:spPr>
          <a:xfrm>
            <a:off x="158449" y="117610"/>
            <a:ext cx="1161087" cy="715581"/>
          </a:xfrm>
          <a:prstGeom prst="rect">
            <a:avLst/>
          </a:prstGeom>
        </p:spPr>
        <p:txBody>
          <a:bodyPr wrap="none">
            <a:spAutoFit/>
          </a:bodyPr>
          <a:lstStyle/>
          <a:p>
            <a:r>
              <a:rPr lang="en-US" sz="4050" dirty="0">
                <a:solidFill>
                  <a:srgbClr val="3399FF"/>
                </a:solidFill>
                <a:latin typeface="Segoe UI" panose="020B0502040204020203" pitchFamily="34" charset="0"/>
                <a:cs typeface="Segoe UI" panose="020B0502040204020203" pitchFamily="34" charset="0"/>
              </a:rPr>
              <a:t>LAB</a:t>
            </a:r>
          </a:p>
        </p:txBody>
      </p:sp>
      <p:sp>
        <p:nvSpPr>
          <p:cNvPr id="8" name="Text Placeholder 4">
            <a:extLst>
              <a:ext uri="{FF2B5EF4-FFF2-40B4-BE49-F238E27FC236}">
                <a16:creationId xmlns:a16="http://schemas.microsoft.com/office/drawing/2014/main" id="{5F53A04A-F1A4-47F1-8696-966F2AE336F7}"/>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23186640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slideLayout" Target="../slideLayouts/slideLayout39.xml"/><Relationship Id="rId3" Type="http://schemas.openxmlformats.org/officeDocument/2006/relationships/slideLayout" Target="../slideLayouts/slideLayout29.xml"/><Relationship Id="rId7" Type="http://schemas.openxmlformats.org/officeDocument/2006/relationships/slideLayout" Target="../slideLayouts/slideLayout33.xml"/><Relationship Id="rId12" Type="http://schemas.openxmlformats.org/officeDocument/2006/relationships/slideLayout" Target="../slideLayouts/slideLayout38.xm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5" Type="http://schemas.openxmlformats.org/officeDocument/2006/relationships/slideLayout" Target="../slideLayouts/slideLayout31.xml"/><Relationship Id="rId10" Type="http://schemas.openxmlformats.org/officeDocument/2006/relationships/slideLayout" Target="../slideLayouts/slideLayout36.xml"/><Relationship Id="rId4" Type="http://schemas.openxmlformats.org/officeDocument/2006/relationships/slideLayout" Target="../slideLayouts/slideLayout30.xml"/><Relationship Id="rId9" Type="http://schemas.openxmlformats.org/officeDocument/2006/relationships/slideLayout" Target="../slideLayouts/slideLayout35.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261253" y="1021215"/>
            <a:ext cx="8574837"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a:extLst>
              <a:ext uri="{FF2B5EF4-FFF2-40B4-BE49-F238E27FC236}">
                <a16:creationId xmlns:a16="http://schemas.microsoft.com/office/drawing/2014/main" id="{6F9E1F0F-225E-4E24-B49F-412C1037260E}"/>
              </a:ext>
            </a:extLst>
          </p:cNvPr>
          <p:cNvSpPr txBox="1"/>
          <p:nvPr userDrawn="1"/>
        </p:nvSpPr>
        <p:spPr>
          <a:xfrm>
            <a:off x="6750596" y="6566714"/>
            <a:ext cx="2388641" cy="276999"/>
          </a:xfrm>
          <a:prstGeom prst="rect">
            <a:avLst/>
          </a:prstGeom>
          <a:noFill/>
        </p:spPr>
        <p:txBody>
          <a:bodyPr wrap="square" rtlCol="0">
            <a:spAutoFit/>
          </a:bodyPr>
          <a:lstStyle/>
          <a:p>
            <a:pPr algn="r"/>
            <a:r>
              <a:rPr lang="en-US" sz="1200" b="0" dirty="0">
                <a:solidFill>
                  <a:schemeClr val="bg2">
                    <a:lumMod val="75000"/>
                  </a:schemeClr>
                </a:solidFill>
              </a:rPr>
              <a:t>#70-533 @ITProGuru</a:t>
            </a:r>
          </a:p>
        </p:txBody>
      </p:sp>
    </p:spTree>
    <p:extLst>
      <p:ext uri="{BB962C8B-B14F-4D97-AF65-F5344CB8AC3E}">
        <p14:creationId xmlns:p14="http://schemas.microsoft.com/office/powerpoint/2010/main" val="2642523221"/>
      </p:ext>
    </p:extLst>
  </p:cSld>
  <p:clrMap bg1="lt1" tx1="dk1" bg2="lt2" tx2="dk2" accent1="accent1" accent2="accent2" accent3="accent3" accent4="accent4" accent5="accent5" accent6="accent6" hlink="hlink" folHlink="folHlink"/>
  <p:sldLayoutIdLst>
    <p:sldLayoutId id="2147483661" r:id="rId1"/>
    <p:sldLayoutId id="2147483672" r:id="rId2"/>
    <p:sldLayoutId id="2147483666"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05" r:id="rId14"/>
    <p:sldLayoutId id="2147483663" r:id="rId15"/>
    <p:sldLayoutId id="2147483664" r:id="rId16"/>
    <p:sldLayoutId id="2147483665" r:id="rId17"/>
    <p:sldLayoutId id="2147483667" r:id="rId18"/>
    <p:sldLayoutId id="2147483668" r:id="rId19"/>
    <p:sldLayoutId id="2147483669" r:id="rId20"/>
    <p:sldLayoutId id="2147483670" r:id="rId21"/>
    <p:sldLayoutId id="2147483671" r:id="rId22"/>
    <p:sldLayoutId id="2147483708" r:id="rId23"/>
    <p:sldLayoutId id="2147483709" r:id="rId24"/>
    <p:sldLayoutId id="2147483710" r:id="rId25"/>
    <p:sldLayoutId id="2147483711" r:id="rId26"/>
  </p:sldLayoutIdLst>
  <p:hf sldNum="0" hdr="0" ftr="0" dt="0"/>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725001" name="Rectangle 9"/>
          <p:cNvSpPr>
            <a:spLocks noChangeArrowheads="1"/>
          </p:cNvSpPr>
          <p:nvPr/>
        </p:nvSpPr>
        <p:spPr bwMode="auto">
          <a:xfrm>
            <a:off x="4763" y="731840"/>
            <a:ext cx="9136062" cy="6111875"/>
          </a:xfrm>
          <a:prstGeom prst="rect">
            <a:avLst/>
          </a:prstGeom>
          <a:noFill/>
          <a:ln w="28575" algn="ctr">
            <a:noFill/>
            <a:miter lim="800000"/>
            <a:headEnd/>
            <a:tailEnd/>
          </a:ln>
          <a:effectLst/>
        </p:spPr>
        <p:txBody>
          <a:bodyPr wrap="none" anchor="ctr"/>
          <a:lstStyle/>
          <a:p>
            <a:pPr algn="ctr" eaLnBrk="0" hangingPunct="0">
              <a:defRPr/>
            </a:pPr>
            <a:endParaRPr lang="en-US" sz="1350" dirty="0">
              <a:cs typeface="+mn-cs"/>
            </a:endParaRPr>
          </a:p>
        </p:txBody>
      </p:sp>
      <p:sp>
        <p:nvSpPr>
          <p:cNvPr id="1029" name="Rectangle 4"/>
          <p:cNvSpPr>
            <a:spLocks noGrp="1" noChangeArrowheads="1"/>
          </p:cNvSpPr>
          <p:nvPr>
            <p:ph type="title"/>
          </p:nvPr>
        </p:nvSpPr>
        <p:spPr bwMode="auto">
          <a:xfrm>
            <a:off x="460376"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9"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38491036"/>
      </p:ext>
    </p:extLst>
  </p:cSld>
  <p:clrMap bg1="lt1" tx1="dk1" bg2="lt2" tx2="dk2" accent1="accent1" accent2="accent2" accent3="accent3" accent4="accent4" accent5="accent5" accent6="accent6" hlink="hlink" folHlink="folHlink"/>
  <p:sldLayoutIdLst>
    <p:sldLayoutId id="2147483723" r:id="rId1"/>
    <p:sldLayoutId id="2147483724" r:id="rId2"/>
    <p:sldLayoutId id="2147483725" r:id="rId3"/>
    <p:sldLayoutId id="2147483726" r:id="rId4"/>
    <p:sldLayoutId id="2147483727" r:id="rId5"/>
    <p:sldLayoutId id="2147483728" r:id="rId6"/>
    <p:sldLayoutId id="2147483729" r:id="rId7"/>
    <p:sldLayoutId id="2147483730" r:id="rId8"/>
    <p:sldLayoutId id="2147483731" r:id="rId9"/>
    <p:sldLayoutId id="2147483732" r:id="rId10"/>
    <p:sldLayoutId id="2147483733" r:id="rId11"/>
    <p:sldLayoutId id="2147483734" r:id="rId12"/>
    <p:sldLayoutId id="2147483735" r:id="rId13"/>
  </p:sldLayoutIdLst>
  <p:txStyles>
    <p:titleStyle>
      <a:lvl1pPr algn="l" rtl="0" eaLnBrk="1" fontAlgn="base" hangingPunct="1">
        <a:lnSpc>
          <a:spcPct val="85000"/>
        </a:lnSpc>
        <a:spcBef>
          <a:spcPct val="0"/>
        </a:spcBef>
        <a:spcAft>
          <a:spcPct val="0"/>
        </a:spcAft>
        <a:buClr>
          <a:srgbClr val="DC0081"/>
        </a:buClr>
        <a:buFont typeface="Wingdings" pitchFamily="2" charset="2"/>
        <a:defRPr sz="21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18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18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18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1800">
          <a:solidFill>
            <a:schemeClr val="tx1"/>
          </a:solidFill>
          <a:latin typeface="Verdana" pitchFamily="34" charset="0"/>
        </a:defRPr>
      </a:lvl5pPr>
      <a:lvl6pPr marL="342900" algn="l" rtl="0" eaLnBrk="1" fontAlgn="base" hangingPunct="1">
        <a:lnSpc>
          <a:spcPct val="85000"/>
        </a:lnSpc>
        <a:spcBef>
          <a:spcPct val="0"/>
        </a:spcBef>
        <a:spcAft>
          <a:spcPct val="0"/>
        </a:spcAft>
        <a:buClr>
          <a:srgbClr val="DC0081"/>
        </a:buClr>
        <a:buFont typeface="Wingdings" pitchFamily="2" charset="2"/>
        <a:defRPr sz="1800">
          <a:solidFill>
            <a:schemeClr val="tx1"/>
          </a:solidFill>
          <a:latin typeface="Verdana" pitchFamily="34" charset="0"/>
        </a:defRPr>
      </a:lvl6pPr>
      <a:lvl7pPr marL="685800" algn="l" rtl="0" eaLnBrk="1" fontAlgn="base" hangingPunct="1">
        <a:lnSpc>
          <a:spcPct val="85000"/>
        </a:lnSpc>
        <a:spcBef>
          <a:spcPct val="0"/>
        </a:spcBef>
        <a:spcAft>
          <a:spcPct val="0"/>
        </a:spcAft>
        <a:buClr>
          <a:srgbClr val="DC0081"/>
        </a:buClr>
        <a:buFont typeface="Wingdings" pitchFamily="2" charset="2"/>
        <a:defRPr sz="1800">
          <a:solidFill>
            <a:schemeClr val="tx1"/>
          </a:solidFill>
          <a:latin typeface="Verdana" pitchFamily="34" charset="0"/>
        </a:defRPr>
      </a:lvl7pPr>
      <a:lvl8pPr marL="1028700" algn="l" rtl="0" eaLnBrk="1" fontAlgn="base" hangingPunct="1">
        <a:lnSpc>
          <a:spcPct val="85000"/>
        </a:lnSpc>
        <a:spcBef>
          <a:spcPct val="0"/>
        </a:spcBef>
        <a:spcAft>
          <a:spcPct val="0"/>
        </a:spcAft>
        <a:buClr>
          <a:srgbClr val="DC0081"/>
        </a:buClr>
        <a:buFont typeface="Wingdings" pitchFamily="2" charset="2"/>
        <a:defRPr sz="1800">
          <a:solidFill>
            <a:schemeClr val="tx1"/>
          </a:solidFill>
          <a:latin typeface="Verdana" pitchFamily="34" charset="0"/>
        </a:defRPr>
      </a:lvl8pPr>
      <a:lvl9pPr marL="1371600" algn="l" rtl="0" eaLnBrk="1" fontAlgn="base" hangingPunct="1">
        <a:lnSpc>
          <a:spcPct val="85000"/>
        </a:lnSpc>
        <a:spcBef>
          <a:spcPct val="0"/>
        </a:spcBef>
        <a:spcAft>
          <a:spcPct val="0"/>
        </a:spcAft>
        <a:buClr>
          <a:srgbClr val="DC0081"/>
        </a:buClr>
        <a:buFont typeface="Wingdings" pitchFamily="2" charset="2"/>
        <a:defRPr sz="1800">
          <a:solidFill>
            <a:schemeClr val="tx1"/>
          </a:solidFill>
          <a:latin typeface="Verdana" pitchFamily="34" charset="0"/>
        </a:defRPr>
      </a:lvl9pPr>
    </p:titleStyle>
    <p:bodyStyle>
      <a:lvl1pPr marL="130969" indent="-130969" algn="l" rtl="0" eaLnBrk="1" fontAlgn="base" hangingPunct="1">
        <a:lnSpc>
          <a:spcPct val="100000"/>
        </a:lnSpc>
        <a:spcBef>
          <a:spcPts val="450"/>
        </a:spcBef>
        <a:spcAft>
          <a:spcPct val="0"/>
        </a:spcAft>
        <a:buClr>
          <a:srgbClr val="0070C0"/>
        </a:buClr>
        <a:buSzPct val="90000"/>
        <a:buFont typeface="Arial" pitchFamily="34" charset="0"/>
        <a:buChar char="•"/>
        <a:defRPr sz="2100">
          <a:solidFill>
            <a:schemeClr val="tx1"/>
          </a:solidFill>
          <a:latin typeface="Segoe UI" pitchFamily="34" charset="0"/>
          <a:ea typeface="Segoe UI" pitchFamily="34" charset="0"/>
          <a:cs typeface="Segoe UI" pitchFamily="34" charset="0"/>
        </a:defRPr>
      </a:lvl1pPr>
      <a:lvl2pPr marL="344091" indent="-127397" algn="l" rtl="0" eaLnBrk="1" fontAlgn="base" hangingPunct="1">
        <a:lnSpc>
          <a:spcPct val="100000"/>
        </a:lnSpc>
        <a:spcBef>
          <a:spcPts val="450"/>
        </a:spcBef>
        <a:spcAft>
          <a:spcPct val="0"/>
        </a:spcAft>
        <a:buClr>
          <a:srgbClr val="0070C0"/>
        </a:buClr>
        <a:buSzPct val="80000"/>
        <a:buFont typeface="Arial" pitchFamily="34" charset="0"/>
        <a:buChar char="•"/>
        <a:defRPr sz="1800">
          <a:solidFill>
            <a:schemeClr val="tx1"/>
          </a:solidFill>
          <a:latin typeface="Segoe UI" pitchFamily="34" charset="0"/>
          <a:ea typeface="Segoe UI" pitchFamily="34" charset="0"/>
          <a:cs typeface="Segoe UI" pitchFamily="34" charset="0"/>
        </a:defRPr>
      </a:lvl2pPr>
      <a:lvl3pPr marL="640556" indent="-129779" algn="l" rtl="0" eaLnBrk="1" fontAlgn="base" hangingPunct="1">
        <a:lnSpc>
          <a:spcPct val="100000"/>
        </a:lnSpc>
        <a:spcBef>
          <a:spcPts val="450"/>
        </a:spcBef>
        <a:spcAft>
          <a:spcPct val="0"/>
        </a:spcAft>
        <a:buClr>
          <a:srgbClr val="0070C0"/>
        </a:buClr>
        <a:buSzPct val="80000"/>
        <a:buFont typeface="Arial" pitchFamily="34" charset="0"/>
        <a:buChar char="•"/>
        <a:defRPr sz="1500">
          <a:solidFill>
            <a:schemeClr val="tx1"/>
          </a:solidFill>
          <a:latin typeface="Segoe UI" pitchFamily="34" charset="0"/>
          <a:ea typeface="Segoe UI" pitchFamily="34" charset="0"/>
          <a:cs typeface="Segoe UI" pitchFamily="34" charset="0"/>
        </a:defRPr>
      </a:lvl3pPr>
      <a:lvl4pPr marL="940594" indent="-123825" algn="l" rtl="0" eaLnBrk="1" fontAlgn="base" hangingPunct="1">
        <a:lnSpc>
          <a:spcPct val="100000"/>
        </a:lnSpc>
        <a:spcBef>
          <a:spcPts val="450"/>
        </a:spcBef>
        <a:spcAft>
          <a:spcPct val="0"/>
        </a:spcAft>
        <a:buClr>
          <a:srgbClr val="0070C0"/>
        </a:buClr>
        <a:buSzPct val="90000"/>
        <a:buFont typeface="Arial" pitchFamily="34" charset="0"/>
        <a:buChar char="•"/>
        <a:defRPr sz="1350">
          <a:solidFill>
            <a:schemeClr val="tx1"/>
          </a:solidFill>
          <a:latin typeface="Segoe UI" pitchFamily="34" charset="0"/>
          <a:ea typeface="Segoe UI" pitchFamily="34" charset="0"/>
          <a:cs typeface="Segoe UI" pitchFamily="34" charset="0"/>
        </a:defRPr>
      </a:lvl4pPr>
      <a:lvl5pPr marL="1158479" indent="-126206" algn="l" rtl="0" eaLnBrk="1" fontAlgn="base" hangingPunct="1">
        <a:lnSpc>
          <a:spcPct val="100000"/>
        </a:lnSpc>
        <a:spcBef>
          <a:spcPts val="450"/>
        </a:spcBef>
        <a:spcAft>
          <a:spcPct val="0"/>
        </a:spcAft>
        <a:buClr>
          <a:srgbClr val="0070C0"/>
        </a:buClr>
        <a:buSzPct val="90000"/>
        <a:buFont typeface="Arial" pitchFamily="34" charset="0"/>
        <a:buChar char="•"/>
        <a:defRPr sz="1350">
          <a:solidFill>
            <a:schemeClr val="tx1"/>
          </a:solidFill>
          <a:latin typeface="Segoe UI" pitchFamily="34" charset="0"/>
          <a:ea typeface="Segoe UI" pitchFamily="34" charset="0"/>
          <a:cs typeface="Segoe UI" pitchFamily="34" charset="0"/>
        </a:defRPr>
      </a:lvl5pPr>
      <a:lvl6pPr marL="1501379" indent="-126206" algn="l" rtl="0" eaLnBrk="1" fontAlgn="base" hangingPunct="1">
        <a:lnSpc>
          <a:spcPct val="90000"/>
        </a:lnSpc>
        <a:spcBef>
          <a:spcPct val="70000"/>
        </a:spcBef>
        <a:spcAft>
          <a:spcPct val="0"/>
        </a:spcAft>
        <a:buClr>
          <a:srgbClr val="2D4A6D"/>
        </a:buClr>
        <a:buSzPct val="90000"/>
        <a:buChar char="•"/>
        <a:defRPr sz="1200">
          <a:solidFill>
            <a:schemeClr val="tx1"/>
          </a:solidFill>
          <a:latin typeface="+mn-lt"/>
        </a:defRPr>
      </a:lvl6pPr>
      <a:lvl7pPr marL="1844279" indent="-126206" algn="l" rtl="0" eaLnBrk="1" fontAlgn="base" hangingPunct="1">
        <a:lnSpc>
          <a:spcPct val="90000"/>
        </a:lnSpc>
        <a:spcBef>
          <a:spcPct val="70000"/>
        </a:spcBef>
        <a:spcAft>
          <a:spcPct val="0"/>
        </a:spcAft>
        <a:buClr>
          <a:srgbClr val="2D4A6D"/>
        </a:buClr>
        <a:buSzPct val="90000"/>
        <a:buChar char="•"/>
        <a:defRPr sz="1200">
          <a:solidFill>
            <a:schemeClr val="tx1"/>
          </a:solidFill>
          <a:latin typeface="+mn-lt"/>
        </a:defRPr>
      </a:lvl7pPr>
      <a:lvl8pPr marL="2187179" indent="-126206" algn="l" rtl="0" eaLnBrk="1" fontAlgn="base" hangingPunct="1">
        <a:lnSpc>
          <a:spcPct val="90000"/>
        </a:lnSpc>
        <a:spcBef>
          <a:spcPct val="70000"/>
        </a:spcBef>
        <a:spcAft>
          <a:spcPct val="0"/>
        </a:spcAft>
        <a:buClr>
          <a:srgbClr val="2D4A6D"/>
        </a:buClr>
        <a:buSzPct val="90000"/>
        <a:buChar char="•"/>
        <a:defRPr sz="1200">
          <a:solidFill>
            <a:schemeClr val="tx1"/>
          </a:solidFill>
          <a:latin typeface="+mn-lt"/>
        </a:defRPr>
      </a:lvl8pPr>
      <a:lvl9pPr marL="2530079" indent="-126206" algn="l" rtl="0" eaLnBrk="1" fontAlgn="base" hangingPunct="1">
        <a:lnSpc>
          <a:spcPct val="90000"/>
        </a:lnSpc>
        <a:spcBef>
          <a:spcPct val="70000"/>
        </a:spcBef>
        <a:spcAft>
          <a:spcPct val="0"/>
        </a:spcAft>
        <a:buClr>
          <a:srgbClr val="2D4A6D"/>
        </a:buClr>
        <a:buSzPct val="90000"/>
        <a:buChar char="•"/>
        <a:defRPr sz="1200">
          <a:solidFill>
            <a:schemeClr val="tx1"/>
          </a:solidFill>
          <a:latin typeface="+mn-lt"/>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4.xml"/><Relationship Id="rId1" Type="http://schemas.openxmlformats.org/officeDocument/2006/relationships/tags" Target="../tags/tag4.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4.xml"/><Relationship Id="rId1" Type="http://schemas.openxmlformats.org/officeDocument/2006/relationships/tags" Target="../tags/tag5.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4.xml"/><Relationship Id="rId1" Type="http://schemas.openxmlformats.org/officeDocument/2006/relationships/tags" Target="../tags/tag6.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4.xml"/><Relationship Id="rId1" Type="http://schemas.openxmlformats.org/officeDocument/2006/relationships/tags" Target="../tags/tag8.xml"/><Relationship Id="rId5" Type="http://schemas.openxmlformats.org/officeDocument/2006/relationships/image" Target="../media/image18.emf"/><Relationship Id="rId4" Type="http://schemas.openxmlformats.org/officeDocument/2006/relationships/image" Target="../media/image17.emf"/></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4.xml"/><Relationship Id="rId1" Type="http://schemas.openxmlformats.org/officeDocument/2006/relationships/tags" Target="../tags/tag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4.xml"/><Relationship Id="rId1" Type="http://schemas.openxmlformats.org/officeDocument/2006/relationships/tags" Target="../tags/tag10.xml"/><Relationship Id="rId4" Type="http://schemas.openxmlformats.org/officeDocument/2006/relationships/image" Target="../media/image19.emf"/></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4.xml"/><Relationship Id="rId1" Type="http://schemas.openxmlformats.org/officeDocument/2006/relationships/tags" Target="../tags/tag11.xml"/></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3.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4.xml"/><Relationship Id="rId1" Type="http://schemas.openxmlformats.org/officeDocument/2006/relationships/tags" Target="../tags/tag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2.xml"/><Relationship Id="rId1" Type="http://schemas.openxmlformats.org/officeDocument/2006/relationships/slideLayout" Target="../slideLayouts/slideLayout25.xml"/><Relationship Id="rId4" Type="http://schemas.openxmlformats.org/officeDocument/2006/relationships/hyperlink" Target="https://docs.microsoft.com/en-us/azure/dns/dns-overview" TargetMode="Externa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3.xml"/><Relationship Id="rId1" Type="http://schemas.openxmlformats.org/officeDocument/2006/relationships/slideLayout" Target="../slideLayouts/slideLayout26.xml"/></Relationships>
</file>

<file path=ppt/slides/_rels/slide24.xml.rels><?xml version="1.0" encoding="UTF-8" standalone="yes"?>
<Relationships xmlns="http://schemas.openxmlformats.org/package/2006/relationships"><Relationship Id="rId3" Type="http://schemas.openxmlformats.org/officeDocument/2006/relationships/hyperlink" Target="https://docs.microsoft.com/en-us/azure/load-balancer/load-balancer-custom-probe-overview" TargetMode="External"/><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5.xml"/><Relationship Id="rId1" Type="http://schemas.openxmlformats.org/officeDocument/2006/relationships/slideLayout" Target="../slideLayouts/slideLayout25.xml"/><Relationship Id="rId5" Type="http://schemas.openxmlformats.org/officeDocument/2006/relationships/image" Target="../media/image23.jpg"/><Relationship Id="rId4" Type="http://schemas.openxmlformats.org/officeDocument/2006/relationships/hyperlink" Target="https://docs.microsoft.com/en-us/azure/virtual-network/virtual-networks-nsg" TargetMode="Externa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4.xml"/><Relationship Id="rId1" Type="http://schemas.openxmlformats.org/officeDocument/2006/relationships/tags" Target="../tags/tag13.xml"/><Relationship Id="rId4" Type="http://schemas.openxmlformats.org/officeDocument/2006/relationships/image" Target="../media/image24.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4.xml"/><Relationship Id="rId1" Type="http://schemas.openxmlformats.org/officeDocument/2006/relationships/tags" Target="../tags/tag1.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4.xml"/><Relationship Id="rId1" Type="http://schemas.openxmlformats.org/officeDocument/2006/relationships/tags" Target="../tags/tag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4.xml"/><Relationship Id="rId1" Type="http://schemas.openxmlformats.org/officeDocument/2006/relationships/tags" Target="../tags/tag3.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9.xml"/><Relationship Id="rId1" Type="http://schemas.openxmlformats.org/officeDocument/2006/relationships/slideLayout" Target="../slideLayouts/slideLayout26.xml"/><Relationship Id="rId5" Type="http://schemas.openxmlformats.org/officeDocument/2006/relationships/image" Target="../media/image15.emf"/><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p:txBody>
          <a:bodyPr/>
          <a:lstStyle/>
          <a:p>
            <a:r>
              <a:rPr lang="en-US" dirty="0"/>
              <a:t>Exam 70-533 Implementing Microsoft Azure Infrastructure Solutions</a:t>
            </a:r>
          </a:p>
        </p:txBody>
      </p:sp>
      <p:sp>
        <p:nvSpPr>
          <p:cNvPr id="17" name="Subtitle 16">
            <a:extLst>
              <a:ext uri="{FF2B5EF4-FFF2-40B4-BE49-F238E27FC236}">
                <a16:creationId xmlns:a16="http://schemas.microsoft.com/office/drawing/2014/main" id="{0DD7E3D9-0F16-4FC0-8096-670127E70DF5}"/>
              </a:ext>
            </a:extLst>
          </p:cNvPr>
          <p:cNvSpPr>
            <a:spLocks noGrp="1"/>
          </p:cNvSpPr>
          <p:nvPr>
            <p:ph type="subTitle" sz="quarter" idx="1"/>
          </p:nvPr>
        </p:nvSpPr>
        <p:spPr>
          <a:xfrm>
            <a:off x="3685591" y="1555880"/>
            <a:ext cx="5290768" cy="3722293"/>
          </a:xfrm>
        </p:spPr>
        <p:txBody>
          <a:bodyPr/>
          <a:lstStyle/>
          <a:p>
            <a:r>
              <a:rPr lang="en-US" dirty="0"/>
              <a:t>Design and Implement Azure App Service Apps (10-15%) </a:t>
            </a:r>
          </a:p>
          <a:p>
            <a:r>
              <a:rPr lang="en-US" dirty="0"/>
              <a:t>Create and Manage Compute Resources (20-25%)</a:t>
            </a:r>
          </a:p>
          <a:p>
            <a:r>
              <a:rPr lang="en-US" dirty="0"/>
              <a:t>Design and Implement a Storage Strategy (10-15%) </a:t>
            </a:r>
          </a:p>
          <a:p>
            <a:r>
              <a:rPr lang="en-US" dirty="0">
                <a:solidFill>
                  <a:srgbClr val="FFC000"/>
                </a:solidFill>
              </a:rPr>
              <a:t>Implement Virtual Networks (15–20%)</a:t>
            </a:r>
          </a:p>
          <a:p>
            <a:r>
              <a:rPr lang="en-US" dirty="0"/>
              <a:t>Design and Deploy ARM Templates (10-15%)</a:t>
            </a:r>
          </a:p>
          <a:p>
            <a:r>
              <a:rPr lang="en-US" dirty="0"/>
              <a:t>Manage Azure Security, and Recovery Services (25-30%) </a:t>
            </a:r>
          </a:p>
          <a:p>
            <a:r>
              <a:rPr lang="en-US" dirty="0"/>
              <a:t>Manage Azure Operations (5-10%)</a:t>
            </a:r>
          </a:p>
          <a:p>
            <a:r>
              <a:rPr lang="en-US" dirty="0"/>
              <a:t>Manage Azure Identities (5-10%)</a:t>
            </a:r>
          </a:p>
        </p:txBody>
      </p:sp>
      <p:sp>
        <p:nvSpPr>
          <p:cNvPr id="3" name="Subtitle 2"/>
          <p:cNvSpPr>
            <a:spLocks noGrp="1"/>
          </p:cNvSpPr>
          <p:nvPr>
            <p:ph type="body" sz="quarter" idx="10"/>
          </p:nvPr>
        </p:nvSpPr>
        <p:spPr/>
        <p:txBody>
          <a:bodyPr/>
          <a:lstStyle/>
          <a:p>
            <a:pPr marL="0" indent="0">
              <a:buClr>
                <a:schemeClr val="bg1"/>
              </a:buClr>
              <a:buNone/>
            </a:pPr>
            <a:r>
              <a:rPr lang="en-US" dirty="0"/>
              <a:t>Speaker Information:</a:t>
            </a:r>
          </a:p>
          <a:p>
            <a:pPr marL="0" indent="0">
              <a:buClr>
                <a:schemeClr val="bg1"/>
              </a:buClr>
              <a:buNone/>
            </a:pPr>
            <a:endParaRPr lang="en-US" sz="1400" dirty="0"/>
          </a:p>
        </p:txBody>
      </p:sp>
      <p:sp>
        <p:nvSpPr>
          <p:cNvPr id="18" name="Text Placeholder 17">
            <a:extLst>
              <a:ext uri="{FF2B5EF4-FFF2-40B4-BE49-F238E27FC236}">
                <a16:creationId xmlns:a16="http://schemas.microsoft.com/office/drawing/2014/main" id="{11C93E1D-2E2F-4845-990B-E2CC8438D003}"/>
              </a:ext>
            </a:extLst>
          </p:cNvPr>
          <p:cNvSpPr>
            <a:spLocks noGrp="1"/>
          </p:cNvSpPr>
          <p:nvPr>
            <p:ph type="body" sz="quarter" idx="11"/>
          </p:nvPr>
        </p:nvSpPr>
        <p:spPr/>
        <p:txBody>
          <a:bodyPr/>
          <a:lstStyle/>
          <a:p>
            <a:r>
              <a:rPr lang="en-US" dirty="0"/>
              <a:t>https://www.microsoft.com/en-ie/learning/exam-70-533.aspx</a:t>
            </a:r>
          </a:p>
        </p:txBody>
      </p:sp>
    </p:spTree>
    <p:extLst>
      <p:ext uri="{BB962C8B-B14F-4D97-AF65-F5344CB8AC3E}">
        <p14:creationId xmlns:p14="http://schemas.microsoft.com/office/powerpoint/2010/main" val="28560177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IP Addresses</a:t>
            </a:r>
          </a:p>
        </p:txBody>
      </p:sp>
      <p:sp>
        <p:nvSpPr>
          <p:cNvPr id="4" name="Content Placeholder 2"/>
          <p:cNvSpPr>
            <a:spLocks noGrp="1"/>
          </p:cNvSpPr>
          <p:nvPr/>
        </p:nvSpPr>
        <p:spPr bwMode="auto">
          <a:xfrm>
            <a:off x="171450" y="1021214"/>
            <a:ext cx="8667750" cy="549388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1"/>
            <a:r>
              <a:rPr lang="en-US" sz="2800" b="0" dirty="0"/>
              <a:t>An IP address space with one or more subnets:</a:t>
            </a:r>
          </a:p>
          <a:p>
            <a:pPr lvl="2"/>
            <a:r>
              <a:rPr lang="en-US" sz="2400" b="0" dirty="0"/>
              <a:t>Private:</a:t>
            </a:r>
          </a:p>
          <a:p>
            <a:pPr lvl="3"/>
            <a:r>
              <a:rPr lang="en-US" sz="2000" b="0" dirty="0"/>
              <a:t>10.x.x.x</a:t>
            </a:r>
          </a:p>
          <a:p>
            <a:pPr lvl="3"/>
            <a:r>
              <a:rPr lang="en-US" sz="2000" b="0" dirty="0"/>
              <a:t>172.16.x.x – 172.31.x.x</a:t>
            </a:r>
          </a:p>
          <a:p>
            <a:pPr lvl="3"/>
            <a:r>
              <a:rPr lang="en-US" sz="2000" b="0" dirty="0"/>
              <a:t>192.168.x.x</a:t>
            </a:r>
          </a:p>
          <a:p>
            <a:pPr lvl="2"/>
            <a:r>
              <a:rPr lang="en-US" sz="2400" b="0" dirty="0"/>
              <a:t>Public (supported, but rarely used)</a:t>
            </a:r>
          </a:p>
          <a:p>
            <a:pPr lvl="1"/>
            <a:r>
              <a:rPr lang="en-US" sz="2800" b="0" dirty="0"/>
              <a:t>IP addresses:</a:t>
            </a:r>
          </a:p>
          <a:p>
            <a:pPr lvl="2"/>
            <a:r>
              <a:rPr lang="en-US" sz="2400" b="0" dirty="0"/>
              <a:t>Dynamic IP (DIP) address (Private)</a:t>
            </a:r>
          </a:p>
          <a:p>
            <a:pPr lvl="2"/>
            <a:r>
              <a:rPr lang="en-US" sz="2400" b="0" dirty="0"/>
              <a:t>Virtual IP (VIP) address (Public)</a:t>
            </a:r>
          </a:p>
          <a:p>
            <a:pPr lvl="2"/>
            <a:r>
              <a:rPr lang="en-US" sz="2400" b="0" dirty="0"/>
              <a:t>Instance-level public IP (ILPIP) address</a:t>
            </a:r>
            <a:endParaRPr lang="en-US" b="0" dirty="0"/>
          </a:p>
          <a:p>
            <a:pPr lvl="1"/>
            <a:endParaRPr lang="en-US" b="0" dirty="0"/>
          </a:p>
          <a:p>
            <a:pPr marL="342900" lvl="1" indent="-342900"/>
            <a:endParaRPr lang="en-US" b="0" dirty="0"/>
          </a:p>
        </p:txBody>
      </p:sp>
    </p:spTree>
    <p:custDataLst>
      <p:tags r:id="rId1"/>
    </p:custDataLst>
    <p:extLst>
      <p:ext uri="{BB962C8B-B14F-4D97-AF65-F5344CB8AC3E}">
        <p14:creationId xmlns:p14="http://schemas.microsoft.com/office/powerpoint/2010/main" val="40685898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Private IP addresses</a:t>
            </a:r>
          </a:p>
        </p:txBody>
      </p:sp>
      <p:sp>
        <p:nvSpPr>
          <p:cNvPr id="4" name="Content Placeholder 2"/>
          <p:cNvSpPr>
            <a:spLocks noGrp="1"/>
          </p:cNvSpPr>
          <p:nvPr/>
        </p:nvSpPr>
        <p:spPr bwMode="auto">
          <a:xfrm>
            <a:off x="460375" y="740662"/>
            <a:ext cx="8475662"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b="0" dirty="0"/>
              <a:t>Private IP address allocation:</a:t>
            </a:r>
          </a:p>
          <a:p>
            <a:pPr lvl="1"/>
            <a:r>
              <a:rPr lang="en-US" b="0" dirty="0"/>
              <a:t>Dynamic </a:t>
            </a:r>
          </a:p>
          <a:p>
            <a:pPr lvl="1"/>
            <a:r>
              <a:rPr lang="en-US" b="0" dirty="0"/>
              <a:t>Static</a:t>
            </a:r>
          </a:p>
          <a:p>
            <a:r>
              <a:rPr lang="en-US" b="0" dirty="0"/>
              <a:t>Adding a static private IP address:</a:t>
            </a:r>
          </a:p>
          <a:p>
            <a:pPr lvl="1"/>
            <a:r>
              <a:rPr lang="en-US" b="0" dirty="0"/>
              <a:t>Azure PowerShell:</a:t>
            </a:r>
          </a:p>
          <a:p>
            <a:pPr marL="627063" lvl="1" indent="-342900">
              <a:buFont typeface="+mj-lt"/>
              <a:buAutoNum type="arabicPeriod"/>
            </a:pPr>
            <a:r>
              <a:rPr lang="en-US" sz="1800" b="0" dirty="0"/>
              <a:t> </a:t>
            </a:r>
            <a:r>
              <a:rPr lang="en-US" sz="1800" b="0" i="1" dirty="0"/>
              <a:t>$vnet </a:t>
            </a:r>
            <a:r>
              <a:rPr lang="en-US" sz="1800" b="0" dirty="0"/>
              <a:t>= Get-AzureRmVirtualNetwork -ResourceGroupName AdatumRG </a:t>
            </a:r>
            <a:br>
              <a:rPr lang="en-US" sz="1800" b="0" dirty="0"/>
            </a:br>
            <a:r>
              <a:rPr lang="en-US" sz="1800" b="0" dirty="0"/>
              <a:t>-Name AdatumVNet  </a:t>
            </a:r>
          </a:p>
          <a:p>
            <a:pPr marL="627063" lvl="1" indent="-342900">
              <a:buFont typeface="+mj-lt"/>
              <a:buAutoNum type="arabicPeriod"/>
            </a:pPr>
            <a:r>
              <a:rPr lang="en-US" sz="1800" b="0" dirty="0"/>
              <a:t> </a:t>
            </a:r>
            <a:r>
              <a:rPr lang="en-US" sz="1800" b="0" i="1" dirty="0"/>
              <a:t>$subnet </a:t>
            </a:r>
            <a:r>
              <a:rPr lang="en-US" sz="1800" b="0" dirty="0"/>
              <a:t>= $vnet.Subnets[0].Id</a:t>
            </a:r>
          </a:p>
          <a:p>
            <a:pPr marL="627063" lvl="1" indent="-342900">
              <a:buFont typeface="+mj-lt"/>
              <a:buAutoNum type="arabicPeriod"/>
            </a:pPr>
            <a:r>
              <a:rPr lang="en-US" sz="1800" b="0" dirty="0"/>
              <a:t> </a:t>
            </a:r>
            <a:r>
              <a:rPr lang="en-US" sz="1800" b="0" i="1" dirty="0"/>
              <a:t>$nic </a:t>
            </a:r>
            <a:r>
              <a:rPr lang="en-US" sz="1800" b="0" dirty="0"/>
              <a:t>= New-AzureRmNetworkInterface -Name AdatumNIC </a:t>
            </a:r>
            <a:br>
              <a:rPr lang="en-US" sz="1800" b="0" dirty="0"/>
            </a:br>
            <a:r>
              <a:rPr lang="en-US" sz="1800" b="0" dirty="0"/>
              <a:t>-ResourceGroupName AdatumRG -Location centralus -SubnetId $vnet.Subnets[0].Id -PrivateIpAddress 192.168.0.10</a:t>
            </a:r>
          </a:p>
          <a:p>
            <a:pPr marL="627063" lvl="1" indent="-342900">
              <a:buFont typeface="+mj-lt"/>
              <a:buAutoNum type="arabicPeriod"/>
            </a:pPr>
            <a:r>
              <a:rPr lang="en-US" sz="1800" b="0" dirty="0"/>
              <a:t> Add-AzureRmVMNetworkInterface -VM $vm -Id $nic.Id</a:t>
            </a:r>
          </a:p>
          <a:p>
            <a:pPr lvl="1"/>
            <a:r>
              <a:rPr lang="en-US" b="0" dirty="0"/>
              <a:t>Azure CLI:</a:t>
            </a:r>
          </a:p>
          <a:p>
            <a:pPr marL="0" indent="0">
              <a:buNone/>
            </a:pPr>
            <a:r>
              <a:rPr lang="en-US" sz="1800" b="0" dirty="0"/>
              <a:t>       az network nic create --resource-group AdatumRG --name AdatumNIC \</a:t>
            </a:r>
            <a:br>
              <a:rPr lang="en-US" sz="1800" b="0" dirty="0"/>
            </a:br>
            <a:r>
              <a:rPr lang="en-US" sz="1800" b="0" dirty="0"/>
              <a:t>        --location centralus --subnet default --private-ip-address 192.168.0.10 \</a:t>
            </a:r>
            <a:br>
              <a:rPr lang="en-US" sz="1800" b="0" dirty="0"/>
            </a:br>
            <a:r>
              <a:rPr lang="en-US" sz="1800" b="0" dirty="0"/>
              <a:t>        --vnet-name AdatumVNet </a:t>
            </a:r>
          </a:p>
          <a:p>
            <a:pPr marL="0" indent="0">
              <a:buNone/>
            </a:pPr>
            <a:endParaRPr lang="en-US" b="0" dirty="0"/>
          </a:p>
        </p:txBody>
      </p:sp>
    </p:spTree>
    <p:custDataLst>
      <p:tags r:id="rId1"/>
    </p:custDataLst>
    <p:extLst>
      <p:ext uri="{BB962C8B-B14F-4D97-AF65-F5344CB8AC3E}">
        <p14:creationId xmlns:p14="http://schemas.microsoft.com/office/powerpoint/2010/main" val="23493568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Configuring network security groups</a:t>
            </a:r>
          </a:p>
        </p:txBody>
      </p:sp>
      <p:sp>
        <p:nvSpPr>
          <p:cNvPr id="4" name="Content Placeholder 2"/>
          <p:cNvSpPr>
            <a:spLocks noGrp="1"/>
          </p:cNvSpPr>
          <p:nvPr/>
        </p:nvSpPr>
        <p:spPr bwMode="auto">
          <a:xfrm>
            <a:off x="460375" y="740662"/>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b="0" dirty="0"/>
              <a:t>Network security group rules consist of:</a:t>
            </a:r>
          </a:p>
          <a:p>
            <a:r>
              <a:rPr lang="en-US" b="0" dirty="0"/>
              <a:t>Name </a:t>
            </a:r>
          </a:p>
          <a:p>
            <a:r>
              <a:rPr lang="en-US" b="0" dirty="0"/>
              <a:t>Direction </a:t>
            </a:r>
          </a:p>
          <a:p>
            <a:r>
              <a:rPr lang="en-US" b="0" dirty="0"/>
              <a:t>Priority </a:t>
            </a:r>
          </a:p>
          <a:p>
            <a:r>
              <a:rPr lang="en-US" b="0" dirty="0"/>
              <a:t>Source</a:t>
            </a:r>
          </a:p>
          <a:p>
            <a:r>
              <a:rPr lang="en-US" b="0" dirty="0"/>
              <a:t>Source port range  </a:t>
            </a:r>
          </a:p>
          <a:p>
            <a:r>
              <a:rPr lang="en-US" b="0" dirty="0"/>
              <a:t>Destination</a:t>
            </a:r>
          </a:p>
          <a:p>
            <a:r>
              <a:rPr lang="en-US" b="0" dirty="0"/>
              <a:t>Destination port range </a:t>
            </a:r>
          </a:p>
          <a:p>
            <a:r>
              <a:rPr lang="en-US" b="0" dirty="0"/>
              <a:t>Protocol </a:t>
            </a:r>
          </a:p>
          <a:p>
            <a:r>
              <a:rPr lang="en-US" b="0" dirty="0"/>
              <a:t>Action</a:t>
            </a:r>
          </a:p>
          <a:p>
            <a:pPr lvl="1"/>
            <a:endParaRPr lang="en-US" b="0" dirty="0"/>
          </a:p>
          <a:p>
            <a:pPr marL="0" indent="0">
              <a:buNone/>
            </a:pPr>
            <a:endParaRPr lang="en-US" sz="2400" b="0" dirty="0"/>
          </a:p>
        </p:txBody>
      </p:sp>
    </p:spTree>
    <p:custDataLst>
      <p:tags r:id="rId1"/>
    </p:custDataLst>
    <p:extLst>
      <p:ext uri="{BB962C8B-B14F-4D97-AF65-F5344CB8AC3E}">
        <p14:creationId xmlns:p14="http://schemas.microsoft.com/office/powerpoint/2010/main" val="7207249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Routing</a:t>
            </a:r>
          </a:p>
        </p:txBody>
      </p:sp>
      <p:sp>
        <p:nvSpPr>
          <p:cNvPr id="3" name="Text Placeholder 2">
            <a:extLst>
              <a:ext uri="{FF2B5EF4-FFF2-40B4-BE49-F238E27FC236}">
                <a16:creationId xmlns:a16="http://schemas.microsoft.com/office/drawing/2014/main" id="{811C7054-6A57-4F96-8F62-C43AE92DE0BB}"/>
              </a:ext>
            </a:extLst>
          </p:cNvPr>
          <p:cNvSpPr>
            <a:spLocks noGrp="1"/>
          </p:cNvSpPr>
          <p:nvPr>
            <p:ph type="body" idx="1"/>
          </p:nvPr>
        </p:nvSpPr>
        <p:spPr/>
        <p:txBody>
          <a:bodyPr/>
          <a:lstStyle/>
          <a:p>
            <a:r>
              <a:rPr lang="en-US" dirty="0"/>
              <a:t>Default routing </a:t>
            </a:r>
          </a:p>
          <a:p>
            <a:r>
              <a:rPr lang="en-US" dirty="0"/>
              <a:t>User-defined routes </a:t>
            </a:r>
          </a:p>
          <a:p>
            <a:r>
              <a:rPr lang="en-US" dirty="0"/>
              <a:t>Boarder Gateway Protocol (BGP)</a:t>
            </a:r>
          </a:p>
          <a:p>
            <a:endParaRPr lang="en-US" dirty="0"/>
          </a:p>
        </p:txBody>
      </p:sp>
      <p:sp>
        <p:nvSpPr>
          <p:cNvPr id="5" name="Text Placeholder 4">
            <a:extLst>
              <a:ext uri="{FF2B5EF4-FFF2-40B4-BE49-F238E27FC236}">
                <a16:creationId xmlns:a16="http://schemas.microsoft.com/office/drawing/2014/main" id="{B44A3691-1349-45C1-8675-C9AECF810FF2}"/>
              </a:ext>
            </a:extLst>
          </p:cNvPr>
          <p:cNvSpPr>
            <a:spLocks noGrp="1"/>
          </p:cNvSpPr>
          <p:nvPr>
            <p:ph type="body" sz="quarter" idx="10"/>
          </p:nvPr>
        </p:nvSpPr>
        <p:spPr/>
        <p:txBody>
          <a:bodyPr/>
          <a:lstStyle/>
          <a:p>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1"/>
            <a:endParaRPr lang="en-US" dirty="0">
              <a:latin typeface="+mn-lt"/>
            </a:endParaRPr>
          </a:p>
          <a:p>
            <a:pPr marL="0" indent="0">
              <a:buNone/>
            </a:pPr>
            <a:endParaRPr lang="en-US" sz="2400" dirty="0">
              <a:latin typeface="+mn-lt"/>
            </a:endParaRPr>
          </a:p>
        </p:txBody>
      </p:sp>
      <p:pic>
        <p:nvPicPr>
          <p:cNvPr id="2050" name="Picture 2" descr="Default system rules with a multi-tier web application in Azure (Image Credit: Microsoft)">
            <a:extLst>
              <a:ext uri="{FF2B5EF4-FFF2-40B4-BE49-F238E27FC236}">
                <a16:creationId xmlns:a16="http://schemas.microsoft.com/office/drawing/2014/main" id="{95447A30-608D-463D-81AF-3CE8C76B979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19549" y="2982814"/>
            <a:ext cx="4918075" cy="3648317"/>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6400224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 of Azure DNS</a:t>
            </a:r>
          </a:p>
        </p:txBody>
      </p:sp>
      <p:graphicFrame>
        <p:nvGraphicFramePr>
          <p:cNvPr id="4" name="Table 3"/>
          <p:cNvGraphicFramePr>
            <a:graphicFrameLocks noGrp="1"/>
          </p:cNvGraphicFramePr>
          <p:nvPr>
            <p:extLst>
              <p:ext uri="{D42A27DB-BD31-4B8C-83A1-F6EECF244321}">
                <p14:modId xmlns:p14="http://schemas.microsoft.com/office/powerpoint/2010/main" val="2665850047"/>
              </p:ext>
            </p:extLst>
          </p:nvPr>
        </p:nvGraphicFramePr>
        <p:xfrm>
          <a:off x="116113" y="870858"/>
          <a:ext cx="8752115" cy="5710990"/>
        </p:xfrm>
        <a:graphic>
          <a:graphicData uri="http://schemas.openxmlformats.org/drawingml/2006/table">
            <a:tbl>
              <a:tblPr firstRow="1" firstCol="1" bandRow="1">
                <a:tableStyleId>{5940675A-B579-460E-94D1-54222C63F5DA}</a:tableStyleId>
              </a:tblPr>
              <a:tblGrid>
                <a:gridCol w="1712687">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5515428">
                  <a:extLst>
                    <a:ext uri="{9D8B030D-6E8A-4147-A177-3AD203B41FA5}">
                      <a16:colId xmlns:a16="http://schemas.microsoft.com/office/drawing/2014/main" val="20002"/>
                    </a:ext>
                  </a:extLst>
                </a:gridCol>
              </a:tblGrid>
              <a:tr h="699408">
                <a:tc>
                  <a:txBody>
                    <a:bodyPr/>
                    <a:lstStyle/>
                    <a:p>
                      <a:pPr marL="0" marR="0">
                        <a:lnSpc>
                          <a:spcPct val="115000"/>
                        </a:lnSpc>
                        <a:spcBef>
                          <a:spcPts val="0"/>
                        </a:spcBef>
                        <a:spcAft>
                          <a:spcPts val="0"/>
                        </a:spcAft>
                      </a:pPr>
                      <a:r>
                        <a:rPr lang="en-US" sz="2000" b="1" dirty="0">
                          <a:effectLst/>
                          <a:latin typeface="Segoe UI" panose="020B0502040204020203" pitchFamily="34" charset="0"/>
                          <a:cs typeface="Segoe UI" panose="020B0502040204020203" pitchFamily="34" charset="0"/>
                        </a:rPr>
                        <a:t>Record type</a:t>
                      </a:r>
                      <a:endParaRPr lang="en-GB" sz="2000" b="1" dirty="0">
                        <a:effectLst/>
                        <a:latin typeface="Segoe UI" panose="020B0502040204020203" pitchFamily="34" charset="0"/>
                        <a:ea typeface="SimSun" panose="02010600030101010101" pitchFamily="2" charset="-122"/>
                        <a:cs typeface="Segoe UI" panose="020B0502040204020203" pitchFamily="34" charset="0"/>
                      </a:endParaRPr>
                    </a:p>
                  </a:txBody>
                  <a:tcPr marL="50800" marR="50800" marT="50800" marB="5080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marL="0" marR="0">
                        <a:lnSpc>
                          <a:spcPct val="115000"/>
                        </a:lnSpc>
                        <a:spcBef>
                          <a:spcPts val="0"/>
                        </a:spcBef>
                        <a:spcAft>
                          <a:spcPts val="0"/>
                        </a:spcAft>
                      </a:pPr>
                      <a:r>
                        <a:rPr lang="en-US" sz="2000" b="1" dirty="0">
                          <a:effectLst/>
                          <a:latin typeface="Segoe UI" panose="020B0502040204020203" pitchFamily="34" charset="0"/>
                          <a:cs typeface="Segoe UI" panose="020B0502040204020203" pitchFamily="34" charset="0"/>
                        </a:rPr>
                        <a:t>Full Name</a:t>
                      </a:r>
                      <a:endParaRPr lang="en-GB" sz="2000" b="1" dirty="0">
                        <a:effectLst/>
                        <a:latin typeface="Segoe UI" panose="020B0502040204020203" pitchFamily="34" charset="0"/>
                        <a:ea typeface="SimSun" panose="02010600030101010101" pitchFamily="2" charset="-122"/>
                        <a:cs typeface="Segoe UI" panose="020B0502040204020203" pitchFamily="34" charset="0"/>
                      </a:endParaRPr>
                    </a:p>
                  </a:txBody>
                  <a:tcPr marL="50800" marR="50800" marT="50800" marB="5080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marL="0" marR="0">
                        <a:lnSpc>
                          <a:spcPct val="115000"/>
                        </a:lnSpc>
                        <a:spcBef>
                          <a:spcPts val="0"/>
                        </a:spcBef>
                        <a:spcAft>
                          <a:spcPts val="0"/>
                        </a:spcAft>
                      </a:pPr>
                      <a:r>
                        <a:rPr lang="en-US" sz="2000" b="1" dirty="0">
                          <a:effectLst/>
                          <a:latin typeface="Segoe UI" panose="020B0502040204020203" pitchFamily="34" charset="0"/>
                          <a:cs typeface="Segoe UI" panose="020B0502040204020203" pitchFamily="34" charset="0"/>
                        </a:rPr>
                        <a:t>Function</a:t>
                      </a:r>
                      <a:endParaRPr lang="en-GB" sz="2000" b="1" dirty="0">
                        <a:effectLst/>
                        <a:latin typeface="Segoe UI" panose="020B0502040204020203" pitchFamily="34" charset="0"/>
                        <a:ea typeface="SimSun" panose="02010600030101010101" pitchFamily="2" charset="-122"/>
                        <a:cs typeface="Segoe UI" panose="020B0502040204020203" pitchFamily="34" charset="0"/>
                      </a:endParaRPr>
                    </a:p>
                  </a:txBody>
                  <a:tcPr marL="50800" marR="50800" marT="50800" marB="5080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a16="http://schemas.microsoft.com/office/drawing/2014/main" val="10000"/>
                  </a:ext>
                </a:extLst>
              </a:tr>
              <a:tr h="726802">
                <a:tc>
                  <a:txBody>
                    <a:bodyPr/>
                    <a:lstStyle/>
                    <a:p>
                      <a:pPr marL="0" marR="0">
                        <a:lnSpc>
                          <a:spcPct val="115000"/>
                        </a:lnSpc>
                        <a:spcBef>
                          <a:spcPts val="0"/>
                        </a:spcBef>
                        <a:spcAft>
                          <a:spcPts val="0"/>
                        </a:spcAft>
                      </a:pPr>
                      <a:r>
                        <a:rPr lang="en-US" sz="1600" dirty="0">
                          <a:effectLst/>
                          <a:latin typeface="Segoe UI" panose="020B0502040204020203" pitchFamily="34" charset="0"/>
                          <a:cs typeface="Segoe UI" panose="020B0502040204020203" pitchFamily="34" charset="0"/>
                        </a:rPr>
                        <a:t>A (IPv4)</a:t>
                      </a:r>
                      <a:endParaRPr lang="en-GB" sz="1600" dirty="0">
                        <a:effectLst/>
                        <a:latin typeface="Segoe UI" panose="020B0502040204020203" pitchFamily="34" charset="0"/>
                        <a:cs typeface="Segoe UI" panose="020B0502040204020203" pitchFamily="34" charset="0"/>
                      </a:endParaRPr>
                    </a:p>
                    <a:p>
                      <a:pPr marL="0" marR="0">
                        <a:lnSpc>
                          <a:spcPct val="115000"/>
                        </a:lnSpc>
                        <a:spcBef>
                          <a:spcPts val="0"/>
                        </a:spcBef>
                        <a:spcAft>
                          <a:spcPts val="0"/>
                        </a:spcAft>
                      </a:pPr>
                      <a:r>
                        <a:rPr lang="en-US" sz="1600" dirty="0">
                          <a:effectLst/>
                          <a:latin typeface="Segoe UI" panose="020B0502040204020203" pitchFamily="34" charset="0"/>
                          <a:cs typeface="Segoe UI" panose="020B0502040204020203" pitchFamily="34" charset="0"/>
                        </a:rPr>
                        <a:t>AAAA (IPv6)</a:t>
                      </a:r>
                      <a:endParaRPr lang="en-GB" sz="1600" dirty="0">
                        <a:effectLst/>
                        <a:latin typeface="Segoe UI" panose="020B0502040204020203" pitchFamily="34" charset="0"/>
                        <a:ea typeface="SimSun" panose="02010600030101010101" pitchFamily="2" charset="-122"/>
                        <a:cs typeface="Segoe UI" panose="020B0502040204020203" pitchFamily="34" charset="0"/>
                      </a:endParaRPr>
                    </a:p>
                  </a:txBody>
                  <a:tcPr marL="50800" marR="50800" marT="50800" marB="5080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dirty="0">
                          <a:effectLst/>
                          <a:latin typeface="Segoe UI" panose="020B0502040204020203" pitchFamily="34" charset="0"/>
                          <a:cs typeface="Segoe UI" panose="020B0502040204020203" pitchFamily="34" charset="0"/>
                        </a:rPr>
                        <a:t>Address</a:t>
                      </a:r>
                      <a:endParaRPr lang="en-GB" sz="1600" dirty="0">
                        <a:effectLst/>
                        <a:latin typeface="Segoe UI" panose="020B0502040204020203" pitchFamily="34" charset="0"/>
                        <a:ea typeface="SimSun" panose="02010600030101010101" pitchFamily="2" charset="-122"/>
                        <a:cs typeface="Segoe UI" panose="020B0502040204020203" pitchFamily="34" charset="0"/>
                      </a:endParaRPr>
                    </a:p>
                  </a:txBody>
                  <a:tcPr marL="50800" marR="50800" marT="50800" marB="5080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dirty="0">
                          <a:effectLst/>
                          <a:latin typeface="Segoe UI" panose="020B0502040204020203" pitchFamily="34" charset="0"/>
                          <a:cs typeface="Segoe UI" panose="020B0502040204020203" pitchFamily="34" charset="0"/>
                        </a:rPr>
                        <a:t>Maps a host name such as www.adatum.com to an IP address, such as 131.107.10.10.</a:t>
                      </a:r>
                      <a:endParaRPr lang="en-GB" sz="1600" dirty="0">
                        <a:effectLst/>
                        <a:latin typeface="Segoe UI" panose="020B0502040204020203" pitchFamily="34" charset="0"/>
                        <a:ea typeface="SimSun" panose="02010600030101010101" pitchFamily="2" charset="-122"/>
                        <a:cs typeface="Segoe UI" panose="020B0502040204020203" pitchFamily="34" charset="0"/>
                      </a:endParaRPr>
                    </a:p>
                  </a:txBody>
                  <a:tcPr marL="50800" marR="50800" marT="50800" marB="5080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a16="http://schemas.microsoft.com/office/drawing/2014/main" val="10001"/>
                  </a:ext>
                </a:extLst>
              </a:tr>
              <a:tr h="685800">
                <a:tc>
                  <a:txBody>
                    <a:bodyPr/>
                    <a:lstStyle/>
                    <a:p>
                      <a:pPr marL="0" marR="0">
                        <a:lnSpc>
                          <a:spcPct val="115000"/>
                        </a:lnSpc>
                        <a:spcBef>
                          <a:spcPts val="0"/>
                        </a:spcBef>
                        <a:spcAft>
                          <a:spcPts val="0"/>
                        </a:spcAft>
                      </a:pPr>
                      <a:r>
                        <a:rPr lang="en-US" sz="1600" dirty="0">
                          <a:effectLst/>
                          <a:latin typeface="Segoe UI" panose="020B0502040204020203" pitchFamily="34" charset="0"/>
                          <a:cs typeface="Segoe UI" panose="020B0502040204020203" pitchFamily="34" charset="0"/>
                        </a:rPr>
                        <a:t>CNAME</a:t>
                      </a:r>
                      <a:endParaRPr lang="en-GB" sz="1600" dirty="0">
                        <a:effectLst/>
                        <a:latin typeface="Segoe UI" panose="020B0502040204020203" pitchFamily="34" charset="0"/>
                        <a:ea typeface="SimSun" panose="02010600030101010101" pitchFamily="2" charset="-122"/>
                        <a:cs typeface="Segoe UI" panose="020B0502040204020203" pitchFamily="34" charset="0"/>
                      </a:endParaRPr>
                    </a:p>
                  </a:txBody>
                  <a:tcPr marL="50800" marR="50800" marT="50800" marB="5080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dirty="0">
                          <a:effectLst/>
                          <a:latin typeface="Segoe UI" panose="020B0502040204020203" pitchFamily="34" charset="0"/>
                          <a:cs typeface="Segoe UI" panose="020B0502040204020203" pitchFamily="34" charset="0"/>
                        </a:rPr>
                        <a:t>Canonical name</a:t>
                      </a:r>
                      <a:endParaRPr lang="en-GB" sz="1600" dirty="0">
                        <a:effectLst/>
                        <a:latin typeface="Segoe UI" panose="020B0502040204020203" pitchFamily="34" charset="0"/>
                        <a:ea typeface="SimSun" panose="02010600030101010101" pitchFamily="2" charset="-122"/>
                        <a:cs typeface="Segoe UI" panose="020B0502040204020203" pitchFamily="34" charset="0"/>
                      </a:endParaRPr>
                    </a:p>
                  </a:txBody>
                  <a:tcPr marL="50800" marR="50800" marT="50800" marB="5080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dirty="0">
                          <a:effectLst/>
                          <a:latin typeface="Segoe UI" panose="020B0502040204020203" pitchFamily="34" charset="0"/>
                          <a:cs typeface="Segoe UI" panose="020B0502040204020203" pitchFamily="34" charset="0"/>
                        </a:rPr>
                        <a:t>Assigns</a:t>
                      </a:r>
                      <a:r>
                        <a:rPr lang="en-US" sz="1600" baseline="0" dirty="0">
                          <a:effectLst/>
                          <a:latin typeface="Segoe UI" panose="020B0502040204020203" pitchFamily="34" charset="0"/>
                          <a:cs typeface="Segoe UI" panose="020B0502040204020203" pitchFamily="34" charset="0"/>
                        </a:rPr>
                        <a:t> a custom name</a:t>
                      </a:r>
                      <a:r>
                        <a:rPr lang="en-US" sz="1600" dirty="0">
                          <a:effectLst/>
                          <a:latin typeface="Segoe UI" panose="020B0502040204020203" pitchFamily="34" charset="0"/>
                          <a:cs typeface="Segoe UI" panose="020B0502040204020203" pitchFamily="34" charset="0"/>
                        </a:rPr>
                        <a:t>, such as ftp.adatum.com, to a host record, such as host1.adatumcom.</a:t>
                      </a:r>
                      <a:endParaRPr lang="en-GB" sz="1600" dirty="0">
                        <a:effectLst/>
                        <a:latin typeface="Segoe UI" panose="020B0502040204020203" pitchFamily="34" charset="0"/>
                        <a:ea typeface="SimSun" panose="02010600030101010101" pitchFamily="2" charset="-122"/>
                        <a:cs typeface="Segoe UI" panose="020B0502040204020203" pitchFamily="34" charset="0"/>
                      </a:endParaRPr>
                    </a:p>
                  </a:txBody>
                  <a:tcPr marL="50800" marR="50800" marT="50800" marB="5080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a16="http://schemas.microsoft.com/office/drawing/2014/main" val="10002"/>
                  </a:ext>
                </a:extLst>
              </a:tr>
              <a:tr h="699408">
                <a:tc>
                  <a:txBody>
                    <a:bodyPr/>
                    <a:lstStyle/>
                    <a:p>
                      <a:pPr marL="0" marR="0">
                        <a:lnSpc>
                          <a:spcPct val="115000"/>
                        </a:lnSpc>
                        <a:spcBef>
                          <a:spcPts val="0"/>
                        </a:spcBef>
                        <a:spcAft>
                          <a:spcPts val="0"/>
                        </a:spcAft>
                      </a:pPr>
                      <a:r>
                        <a:rPr lang="en-US" sz="1600" dirty="0">
                          <a:effectLst/>
                          <a:latin typeface="Segoe UI" panose="020B0502040204020203" pitchFamily="34" charset="0"/>
                          <a:cs typeface="Segoe UI" panose="020B0502040204020203" pitchFamily="34" charset="0"/>
                        </a:rPr>
                        <a:t>MX</a:t>
                      </a:r>
                      <a:endParaRPr lang="en-GB" sz="1600" dirty="0">
                        <a:effectLst/>
                        <a:latin typeface="Segoe UI" panose="020B0502040204020203" pitchFamily="34" charset="0"/>
                        <a:ea typeface="SimSun" panose="02010600030101010101" pitchFamily="2" charset="-122"/>
                        <a:cs typeface="Segoe UI" panose="020B0502040204020203" pitchFamily="34" charset="0"/>
                      </a:endParaRPr>
                    </a:p>
                  </a:txBody>
                  <a:tcPr marL="50800" marR="50800" marT="50800" marB="5080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dirty="0">
                          <a:effectLst/>
                          <a:latin typeface="Segoe UI" panose="020B0502040204020203" pitchFamily="34" charset="0"/>
                          <a:cs typeface="Segoe UI" panose="020B0502040204020203" pitchFamily="34" charset="0"/>
                        </a:rPr>
                        <a:t>Mail exchange</a:t>
                      </a:r>
                      <a:endParaRPr lang="en-GB" sz="1600" dirty="0">
                        <a:effectLst/>
                        <a:latin typeface="Segoe UI" panose="020B0502040204020203" pitchFamily="34" charset="0"/>
                        <a:ea typeface="SimSun" panose="02010600030101010101" pitchFamily="2" charset="-122"/>
                        <a:cs typeface="Segoe UI" panose="020B0502040204020203" pitchFamily="34" charset="0"/>
                      </a:endParaRPr>
                    </a:p>
                  </a:txBody>
                  <a:tcPr marL="50800" marR="50800" marT="50800" marB="5080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dirty="0">
                          <a:effectLst/>
                          <a:latin typeface="Segoe UI" panose="020B0502040204020203" pitchFamily="34" charset="0"/>
                          <a:cs typeface="Segoe UI" panose="020B0502040204020203" pitchFamily="34" charset="0"/>
                        </a:rPr>
                        <a:t>Points to the host that accepts email for the domain. MX records must point to an A record, and not to a CNAME record.</a:t>
                      </a:r>
                      <a:endParaRPr lang="en-GB" sz="1600" dirty="0">
                        <a:effectLst/>
                        <a:latin typeface="Segoe UI" panose="020B0502040204020203" pitchFamily="34" charset="0"/>
                        <a:ea typeface="SimSun" panose="02010600030101010101" pitchFamily="2" charset="-122"/>
                        <a:cs typeface="Segoe UI" panose="020B0502040204020203" pitchFamily="34" charset="0"/>
                      </a:endParaRPr>
                    </a:p>
                  </a:txBody>
                  <a:tcPr marL="50800" marR="50800" marT="50800" marB="5080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a16="http://schemas.microsoft.com/office/drawing/2014/main" val="10003"/>
                  </a:ext>
                </a:extLst>
              </a:tr>
              <a:tr h="423642">
                <a:tc>
                  <a:txBody>
                    <a:bodyPr/>
                    <a:lstStyle/>
                    <a:p>
                      <a:pPr marL="0" marR="0">
                        <a:lnSpc>
                          <a:spcPct val="115000"/>
                        </a:lnSpc>
                        <a:spcBef>
                          <a:spcPts val="0"/>
                        </a:spcBef>
                        <a:spcAft>
                          <a:spcPts val="0"/>
                        </a:spcAft>
                      </a:pPr>
                      <a:r>
                        <a:rPr lang="en-US" sz="1600" dirty="0">
                          <a:effectLst/>
                          <a:latin typeface="Segoe UI" panose="020B0502040204020203" pitchFamily="34" charset="0"/>
                          <a:cs typeface="Segoe UI" panose="020B0502040204020203" pitchFamily="34" charset="0"/>
                        </a:rPr>
                        <a:t>NS</a:t>
                      </a:r>
                      <a:endParaRPr lang="en-GB" sz="1600" dirty="0">
                        <a:effectLst/>
                        <a:latin typeface="Segoe UI" panose="020B0502040204020203" pitchFamily="34" charset="0"/>
                        <a:ea typeface="SimSun" panose="02010600030101010101" pitchFamily="2" charset="-122"/>
                        <a:cs typeface="Segoe UI" panose="020B0502040204020203" pitchFamily="34" charset="0"/>
                      </a:endParaRPr>
                    </a:p>
                  </a:txBody>
                  <a:tcPr marL="50800" marR="50800" marT="50800" marB="5080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dirty="0">
                          <a:effectLst/>
                          <a:latin typeface="Segoe UI" panose="020B0502040204020203" pitchFamily="34" charset="0"/>
                          <a:cs typeface="Segoe UI" panose="020B0502040204020203" pitchFamily="34" charset="0"/>
                        </a:rPr>
                        <a:t>Name server </a:t>
                      </a:r>
                      <a:endParaRPr lang="en-GB" sz="1600" dirty="0">
                        <a:effectLst/>
                        <a:latin typeface="Segoe UI" panose="020B0502040204020203" pitchFamily="34" charset="0"/>
                        <a:ea typeface="SimSun" panose="02010600030101010101" pitchFamily="2" charset="-122"/>
                        <a:cs typeface="Segoe UI" panose="020B0502040204020203" pitchFamily="34" charset="0"/>
                      </a:endParaRPr>
                    </a:p>
                  </a:txBody>
                  <a:tcPr marL="50800" marR="50800" marT="50800" marB="5080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dirty="0">
                          <a:effectLst/>
                          <a:latin typeface="Segoe UI" panose="020B0502040204020203" pitchFamily="34" charset="0"/>
                          <a:cs typeface="Segoe UI" panose="020B0502040204020203" pitchFamily="34" charset="0"/>
                        </a:rPr>
                        <a:t>Contains the name of a server</a:t>
                      </a:r>
                      <a:r>
                        <a:rPr lang="en-US" sz="1600" baseline="0" dirty="0">
                          <a:effectLst/>
                          <a:latin typeface="Segoe UI" panose="020B0502040204020203" pitchFamily="34" charset="0"/>
                          <a:cs typeface="Segoe UI" panose="020B0502040204020203" pitchFamily="34" charset="0"/>
                        </a:rPr>
                        <a:t> hosting a copy of the DNS zone</a:t>
                      </a:r>
                      <a:r>
                        <a:rPr lang="en-US" sz="1600" dirty="0">
                          <a:effectLst/>
                          <a:latin typeface="Segoe UI" panose="020B0502040204020203" pitchFamily="34" charset="0"/>
                          <a:cs typeface="Segoe UI" panose="020B0502040204020203" pitchFamily="34" charset="0"/>
                        </a:rPr>
                        <a:t>.</a:t>
                      </a:r>
                      <a:endParaRPr lang="en-GB" sz="1600" dirty="0">
                        <a:effectLst/>
                        <a:latin typeface="Segoe UI" panose="020B0502040204020203" pitchFamily="34" charset="0"/>
                        <a:ea typeface="SimSun" panose="02010600030101010101" pitchFamily="2" charset="-122"/>
                        <a:cs typeface="Segoe UI" panose="020B0502040204020203" pitchFamily="34" charset="0"/>
                      </a:endParaRPr>
                    </a:p>
                  </a:txBody>
                  <a:tcPr marL="50800" marR="50800" marT="50800" marB="5080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a16="http://schemas.microsoft.com/office/drawing/2014/main" val="10004"/>
                  </a:ext>
                </a:extLst>
              </a:tr>
              <a:tr h="699408">
                <a:tc>
                  <a:txBody>
                    <a:bodyPr/>
                    <a:lstStyle/>
                    <a:p>
                      <a:pPr marL="0" marR="0">
                        <a:lnSpc>
                          <a:spcPct val="115000"/>
                        </a:lnSpc>
                        <a:spcBef>
                          <a:spcPts val="0"/>
                        </a:spcBef>
                        <a:spcAft>
                          <a:spcPts val="0"/>
                        </a:spcAft>
                      </a:pPr>
                      <a:r>
                        <a:rPr lang="en-US" sz="1600" dirty="0">
                          <a:effectLst/>
                          <a:latin typeface="Segoe UI" panose="020B0502040204020203" pitchFamily="34" charset="0"/>
                          <a:cs typeface="Segoe UI" panose="020B0502040204020203" pitchFamily="34" charset="0"/>
                        </a:rPr>
                        <a:t>SOA</a:t>
                      </a:r>
                      <a:endParaRPr lang="en-GB" sz="1600" dirty="0">
                        <a:effectLst/>
                        <a:latin typeface="Segoe UI" panose="020B0502040204020203" pitchFamily="34" charset="0"/>
                        <a:ea typeface="SimSun" panose="02010600030101010101" pitchFamily="2" charset="-122"/>
                        <a:cs typeface="Segoe UI" panose="020B0502040204020203" pitchFamily="34" charset="0"/>
                      </a:endParaRPr>
                    </a:p>
                  </a:txBody>
                  <a:tcPr marL="50800" marR="50800" marT="50800" marB="5080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dirty="0">
                          <a:effectLst/>
                          <a:latin typeface="Segoe UI" panose="020B0502040204020203" pitchFamily="34" charset="0"/>
                          <a:cs typeface="Segoe UI" panose="020B0502040204020203" pitchFamily="34" charset="0"/>
                        </a:rPr>
                        <a:t>Start of Authority</a:t>
                      </a:r>
                      <a:endParaRPr lang="en-GB" sz="1600" dirty="0">
                        <a:effectLst/>
                        <a:latin typeface="Segoe UI" panose="020B0502040204020203" pitchFamily="34" charset="0"/>
                        <a:ea typeface="SimSun" panose="02010600030101010101" pitchFamily="2" charset="-122"/>
                        <a:cs typeface="Segoe UI" panose="020B0502040204020203" pitchFamily="34" charset="0"/>
                      </a:endParaRPr>
                    </a:p>
                  </a:txBody>
                  <a:tcPr marL="50800" marR="50800" marT="50800" marB="5080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dirty="0">
                          <a:effectLst/>
                          <a:latin typeface="Segoe UI" panose="020B0502040204020203" pitchFamily="34" charset="0"/>
                          <a:cs typeface="Segoe UI" panose="020B0502040204020203" pitchFamily="34" charset="0"/>
                        </a:rPr>
                        <a:t>Provides information about the writable</a:t>
                      </a:r>
                      <a:r>
                        <a:rPr lang="en-US" sz="1600" baseline="0" dirty="0">
                          <a:effectLst/>
                          <a:latin typeface="Segoe UI" panose="020B0502040204020203" pitchFamily="34" charset="0"/>
                          <a:cs typeface="Segoe UI" panose="020B0502040204020203" pitchFamily="34" charset="0"/>
                        </a:rPr>
                        <a:t> copy of the DNS zone, including its location and version number</a:t>
                      </a:r>
                      <a:r>
                        <a:rPr lang="en-US" sz="1600" dirty="0">
                          <a:effectLst/>
                          <a:latin typeface="Segoe UI" panose="020B0502040204020203" pitchFamily="34" charset="0"/>
                          <a:cs typeface="Segoe UI" panose="020B0502040204020203" pitchFamily="34" charset="0"/>
                        </a:rPr>
                        <a:t>.</a:t>
                      </a:r>
                      <a:endParaRPr lang="en-GB" sz="1600" dirty="0">
                        <a:effectLst/>
                        <a:latin typeface="Segoe UI" panose="020B0502040204020203" pitchFamily="34" charset="0"/>
                        <a:ea typeface="SimSun" panose="02010600030101010101" pitchFamily="2" charset="-122"/>
                        <a:cs typeface="Segoe UI" panose="020B0502040204020203" pitchFamily="34" charset="0"/>
                      </a:endParaRPr>
                    </a:p>
                  </a:txBody>
                  <a:tcPr marL="50800" marR="50800" marT="50800" marB="5080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a16="http://schemas.microsoft.com/office/drawing/2014/main" val="10005"/>
                  </a:ext>
                </a:extLst>
              </a:tr>
              <a:tr h="699408">
                <a:tc>
                  <a:txBody>
                    <a:bodyPr/>
                    <a:lstStyle/>
                    <a:p>
                      <a:pPr marL="0" marR="0">
                        <a:lnSpc>
                          <a:spcPct val="115000"/>
                        </a:lnSpc>
                        <a:spcBef>
                          <a:spcPts val="0"/>
                        </a:spcBef>
                        <a:spcAft>
                          <a:spcPts val="0"/>
                        </a:spcAft>
                      </a:pPr>
                      <a:r>
                        <a:rPr lang="en-US" sz="1800" dirty="0">
                          <a:effectLst/>
                          <a:latin typeface="Segoe UI" panose="020B0502040204020203" pitchFamily="34" charset="0"/>
                          <a:cs typeface="Segoe UI" panose="020B0502040204020203" pitchFamily="34" charset="0"/>
                        </a:rPr>
                        <a:t>SRV</a:t>
                      </a:r>
                      <a:endParaRPr lang="en-GB" sz="1800" dirty="0">
                        <a:effectLst/>
                        <a:latin typeface="Segoe UI" panose="020B0502040204020203" pitchFamily="34" charset="0"/>
                        <a:ea typeface="SimSun" panose="02010600030101010101" pitchFamily="2" charset="-122"/>
                        <a:cs typeface="Segoe UI" panose="020B0502040204020203" pitchFamily="34" charset="0"/>
                      </a:endParaRPr>
                    </a:p>
                  </a:txBody>
                  <a:tcPr marL="50800" marR="50800" marT="50800" marB="5080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dirty="0">
                          <a:effectLst/>
                          <a:latin typeface="Segoe UI" panose="020B0502040204020203" pitchFamily="34" charset="0"/>
                          <a:cs typeface="Segoe UI" panose="020B0502040204020203" pitchFamily="34" charset="0"/>
                        </a:rPr>
                        <a:t>Service</a:t>
                      </a:r>
                      <a:endParaRPr lang="en-GB" sz="1600" dirty="0">
                        <a:effectLst/>
                        <a:latin typeface="Segoe UI" panose="020B0502040204020203" pitchFamily="34" charset="0"/>
                        <a:ea typeface="SimSun" panose="02010600030101010101" pitchFamily="2" charset="-122"/>
                        <a:cs typeface="Segoe UI" panose="020B0502040204020203" pitchFamily="34" charset="0"/>
                      </a:endParaRPr>
                    </a:p>
                  </a:txBody>
                  <a:tcPr marL="50800" marR="50800" marT="50800" marB="5080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dirty="0">
                          <a:effectLst/>
                          <a:latin typeface="Segoe UI" panose="020B0502040204020203" pitchFamily="34" charset="0"/>
                          <a:cs typeface="Segoe UI" panose="020B0502040204020203" pitchFamily="34" charset="0"/>
                        </a:rPr>
                        <a:t>Points to hosts that are providing specific services, such as the Session Initiation Protocol (SIP) </a:t>
                      </a:r>
                      <a:r>
                        <a:rPr lang="en-US" sz="1600" baseline="0" dirty="0">
                          <a:effectLst/>
                          <a:latin typeface="Segoe UI" panose="020B0502040204020203" pitchFamily="34" charset="0"/>
                          <a:cs typeface="Segoe UI" panose="020B0502040204020203" pitchFamily="34" charset="0"/>
                        </a:rPr>
                        <a:t>or Active Directory Domain Services.</a:t>
                      </a:r>
                      <a:endParaRPr lang="en-GB" sz="1600" dirty="0">
                        <a:effectLst/>
                        <a:latin typeface="Segoe UI" panose="020B0502040204020203" pitchFamily="34" charset="0"/>
                        <a:ea typeface="SimSun" panose="02010600030101010101" pitchFamily="2" charset="-122"/>
                        <a:cs typeface="Segoe UI" panose="020B0502040204020203" pitchFamily="34" charset="0"/>
                      </a:endParaRPr>
                    </a:p>
                  </a:txBody>
                  <a:tcPr marL="50800" marR="50800" marT="50800" marB="5080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a16="http://schemas.microsoft.com/office/drawing/2014/main" val="10006"/>
                  </a:ext>
                </a:extLst>
              </a:tr>
              <a:tr h="423642">
                <a:tc>
                  <a:txBody>
                    <a:bodyPr/>
                    <a:lstStyle/>
                    <a:p>
                      <a:pPr marL="0" marR="0">
                        <a:lnSpc>
                          <a:spcPct val="115000"/>
                        </a:lnSpc>
                        <a:spcBef>
                          <a:spcPts val="0"/>
                        </a:spcBef>
                        <a:spcAft>
                          <a:spcPts val="0"/>
                        </a:spcAft>
                      </a:pPr>
                      <a:r>
                        <a:rPr lang="en-US" sz="1800" dirty="0">
                          <a:effectLst/>
                          <a:latin typeface="Segoe UI" panose="020B0502040204020203" pitchFamily="34" charset="0"/>
                          <a:cs typeface="Segoe UI" panose="020B0502040204020203" pitchFamily="34" charset="0"/>
                        </a:rPr>
                        <a:t>TXT</a:t>
                      </a:r>
                      <a:endParaRPr lang="en-GB" sz="1800" dirty="0">
                        <a:effectLst/>
                        <a:latin typeface="Segoe UI" panose="020B0502040204020203" pitchFamily="34" charset="0"/>
                        <a:ea typeface="SimSun" panose="02010600030101010101" pitchFamily="2" charset="-122"/>
                        <a:cs typeface="Segoe UI" panose="020B0502040204020203" pitchFamily="34" charset="0"/>
                      </a:endParaRPr>
                    </a:p>
                  </a:txBody>
                  <a:tcPr marL="50800" marR="50800" marT="50800" marB="5080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dirty="0">
                          <a:effectLst/>
                          <a:latin typeface="Segoe UI" panose="020B0502040204020203" pitchFamily="34" charset="0"/>
                          <a:cs typeface="Segoe UI" panose="020B0502040204020203" pitchFamily="34" charset="0"/>
                        </a:rPr>
                        <a:t>Text</a:t>
                      </a:r>
                      <a:endParaRPr lang="en-GB" sz="1600" dirty="0">
                        <a:effectLst/>
                        <a:latin typeface="Segoe UI" panose="020B0502040204020203" pitchFamily="34" charset="0"/>
                        <a:ea typeface="SimSun" panose="02010600030101010101" pitchFamily="2" charset="-122"/>
                        <a:cs typeface="Segoe UI" panose="020B0502040204020203" pitchFamily="34" charset="0"/>
                      </a:endParaRPr>
                    </a:p>
                  </a:txBody>
                  <a:tcPr marL="50800" marR="50800" marT="50800" marB="5080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dirty="0">
                          <a:effectLst/>
                          <a:latin typeface="Segoe UI" panose="020B0502040204020203" pitchFamily="34" charset="0"/>
                          <a:cs typeface="Segoe UI" panose="020B0502040204020203" pitchFamily="34" charset="0"/>
                        </a:rPr>
                        <a:t>Contains</a:t>
                      </a:r>
                      <a:r>
                        <a:rPr lang="en-US" sz="1600" baseline="0" dirty="0">
                          <a:effectLst/>
                          <a:latin typeface="Segoe UI" panose="020B0502040204020203" pitchFamily="34" charset="0"/>
                          <a:cs typeface="Segoe UI" panose="020B0502040204020203" pitchFamily="34" charset="0"/>
                        </a:rPr>
                        <a:t> custom text.</a:t>
                      </a:r>
                      <a:endParaRPr lang="en-GB" sz="1600" dirty="0">
                        <a:effectLst/>
                        <a:latin typeface="Segoe UI" panose="020B0502040204020203" pitchFamily="34" charset="0"/>
                        <a:ea typeface="SimSun" panose="02010600030101010101" pitchFamily="2" charset="-122"/>
                        <a:cs typeface="Segoe UI" panose="020B0502040204020203" pitchFamily="34" charset="0"/>
                      </a:endParaRPr>
                    </a:p>
                  </a:txBody>
                  <a:tcPr marL="50800" marR="50800" marT="50800" marB="5080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pic>
        <p:nvPicPr>
          <p:cNvPr id="5"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43875" y="6441921"/>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5">
            <a:hlinkClick r:id="" action="ppaction://hlinkshowjump?jump=nextslide"/>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560700" y="6441921"/>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10248486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V-Net Peering</a:t>
            </a:r>
          </a:p>
        </p:txBody>
      </p:sp>
      <p:sp>
        <p:nvSpPr>
          <p:cNvPr id="238" name="Text Placeholder 237">
            <a:extLst>
              <a:ext uri="{FF2B5EF4-FFF2-40B4-BE49-F238E27FC236}">
                <a16:creationId xmlns:a16="http://schemas.microsoft.com/office/drawing/2014/main" id="{98BA5541-DC64-4194-A1D8-4D47B3137114}"/>
              </a:ext>
            </a:extLst>
          </p:cNvPr>
          <p:cNvSpPr>
            <a:spLocks noGrp="1"/>
          </p:cNvSpPr>
          <p:nvPr>
            <p:ph type="body" sz="quarter" idx="10"/>
          </p:nvPr>
        </p:nvSpPr>
        <p:spPr>
          <a:noFill/>
          <a:ln w="9525">
            <a:noFill/>
            <a:miter lim="800000"/>
            <a:headEnd/>
            <a:tailEnd/>
          </a:ln>
        </p:spPr>
        <p:txBody>
          <a:bodyPr vert="horz" wrap="square" lIns="0" tIns="0" rIns="0" bIns="0" numCol="1" anchor="t" anchorCtr="0" compatLnSpc="1">
            <a:prstTxWarp prst="textNoShape">
              <a:avLst/>
            </a:prstTxWarp>
          </a:bodyPr>
          <a:lstStyle/>
          <a:p>
            <a:pPr marL="457200" indent="-457200">
              <a:buFont typeface="Courier New" panose="02070309020205020404" pitchFamily="49" charset="0"/>
              <a:buChar char="o"/>
            </a:pPr>
            <a:r>
              <a:rPr lang="en-US" sz="2800" kern="1200" dirty="0">
                <a:latin typeface="Segoe UI" panose="020B0502040204020203" pitchFamily="34" charset="0"/>
              </a:rPr>
              <a:t>Service chaining</a:t>
            </a:r>
          </a:p>
          <a:p>
            <a:pPr marL="457200" indent="-457200">
              <a:buFont typeface="Courier New" panose="02070309020205020404" pitchFamily="49" charset="0"/>
              <a:buChar char="o"/>
            </a:pPr>
            <a:r>
              <a:rPr lang="en-US" sz="2800" kern="1200" dirty="0">
                <a:latin typeface="Segoe UI" panose="020B0502040204020203" pitchFamily="34" charset="0"/>
              </a:rPr>
              <a:t>Gateway transit</a:t>
            </a:r>
          </a:p>
          <a:p>
            <a:endParaRPr lang="en-US" sz="2800" kern="1200" dirty="0">
              <a:latin typeface="Segoe UI" panose="020B0502040204020203" pitchFamily="34" charset="0"/>
            </a:endParaRPr>
          </a:p>
          <a:p>
            <a:r>
              <a:rPr lang="en-US" sz="2800" kern="1200" dirty="0">
                <a:latin typeface="Segoe UI" panose="020B0502040204020203" pitchFamily="34" charset="0"/>
              </a:rPr>
              <a:t>Requirements:</a:t>
            </a:r>
          </a:p>
          <a:p>
            <a:pPr marL="174625" indent="-174625">
              <a:buChar char="•"/>
            </a:pPr>
            <a:r>
              <a:rPr lang="en-US" sz="2800" kern="1200" dirty="0">
                <a:latin typeface="Segoe UI" panose="020B0502040204020203" pitchFamily="34" charset="0"/>
              </a:rPr>
              <a:t>Same region</a:t>
            </a:r>
          </a:p>
          <a:p>
            <a:pPr marL="174625" indent="-174625">
              <a:buChar char="•"/>
            </a:pPr>
            <a:r>
              <a:rPr lang="en-US" sz="2800" kern="1200" dirty="0">
                <a:latin typeface="Segoe UI" panose="020B0502040204020203" pitchFamily="34" charset="0"/>
              </a:rPr>
              <a:t>No overlapping IP address spaces</a:t>
            </a:r>
          </a:p>
          <a:p>
            <a:pPr marL="174625" indent="-174625">
              <a:buChar char="•"/>
            </a:pPr>
            <a:r>
              <a:rPr lang="en-US" sz="2800" kern="1200" dirty="0">
                <a:latin typeface="Segoe UI" panose="020B0502040204020203" pitchFamily="34" charset="0"/>
              </a:rPr>
              <a:t>Same Azure Active Directory tenant </a:t>
            </a:r>
          </a:p>
          <a:p>
            <a:pPr marL="174625" indent="-174625">
              <a:buChar char="•"/>
            </a:pPr>
            <a:r>
              <a:rPr lang="en-US" sz="2800" kern="1200" dirty="0">
                <a:latin typeface="Segoe UI" panose="020B0502040204020203" pitchFamily="34" charset="0"/>
              </a:rPr>
              <a:t>Azure Resource Manager</a:t>
            </a:r>
          </a:p>
          <a:p>
            <a:pPr marL="174625" indent="-174625">
              <a:buChar char="•"/>
            </a:pPr>
            <a:r>
              <a:rPr lang="en-US" sz="2800" kern="1200" dirty="0">
                <a:latin typeface="Segoe UI" panose="020B0502040204020203" pitchFamily="34" charset="0"/>
              </a:rPr>
              <a:t>Read and write permissions </a:t>
            </a:r>
          </a:p>
          <a:p>
            <a:pPr marL="174625" indent="-174625">
              <a:buChar char="•"/>
            </a:pPr>
            <a:r>
              <a:rPr lang="en-US" sz="2800" kern="1200" dirty="0">
                <a:latin typeface="Segoe UI" panose="020B0502040204020203" pitchFamily="34" charset="0"/>
              </a:rPr>
              <a:t>Limit is 10*</a:t>
            </a:r>
          </a:p>
          <a:p>
            <a:pPr marL="174625" indent="-174625">
              <a:buChar char="•"/>
            </a:pPr>
            <a:endParaRPr lang="en-US" sz="2800" kern="1200" dirty="0">
              <a:latin typeface="Segoe UI" panose="020B0502040204020203" pitchFamily="34" charset="0"/>
            </a:endParaRPr>
          </a:p>
          <a:p>
            <a:pPr marL="457200" indent="-457200">
              <a:buFont typeface="Courier New" panose="02070309020205020404" pitchFamily="49" charset="0"/>
              <a:buChar char="o"/>
            </a:pPr>
            <a:r>
              <a:rPr lang="en-US" sz="2800" kern="1200" dirty="0">
                <a:latin typeface="Segoe UI" panose="020B0502040204020203" pitchFamily="34" charset="0"/>
              </a:rPr>
              <a:t>V-Net peering is nontransitive.</a:t>
            </a:r>
          </a:p>
          <a:p>
            <a:pPr marL="174625" indent="-174625">
              <a:buChar char="•"/>
            </a:pPr>
            <a:endParaRPr lang="en-US" sz="2800" kern="1200" dirty="0">
              <a:latin typeface="Segoe UI" panose="020B0502040204020203" pitchFamily="34" charset="0"/>
            </a:endParaRPr>
          </a:p>
        </p:txBody>
      </p:sp>
      <p:grpSp>
        <p:nvGrpSpPr>
          <p:cNvPr id="3" name="Group 2">
            <a:extLst>
              <a:ext uri="{FF2B5EF4-FFF2-40B4-BE49-F238E27FC236}">
                <a16:creationId xmlns:a16="http://schemas.microsoft.com/office/drawing/2014/main" id="{CCBD11C5-B84D-48DA-9CC1-5FB5E10B7248}"/>
              </a:ext>
            </a:extLst>
          </p:cNvPr>
          <p:cNvGrpSpPr/>
          <p:nvPr/>
        </p:nvGrpSpPr>
        <p:grpSpPr>
          <a:xfrm>
            <a:off x="5940723" y="910010"/>
            <a:ext cx="2976183" cy="1590443"/>
            <a:chOff x="2948141" y="2643808"/>
            <a:chExt cx="2976183" cy="1590443"/>
          </a:xfrm>
        </p:grpSpPr>
        <p:sp>
          <p:nvSpPr>
            <p:cNvPr id="164" name="Rounded Rectangle 5">
              <a:extLst>
                <a:ext uri="{FF2B5EF4-FFF2-40B4-BE49-F238E27FC236}">
                  <a16:creationId xmlns:a16="http://schemas.microsoft.com/office/drawing/2014/main" id="{7F248A3F-27DE-40A8-B396-9B0F0EB6DA95}"/>
                </a:ext>
              </a:extLst>
            </p:cNvPr>
            <p:cNvSpPr/>
            <p:nvPr/>
          </p:nvSpPr>
          <p:spPr bwMode="auto">
            <a:xfrm>
              <a:off x="2948141" y="2643808"/>
              <a:ext cx="2976183" cy="1570383"/>
            </a:xfrm>
            <a:prstGeom prst="roundRect">
              <a:avLst>
                <a:gd name="adj" fmla="val 0"/>
              </a:avLst>
            </a:prstGeom>
            <a:solidFill>
              <a:srgbClr val="0070C0"/>
            </a:solidFill>
            <a:ln w="9525" cap="flat" cmpd="sng" algn="ctr">
              <a:noFill/>
              <a:prstDash val="solid"/>
              <a:round/>
              <a:headEnd type="none" w="med" len="med"/>
              <a:tailEnd type="none" w="med" len="med"/>
            </a:ln>
            <a:effectLst/>
          </p:spPr>
          <p:txBody>
            <a:bodyPr vert="horz" wrap="square" lIns="182880" tIns="45720" rIns="182880" bIns="45720" numCol="1" rtlCol="0"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eaLnBrk="0" hangingPunct="0"/>
              <a:r>
                <a:rPr lang="en-GB" sz="1400" b="0" dirty="0">
                  <a:solidFill>
                    <a:schemeClr val="bg1"/>
                  </a:solidFill>
                  <a:latin typeface="Segoe UI" panose="020B0502040204020203" pitchFamily="34" charset="0"/>
                  <a:cs typeface="Segoe UI" panose="020B0502040204020203" pitchFamily="34" charset="0"/>
                </a:rPr>
                <a:t>East US VNet 1   East US VNet 2</a:t>
              </a:r>
            </a:p>
          </p:txBody>
        </p:sp>
        <p:grpSp>
          <p:nvGrpSpPr>
            <p:cNvPr id="165" name="Group 164">
              <a:extLst>
                <a:ext uri="{FF2B5EF4-FFF2-40B4-BE49-F238E27FC236}">
                  <a16:creationId xmlns:a16="http://schemas.microsoft.com/office/drawing/2014/main" id="{7778B988-EA22-4DCA-9332-3B4279C78EFD}"/>
                </a:ext>
              </a:extLst>
            </p:cNvPr>
            <p:cNvGrpSpPr/>
            <p:nvPr/>
          </p:nvGrpSpPr>
          <p:grpSpPr>
            <a:xfrm>
              <a:off x="3155322" y="3115768"/>
              <a:ext cx="670566" cy="978803"/>
              <a:chOff x="6819198" y="2300759"/>
              <a:chExt cx="670566" cy="978803"/>
            </a:xfrm>
          </p:grpSpPr>
          <p:grpSp>
            <p:nvGrpSpPr>
              <p:cNvPr id="166" name="Group 165">
                <a:extLst>
                  <a:ext uri="{FF2B5EF4-FFF2-40B4-BE49-F238E27FC236}">
                    <a16:creationId xmlns:a16="http://schemas.microsoft.com/office/drawing/2014/main" id="{E2885AE9-AF42-4805-AEB2-5B924BD6CEB0}"/>
                  </a:ext>
                </a:extLst>
              </p:cNvPr>
              <p:cNvGrpSpPr>
                <a:grpSpLocks noChangeAspect="1"/>
              </p:cNvGrpSpPr>
              <p:nvPr/>
            </p:nvGrpSpPr>
            <p:grpSpPr>
              <a:xfrm>
                <a:off x="6819198" y="2300759"/>
                <a:ext cx="518166" cy="826403"/>
                <a:chOff x="8822083" y="2100326"/>
                <a:chExt cx="914400" cy="1458337"/>
              </a:xfrm>
            </p:grpSpPr>
            <p:grpSp>
              <p:nvGrpSpPr>
                <p:cNvPr id="183" name="Group 182">
                  <a:extLst>
                    <a:ext uri="{FF2B5EF4-FFF2-40B4-BE49-F238E27FC236}">
                      <a16:creationId xmlns:a16="http://schemas.microsoft.com/office/drawing/2014/main" id="{A475E070-BBC1-4911-8D80-2DFCC175780F}"/>
                    </a:ext>
                  </a:extLst>
                </p:cNvPr>
                <p:cNvGrpSpPr>
                  <a:grpSpLocks noChangeAspect="1"/>
                </p:cNvGrpSpPr>
                <p:nvPr/>
              </p:nvGrpSpPr>
              <p:grpSpPr bwMode="auto">
                <a:xfrm>
                  <a:off x="9068949" y="2230438"/>
                  <a:ext cx="530226" cy="1174751"/>
                  <a:chOff x="5855" y="1405"/>
                  <a:chExt cx="334" cy="740"/>
                </a:xfrm>
              </p:grpSpPr>
              <p:sp>
                <p:nvSpPr>
                  <p:cNvPr id="185" name="AutoShape 3">
                    <a:extLst>
                      <a:ext uri="{FF2B5EF4-FFF2-40B4-BE49-F238E27FC236}">
                        <a16:creationId xmlns:a16="http://schemas.microsoft.com/office/drawing/2014/main" id="{3B24ACAE-0D39-4DA2-912D-75DC03F5A3BB}"/>
                      </a:ext>
                    </a:extLst>
                  </p:cNvPr>
                  <p:cNvSpPr>
                    <a:spLocks noChangeAspect="1" noChangeArrowheads="1" noTextEdit="1"/>
                  </p:cNvSpPr>
                  <p:nvPr/>
                </p:nvSpPr>
                <p:spPr bwMode="auto">
                  <a:xfrm>
                    <a:off x="5855" y="1408"/>
                    <a:ext cx="328" cy="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86" name="Freeform 66">
                    <a:extLst>
                      <a:ext uri="{FF2B5EF4-FFF2-40B4-BE49-F238E27FC236}">
                        <a16:creationId xmlns:a16="http://schemas.microsoft.com/office/drawing/2014/main" id="{6C3D301B-6ECC-4BB2-B10E-FEE59CAC79A9}"/>
                      </a:ext>
                    </a:extLst>
                  </p:cNvPr>
                  <p:cNvSpPr>
                    <a:spLocks/>
                  </p:cNvSpPr>
                  <p:nvPr/>
                </p:nvSpPr>
                <p:spPr bwMode="auto">
                  <a:xfrm>
                    <a:off x="5855" y="1405"/>
                    <a:ext cx="334" cy="740"/>
                  </a:xfrm>
                  <a:custGeom>
                    <a:avLst/>
                    <a:gdLst>
                      <a:gd name="T0" fmla="*/ 149 w 149"/>
                      <a:gd name="T1" fmla="*/ 280 h 287"/>
                      <a:gd name="T2" fmla="*/ 143 w 149"/>
                      <a:gd name="T3" fmla="*/ 287 h 287"/>
                      <a:gd name="T4" fmla="*/ 6 w 149"/>
                      <a:gd name="T5" fmla="*/ 287 h 287"/>
                      <a:gd name="T6" fmla="*/ 0 w 149"/>
                      <a:gd name="T7" fmla="*/ 280 h 287"/>
                      <a:gd name="T8" fmla="*/ 0 w 149"/>
                      <a:gd name="T9" fmla="*/ 7 h 287"/>
                      <a:gd name="T10" fmla="*/ 6 w 149"/>
                      <a:gd name="T11" fmla="*/ 0 h 287"/>
                      <a:gd name="T12" fmla="*/ 143 w 149"/>
                      <a:gd name="T13" fmla="*/ 0 h 287"/>
                      <a:gd name="T14" fmla="*/ 149 w 149"/>
                      <a:gd name="T15" fmla="*/ 7 h 287"/>
                      <a:gd name="T16" fmla="*/ 149 w 149"/>
                      <a:gd name="T17" fmla="*/ 28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287">
                        <a:moveTo>
                          <a:pt x="149" y="280"/>
                        </a:moveTo>
                        <a:cubicBezTo>
                          <a:pt x="149" y="284"/>
                          <a:pt x="146" y="287"/>
                          <a:pt x="143" y="287"/>
                        </a:cubicBezTo>
                        <a:cubicBezTo>
                          <a:pt x="6" y="287"/>
                          <a:pt x="6" y="287"/>
                          <a:pt x="6" y="287"/>
                        </a:cubicBezTo>
                        <a:cubicBezTo>
                          <a:pt x="3" y="287"/>
                          <a:pt x="0" y="284"/>
                          <a:pt x="0" y="280"/>
                        </a:cubicBezTo>
                        <a:cubicBezTo>
                          <a:pt x="0" y="7"/>
                          <a:pt x="0" y="7"/>
                          <a:pt x="0" y="7"/>
                        </a:cubicBezTo>
                        <a:cubicBezTo>
                          <a:pt x="0" y="3"/>
                          <a:pt x="3" y="0"/>
                          <a:pt x="6" y="0"/>
                        </a:cubicBezTo>
                        <a:cubicBezTo>
                          <a:pt x="143" y="0"/>
                          <a:pt x="143" y="0"/>
                          <a:pt x="143" y="0"/>
                        </a:cubicBezTo>
                        <a:cubicBezTo>
                          <a:pt x="146" y="0"/>
                          <a:pt x="149" y="3"/>
                          <a:pt x="149" y="7"/>
                        </a:cubicBezTo>
                        <a:lnTo>
                          <a:pt x="149" y="280"/>
                        </a:lnTo>
                        <a:close/>
                      </a:path>
                    </a:pathLst>
                  </a:custGeom>
                  <a:solidFill>
                    <a:srgbClr val="D2D2D2">
                      <a:alpha val="80000"/>
                    </a:srgbClr>
                  </a:solidFill>
                  <a:ln w="9525">
                    <a:solidFill>
                      <a:schemeClr val="tx1"/>
                    </a:solidFill>
                    <a:round/>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87" name="Rectangle 186">
                    <a:extLst>
                      <a:ext uri="{FF2B5EF4-FFF2-40B4-BE49-F238E27FC236}">
                        <a16:creationId xmlns:a16="http://schemas.microsoft.com/office/drawing/2014/main" id="{B0C54962-3624-4876-BFE7-BA857F525AB6}"/>
                      </a:ext>
                    </a:extLst>
                  </p:cNvPr>
                  <p:cNvSpPr>
                    <a:spLocks noChangeArrowheads="1"/>
                  </p:cNvSpPr>
                  <p:nvPr/>
                </p:nvSpPr>
                <p:spPr bwMode="auto">
                  <a:xfrm>
                    <a:off x="5855" y="1480"/>
                    <a:ext cx="173" cy="7"/>
                  </a:xfrm>
                  <a:prstGeom prst="rect">
                    <a:avLst/>
                  </a:prstGeom>
                  <a:solidFill>
                    <a:schemeClr val="tx1"/>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88" name="Freeform 68">
                    <a:extLst>
                      <a:ext uri="{FF2B5EF4-FFF2-40B4-BE49-F238E27FC236}">
                        <a16:creationId xmlns:a16="http://schemas.microsoft.com/office/drawing/2014/main" id="{9267E514-8BA3-4307-933F-3A47B718B786}"/>
                      </a:ext>
                    </a:extLst>
                  </p:cNvPr>
                  <p:cNvSpPr>
                    <a:spLocks/>
                  </p:cNvSpPr>
                  <p:nvPr/>
                </p:nvSpPr>
                <p:spPr bwMode="auto">
                  <a:xfrm>
                    <a:off x="5998" y="147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7"/>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89" name="Rectangle 188">
                    <a:extLst>
                      <a:ext uri="{FF2B5EF4-FFF2-40B4-BE49-F238E27FC236}">
                        <a16:creationId xmlns:a16="http://schemas.microsoft.com/office/drawing/2014/main" id="{C22E4445-3C65-4E7F-AA5F-C64F15FA5AFF}"/>
                      </a:ext>
                    </a:extLst>
                  </p:cNvPr>
                  <p:cNvSpPr>
                    <a:spLocks noChangeArrowheads="1"/>
                  </p:cNvSpPr>
                  <p:nvPr/>
                </p:nvSpPr>
                <p:spPr bwMode="auto">
                  <a:xfrm>
                    <a:off x="5855" y="1571"/>
                    <a:ext cx="173" cy="6"/>
                  </a:xfrm>
                  <a:prstGeom prst="rect">
                    <a:avLst/>
                  </a:prstGeom>
                  <a:solidFill>
                    <a:srgbClr val="505050"/>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90" name="Freeform 70">
                    <a:extLst>
                      <a:ext uri="{FF2B5EF4-FFF2-40B4-BE49-F238E27FC236}">
                        <a16:creationId xmlns:a16="http://schemas.microsoft.com/office/drawing/2014/main" id="{FE0F0AE8-9559-4AC6-B55D-AE5EB86FF2DE}"/>
                      </a:ext>
                    </a:extLst>
                  </p:cNvPr>
                  <p:cNvSpPr>
                    <a:spLocks/>
                  </p:cNvSpPr>
                  <p:nvPr/>
                </p:nvSpPr>
                <p:spPr bwMode="auto">
                  <a:xfrm>
                    <a:off x="5998" y="156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91" name="Rectangle 190">
                    <a:extLst>
                      <a:ext uri="{FF2B5EF4-FFF2-40B4-BE49-F238E27FC236}">
                        <a16:creationId xmlns:a16="http://schemas.microsoft.com/office/drawing/2014/main" id="{2EED8395-00B1-4445-A086-8F3EAA93DADD}"/>
                      </a:ext>
                    </a:extLst>
                  </p:cNvPr>
                  <p:cNvSpPr>
                    <a:spLocks noChangeArrowheads="1"/>
                  </p:cNvSpPr>
                  <p:nvPr/>
                </p:nvSpPr>
                <p:spPr bwMode="auto">
                  <a:xfrm>
                    <a:off x="5855" y="1657"/>
                    <a:ext cx="173" cy="5"/>
                  </a:xfrm>
                  <a:prstGeom prst="rect">
                    <a:avLst/>
                  </a:prstGeom>
                  <a:solidFill>
                    <a:schemeClr val="bg1">
                      <a:lumMod val="50000"/>
                    </a:schemeClr>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92" name="Freeform 72">
                    <a:extLst>
                      <a:ext uri="{FF2B5EF4-FFF2-40B4-BE49-F238E27FC236}">
                        <a16:creationId xmlns:a16="http://schemas.microsoft.com/office/drawing/2014/main" id="{337C11E5-1D99-4416-8458-103A1C0DDD35}"/>
                      </a:ext>
                    </a:extLst>
                  </p:cNvPr>
                  <p:cNvSpPr>
                    <a:spLocks/>
                  </p:cNvSpPr>
                  <p:nvPr/>
                </p:nvSpPr>
                <p:spPr bwMode="auto">
                  <a:xfrm>
                    <a:off x="5998" y="164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93" name="Rectangle 192">
                    <a:extLst>
                      <a:ext uri="{FF2B5EF4-FFF2-40B4-BE49-F238E27FC236}">
                        <a16:creationId xmlns:a16="http://schemas.microsoft.com/office/drawing/2014/main" id="{9D272A5B-005D-473C-B56A-CCE60F1267DC}"/>
                      </a:ext>
                    </a:extLst>
                  </p:cNvPr>
                  <p:cNvSpPr>
                    <a:spLocks noChangeArrowheads="1"/>
                  </p:cNvSpPr>
                  <p:nvPr/>
                </p:nvSpPr>
                <p:spPr bwMode="auto">
                  <a:xfrm>
                    <a:off x="5855" y="1741"/>
                    <a:ext cx="173" cy="7"/>
                  </a:xfrm>
                  <a:prstGeom prst="rect">
                    <a:avLst/>
                  </a:prstGeom>
                  <a:solidFill>
                    <a:schemeClr val="tx1"/>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94" name="Freeform 74">
                    <a:extLst>
                      <a:ext uri="{FF2B5EF4-FFF2-40B4-BE49-F238E27FC236}">
                        <a16:creationId xmlns:a16="http://schemas.microsoft.com/office/drawing/2014/main" id="{AB9C459D-2ED2-4A2B-AD24-BC4837C563E6}"/>
                      </a:ext>
                    </a:extLst>
                  </p:cNvPr>
                  <p:cNvSpPr>
                    <a:spLocks/>
                  </p:cNvSpPr>
                  <p:nvPr/>
                </p:nvSpPr>
                <p:spPr bwMode="auto">
                  <a:xfrm>
                    <a:off x="5998" y="173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3"/>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95" name="Oval 194">
                    <a:extLst>
                      <a:ext uri="{FF2B5EF4-FFF2-40B4-BE49-F238E27FC236}">
                        <a16:creationId xmlns:a16="http://schemas.microsoft.com/office/drawing/2014/main" id="{86166993-90C5-4BB3-9834-E4307D834537}"/>
                      </a:ext>
                    </a:extLst>
                  </p:cNvPr>
                  <p:cNvSpPr>
                    <a:spLocks noChangeArrowheads="1"/>
                  </p:cNvSpPr>
                  <p:nvPr/>
                </p:nvSpPr>
                <p:spPr bwMode="auto">
                  <a:xfrm>
                    <a:off x="6006" y="1980"/>
                    <a:ext cx="44" cy="44"/>
                  </a:xfrm>
                  <a:prstGeom prst="ellipse">
                    <a:avLst/>
                  </a:pr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96" name="Freeform 76">
                    <a:extLst>
                      <a:ext uri="{FF2B5EF4-FFF2-40B4-BE49-F238E27FC236}">
                        <a16:creationId xmlns:a16="http://schemas.microsoft.com/office/drawing/2014/main" id="{F34B6131-5508-49A6-B94F-715789F05F55}"/>
                      </a:ext>
                    </a:extLst>
                  </p:cNvPr>
                  <p:cNvSpPr>
                    <a:spLocks/>
                  </p:cNvSpPr>
                  <p:nvPr/>
                </p:nvSpPr>
                <p:spPr bwMode="auto">
                  <a:xfrm>
                    <a:off x="5855" y="2117"/>
                    <a:ext cx="334" cy="28"/>
                  </a:xfrm>
                  <a:custGeom>
                    <a:avLst/>
                    <a:gdLst>
                      <a:gd name="T0" fmla="*/ 0 w 149"/>
                      <a:gd name="T1" fmla="*/ 0 h 11"/>
                      <a:gd name="T2" fmla="*/ 0 w 149"/>
                      <a:gd name="T3" fmla="*/ 4 h 11"/>
                      <a:gd name="T4" fmla="*/ 6 w 149"/>
                      <a:gd name="T5" fmla="*/ 11 h 11"/>
                      <a:gd name="T6" fmla="*/ 143 w 149"/>
                      <a:gd name="T7" fmla="*/ 11 h 11"/>
                      <a:gd name="T8" fmla="*/ 149 w 149"/>
                      <a:gd name="T9" fmla="*/ 4 h 11"/>
                      <a:gd name="T10" fmla="*/ 149 w 149"/>
                      <a:gd name="T11" fmla="*/ 0 h 11"/>
                      <a:gd name="T12" fmla="*/ 0 w 149"/>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149" h="11">
                        <a:moveTo>
                          <a:pt x="0" y="0"/>
                        </a:moveTo>
                        <a:cubicBezTo>
                          <a:pt x="0" y="4"/>
                          <a:pt x="0" y="4"/>
                          <a:pt x="0" y="4"/>
                        </a:cubicBezTo>
                        <a:cubicBezTo>
                          <a:pt x="0" y="8"/>
                          <a:pt x="3" y="11"/>
                          <a:pt x="6" y="11"/>
                        </a:cubicBezTo>
                        <a:cubicBezTo>
                          <a:pt x="143" y="11"/>
                          <a:pt x="143" y="11"/>
                          <a:pt x="143" y="11"/>
                        </a:cubicBezTo>
                        <a:cubicBezTo>
                          <a:pt x="146" y="11"/>
                          <a:pt x="149" y="8"/>
                          <a:pt x="149" y="4"/>
                        </a:cubicBezTo>
                        <a:cubicBezTo>
                          <a:pt x="149" y="0"/>
                          <a:pt x="149" y="0"/>
                          <a:pt x="149" y="0"/>
                        </a:cubicBez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97" name="Rectangle 196">
                    <a:extLst>
                      <a:ext uri="{FF2B5EF4-FFF2-40B4-BE49-F238E27FC236}">
                        <a16:creationId xmlns:a16="http://schemas.microsoft.com/office/drawing/2014/main" id="{D12D5D88-FAD6-4892-B470-9CD5F5974DF6}"/>
                      </a:ext>
                    </a:extLst>
                  </p:cNvPr>
                  <p:cNvSpPr>
                    <a:spLocks noChangeArrowheads="1"/>
                  </p:cNvSpPr>
                  <p:nvPr/>
                </p:nvSpPr>
                <p:spPr bwMode="auto">
                  <a:xfrm>
                    <a:off x="5855" y="2071"/>
                    <a:ext cx="334" cy="46"/>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grpSp>
            <p:sp>
              <p:nvSpPr>
                <p:cNvPr id="184" name="Rectangle 183">
                  <a:extLst>
                    <a:ext uri="{FF2B5EF4-FFF2-40B4-BE49-F238E27FC236}">
                      <a16:creationId xmlns:a16="http://schemas.microsoft.com/office/drawing/2014/main" id="{60FF8974-2842-45CB-A1AD-AFE18E3BC100}"/>
                    </a:ext>
                  </a:extLst>
                </p:cNvPr>
                <p:cNvSpPr/>
                <p:nvPr/>
              </p:nvSpPr>
              <p:spPr bwMode="auto">
                <a:xfrm>
                  <a:off x="8822083" y="2100326"/>
                  <a:ext cx="914400" cy="1458337"/>
                </a:xfrm>
                <a:prstGeom prst="rect">
                  <a:avLst/>
                </a:prstGeom>
                <a:noFill/>
                <a:ln w="22225">
                  <a:no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167" name="Group 166">
                <a:extLst>
                  <a:ext uri="{FF2B5EF4-FFF2-40B4-BE49-F238E27FC236}">
                    <a16:creationId xmlns:a16="http://schemas.microsoft.com/office/drawing/2014/main" id="{8E5213E7-0DB4-4168-A5C7-124F858A76A3}"/>
                  </a:ext>
                </a:extLst>
              </p:cNvPr>
              <p:cNvGrpSpPr>
                <a:grpSpLocks noChangeAspect="1"/>
              </p:cNvGrpSpPr>
              <p:nvPr/>
            </p:nvGrpSpPr>
            <p:grpSpPr>
              <a:xfrm>
                <a:off x="6971598" y="2453159"/>
                <a:ext cx="518166" cy="826403"/>
                <a:chOff x="8822083" y="2100326"/>
                <a:chExt cx="914400" cy="1458337"/>
              </a:xfrm>
            </p:grpSpPr>
            <p:grpSp>
              <p:nvGrpSpPr>
                <p:cNvPr id="168" name="Group 167">
                  <a:extLst>
                    <a:ext uri="{FF2B5EF4-FFF2-40B4-BE49-F238E27FC236}">
                      <a16:creationId xmlns:a16="http://schemas.microsoft.com/office/drawing/2014/main" id="{D56F9266-BD59-4D81-9590-9C1A91E8438E}"/>
                    </a:ext>
                  </a:extLst>
                </p:cNvPr>
                <p:cNvGrpSpPr>
                  <a:grpSpLocks noChangeAspect="1"/>
                </p:cNvGrpSpPr>
                <p:nvPr/>
              </p:nvGrpSpPr>
              <p:grpSpPr bwMode="auto">
                <a:xfrm>
                  <a:off x="9068949" y="2230438"/>
                  <a:ext cx="530226" cy="1174751"/>
                  <a:chOff x="5855" y="1405"/>
                  <a:chExt cx="334" cy="740"/>
                </a:xfrm>
              </p:grpSpPr>
              <p:sp>
                <p:nvSpPr>
                  <p:cNvPr id="170" name="AutoShape 3">
                    <a:extLst>
                      <a:ext uri="{FF2B5EF4-FFF2-40B4-BE49-F238E27FC236}">
                        <a16:creationId xmlns:a16="http://schemas.microsoft.com/office/drawing/2014/main" id="{D8B87841-73D0-45D0-BCF9-63A85D1E1935}"/>
                      </a:ext>
                    </a:extLst>
                  </p:cNvPr>
                  <p:cNvSpPr>
                    <a:spLocks noChangeAspect="1" noChangeArrowheads="1" noTextEdit="1"/>
                  </p:cNvSpPr>
                  <p:nvPr/>
                </p:nvSpPr>
                <p:spPr bwMode="auto">
                  <a:xfrm>
                    <a:off x="5855" y="1408"/>
                    <a:ext cx="328" cy="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71" name="Freeform 51">
                    <a:extLst>
                      <a:ext uri="{FF2B5EF4-FFF2-40B4-BE49-F238E27FC236}">
                        <a16:creationId xmlns:a16="http://schemas.microsoft.com/office/drawing/2014/main" id="{8074D67B-8CE1-4D91-AED0-FD8B5F73FD50}"/>
                      </a:ext>
                    </a:extLst>
                  </p:cNvPr>
                  <p:cNvSpPr>
                    <a:spLocks/>
                  </p:cNvSpPr>
                  <p:nvPr/>
                </p:nvSpPr>
                <p:spPr bwMode="auto">
                  <a:xfrm>
                    <a:off x="5855" y="1405"/>
                    <a:ext cx="334" cy="740"/>
                  </a:xfrm>
                  <a:custGeom>
                    <a:avLst/>
                    <a:gdLst>
                      <a:gd name="T0" fmla="*/ 149 w 149"/>
                      <a:gd name="T1" fmla="*/ 280 h 287"/>
                      <a:gd name="T2" fmla="*/ 143 w 149"/>
                      <a:gd name="T3" fmla="*/ 287 h 287"/>
                      <a:gd name="T4" fmla="*/ 6 w 149"/>
                      <a:gd name="T5" fmla="*/ 287 h 287"/>
                      <a:gd name="T6" fmla="*/ 0 w 149"/>
                      <a:gd name="T7" fmla="*/ 280 h 287"/>
                      <a:gd name="T8" fmla="*/ 0 w 149"/>
                      <a:gd name="T9" fmla="*/ 7 h 287"/>
                      <a:gd name="T10" fmla="*/ 6 w 149"/>
                      <a:gd name="T11" fmla="*/ 0 h 287"/>
                      <a:gd name="T12" fmla="*/ 143 w 149"/>
                      <a:gd name="T13" fmla="*/ 0 h 287"/>
                      <a:gd name="T14" fmla="*/ 149 w 149"/>
                      <a:gd name="T15" fmla="*/ 7 h 287"/>
                      <a:gd name="T16" fmla="*/ 149 w 149"/>
                      <a:gd name="T17" fmla="*/ 28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287">
                        <a:moveTo>
                          <a:pt x="149" y="280"/>
                        </a:moveTo>
                        <a:cubicBezTo>
                          <a:pt x="149" y="284"/>
                          <a:pt x="146" y="287"/>
                          <a:pt x="143" y="287"/>
                        </a:cubicBezTo>
                        <a:cubicBezTo>
                          <a:pt x="6" y="287"/>
                          <a:pt x="6" y="287"/>
                          <a:pt x="6" y="287"/>
                        </a:cubicBezTo>
                        <a:cubicBezTo>
                          <a:pt x="3" y="287"/>
                          <a:pt x="0" y="284"/>
                          <a:pt x="0" y="280"/>
                        </a:cubicBezTo>
                        <a:cubicBezTo>
                          <a:pt x="0" y="7"/>
                          <a:pt x="0" y="7"/>
                          <a:pt x="0" y="7"/>
                        </a:cubicBezTo>
                        <a:cubicBezTo>
                          <a:pt x="0" y="3"/>
                          <a:pt x="3" y="0"/>
                          <a:pt x="6" y="0"/>
                        </a:cubicBezTo>
                        <a:cubicBezTo>
                          <a:pt x="143" y="0"/>
                          <a:pt x="143" y="0"/>
                          <a:pt x="143" y="0"/>
                        </a:cubicBezTo>
                        <a:cubicBezTo>
                          <a:pt x="146" y="0"/>
                          <a:pt x="149" y="3"/>
                          <a:pt x="149" y="7"/>
                        </a:cubicBezTo>
                        <a:lnTo>
                          <a:pt x="149" y="280"/>
                        </a:lnTo>
                        <a:close/>
                      </a:path>
                    </a:pathLst>
                  </a:custGeom>
                  <a:solidFill>
                    <a:srgbClr val="D2D2D2">
                      <a:alpha val="80000"/>
                    </a:srgbClr>
                  </a:solidFill>
                  <a:ln w="9525">
                    <a:solidFill>
                      <a:schemeClr val="tx1"/>
                    </a:solidFill>
                    <a:round/>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72" name="Rectangle 171">
                    <a:extLst>
                      <a:ext uri="{FF2B5EF4-FFF2-40B4-BE49-F238E27FC236}">
                        <a16:creationId xmlns:a16="http://schemas.microsoft.com/office/drawing/2014/main" id="{FF265CFC-3E60-46A4-A522-369A28B42047}"/>
                      </a:ext>
                    </a:extLst>
                  </p:cNvPr>
                  <p:cNvSpPr>
                    <a:spLocks noChangeArrowheads="1"/>
                  </p:cNvSpPr>
                  <p:nvPr/>
                </p:nvSpPr>
                <p:spPr bwMode="auto">
                  <a:xfrm>
                    <a:off x="5855" y="1480"/>
                    <a:ext cx="173" cy="7"/>
                  </a:xfrm>
                  <a:prstGeom prst="rect">
                    <a:avLst/>
                  </a:prstGeom>
                  <a:solidFill>
                    <a:schemeClr val="tx1"/>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73" name="Freeform 53">
                    <a:extLst>
                      <a:ext uri="{FF2B5EF4-FFF2-40B4-BE49-F238E27FC236}">
                        <a16:creationId xmlns:a16="http://schemas.microsoft.com/office/drawing/2014/main" id="{6AF7CC1A-B9D0-4268-B1AE-8C523725B130}"/>
                      </a:ext>
                    </a:extLst>
                  </p:cNvPr>
                  <p:cNvSpPr>
                    <a:spLocks/>
                  </p:cNvSpPr>
                  <p:nvPr/>
                </p:nvSpPr>
                <p:spPr bwMode="auto">
                  <a:xfrm>
                    <a:off x="5998" y="147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7"/>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74" name="Rectangle 173">
                    <a:extLst>
                      <a:ext uri="{FF2B5EF4-FFF2-40B4-BE49-F238E27FC236}">
                        <a16:creationId xmlns:a16="http://schemas.microsoft.com/office/drawing/2014/main" id="{4A51079B-5A1D-4889-9680-7E1CADA09BD4}"/>
                      </a:ext>
                    </a:extLst>
                  </p:cNvPr>
                  <p:cNvSpPr>
                    <a:spLocks noChangeArrowheads="1"/>
                  </p:cNvSpPr>
                  <p:nvPr/>
                </p:nvSpPr>
                <p:spPr bwMode="auto">
                  <a:xfrm>
                    <a:off x="5855" y="1571"/>
                    <a:ext cx="173" cy="6"/>
                  </a:xfrm>
                  <a:prstGeom prst="rect">
                    <a:avLst/>
                  </a:prstGeom>
                  <a:solidFill>
                    <a:srgbClr val="505050"/>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75" name="Freeform 55">
                    <a:extLst>
                      <a:ext uri="{FF2B5EF4-FFF2-40B4-BE49-F238E27FC236}">
                        <a16:creationId xmlns:a16="http://schemas.microsoft.com/office/drawing/2014/main" id="{4F320986-9C4A-4026-A1C9-8B53DE6DD9DB}"/>
                      </a:ext>
                    </a:extLst>
                  </p:cNvPr>
                  <p:cNvSpPr>
                    <a:spLocks/>
                  </p:cNvSpPr>
                  <p:nvPr/>
                </p:nvSpPr>
                <p:spPr bwMode="auto">
                  <a:xfrm>
                    <a:off x="5998" y="156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76" name="Rectangle 175">
                    <a:extLst>
                      <a:ext uri="{FF2B5EF4-FFF2-40B4-BE49-F238E27FC236}">
                        <a16:creationId xmlns:a16="http://schemas.microsoft.com/office/drawing/2014/main" id="{8513A840-B2CB-469E-AD2B-E41A39EA0DE7}"/>
                      </a:ext>
                    </a:extLst>
                  </p:cNvPr>
                  <p:cNvSpPr>
                    <a:spLocks noChangeArrowheads="1"/>
                  </p:cNvSpPr>
                  <p:nvPr/>
                </p:nvSpPr>
                <p:spPr bwMode="auto">
                  <a:xfrm>
                    <a:off x="5855" y="1657"/>
                    <a:ext cx="173" cy="5"/>
                  </a:xfrm>
                  <a:prstGeom prst="rect">
                    <a:avLst/>
                  </a:prstGeom>
                  <a:solidFill>
                    <a:schemeClr val="bg1">
                      <a:lumMod val="50000"/>
                    </a:schemeClr>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77" name="Freeform 57">
                    <a:extLst>
                      <a:ext uri="{FF2B5EF4-FFF2-40B4-BE49-F238E27FC236}">
                        <a16:creationId xmlns:a16="http://schemas.microsoft.com/office/drawing/2014/main" id="{4B5E756C-6EA7-494C-9E41-06C21FF2DDB5}"/>
                      </a:ext>
                    </a:extLst>
                  </p:cNvPr>
                  <p:cNvSpPr>
                    <a:spLocks/>
                  </p:cNvSpPr>
                  <p:nvPr/>
                </p:nvSpPr>
                <p:spPr bwMode="auto">
                  <a:xfrm>
                    <a:off x="5998" y="164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78" name="Rectangle 177">
                    <a:extLst>
                      <a:ext uri="{FF2B5EF4-FFF2-40B4-BE49-F238E27FC236}">
                        <a16:creationId xmlns:a16="http://schemas.microsoft.com/office/drawing/2014/main" id="{4DA72E1A-0C5E-4EB4-B393-244382009ADC}"/>
                      </a:ext>
                    </a:extLst>
                  </p:cNvPr>
                  <p:cNvSpPr>
                    <a:spLocks noChangeArrowheads="1"/>
                  </p:cNvSpPr>
                  <p:nvPr/>
                </p:nvSpPr>
                <p:spPr bwMode="auto">
                  <a:xfrm>
                    <a:off x="5855" y="1741"/>
                    <a:ext cx="173" cy="7"/>
                  </a:xfrm>
                  <a:prstGeom prst="rect">
                    <a:avLst/>
                  </a:prstGeom>
                  <a:solidFill>
                    <a:schemeClr val="tx1"/>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79" name="Freeform 59">
                    <a:extLst>
                      <a:ext uri="{FF2B5EF4-FFF2-40B4-BE49-F238E27FC236}">
                        <a16:creationId xmlns:a16="http://schemas.microsoft.com/office/drawing/2014/main" id="{0CB1CA44-0B55-4F16-8108-9F0F9A216346}"/>
                      </a:ext>
                    </a:extLst>
                  </p:cNvPr>
                  <p:cNvSpPr>
                    <a:spLocks/>
                  </p:cNvSpPr>
                  <p:nvPr/>
                </p:nvSpPr>
                <p:spPr bwMode="auto">
                  <a:xfrm>
                    <a:off x="5998" y="173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3"/>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80" name="Oval 179">
                    <a:extLst>
                      <a:ext uri="{FF2B5EF4-FFF2-40B4-BE49-F238E27FC236}">
                        <a16:creationId xmlns:a16="http://schemas.microsoft.com/office/drawing/2014/main" id="{2F4F7C62-8CA4-49A2-ABEB-131EEF71CD0F}"/>
                      </a:ext>
                    </a:extLst>
                  </p:cNvPr>
                  <p:cNvSpPr>
                    <a:spLocks noChangeArrowheads="1"/>
                  </p:cNvSpPr>
                  <p:nvPr/>
                </p:nvSpPr>
                <p:spPr bwMode="auto">
                  <a:xfrm>
                    <a:off x="6006" y="1980"/>
                    <a:ext cx="44" cy="44"/>
                  </a:xfrm>
                  <a:prstGeom prst="ellipse">
                    <a:avLst/>
                  </a:pr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81" name="Freeform 61">
                    <a:extLst>
                      <a:ext uri="{FF2B5EF4-FFF2-40B4-BE49-F238E27FC236}">
                        <a16:creationId xmlns:a16="http://schemas.microsoft.com/office/drawing/2014/main" id="{E9E31BEB-F856-47D4-97E5-254B013D3B3C}"/>
                      </a:ext>
                    </a:extLst>
                  </p:cNvPr>
                  <p:cNvSpPr>
                    <a:spLocks/>
                  </p:cNvSpPr>
                  <p:nvPr/>
                </p:nvSpPr>
                <p:spPr bwMode="auto">
                  <a:xfrm>
                    <a:off x="5855" y="2117"/>
                    <a:ext cx="334" cy="28"/>
                  </a:xfrm>
                  <a:custGeom>
                    <a:avLst/>
                    <a:gdLst>
                      <a:gd name="T0" fmla="*/ 0 w 149"/>
                      <a:gd name="T1" fmla="*/ 0 h 11"/>
                      <a:gd name="T2" fmla="*/ 0 w 149"/>
                      <a:gd name="T3" fmla="*/ 4 h 11"/>
                      <a:gd name="T4" fmla="*/ 6 w 149"/>
                      <a:gd name="T5" fmla="*/ 11 h 11"/>
                      <a:gd name="T6" fmla="*/ 143 w 149"/>
                      <a:gd name="T7" fmla="*/ 11 h 11"/>
                      <a:gd name="T8" fmla="*/ 149 w 149"/>
                      <a:gd name="T9" fmla="*/ 4 h 11"/>
                      <a:gd name="T10" fmla="*/ 149 w 149"/>
                      <a:gd name="T11" fmla="*/ 0 h 11"/>
                      <a:gd name="T12" fmla="*/ 0 w 149"/>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149" h="11">
                        <a:moveTo>
                          <a:pt x="0" y="0"/>
                        </a:moveTo>
                        <a:cubicBezTo>
                          <a:pt x="0" y="4"/>
                          <a:pt x="0" y="4"/>
                          <a:pt x="0" y="4"/>
                        </a:cubicBezTo>
                        <a:cubicBezTo>
                          <a:pt x="0" y="8"/>
                          <a:pt x="3" y="11"/>
                          <a:pt x="6" y="11"/>
                        </a:cubicBezTo>
                        <a:cubicBezTo>
                          <a:pt x="143" y="11"/>
                          <a:pt x="143" y="11"/>
                          <a:pt x="143" y="11"/>
                        </a:cubicBezTo>
                        <a:cubicBezTo>
                          <a:pt x="146" y="11"/>
                          <a:pt x="149" y="8"/>
                          <a:pt x="149" y="4"/>
                        </a:cubicBezTo>
                        <a:cubicBezTo>
                          <a:pt x="149" y="0"/>
                          <a:pt x="149" y="0"/>
                          <a:pt x="149" y="0"/>
                        </a:cubicBez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82" name="Rectangle 181">
                    <a:extLst>
                      <a:ext uri="{FF2B5EF4-FFF2-40B4-BE49-F238E27FC236}">
                        <a16:creationId xmlns:a16="http://schemas.microsoft.com/office/drawing/2014/main" id="{413DC6E0-D6B8-431B-B9A9-10F94FFDB782}"/>
                      </a:ext>
                    </a:extLst>
                  </p:cNvPr>
                  <p:cNvSpPr>
                    <a:spLocks noChangeArrowheads="1"/>
                  </p:cNvSpPr>
                  <p:nvPr/>
                </p:nvSpPr>
                <p:spPr bwMode="auto">
                  <a:xfrm>
                    <a:off x="5855" y="2071"/>
                    <a:ext cx="334" cy="46"/>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grpSp>
            <p:sp>
              <p:nvSpPr>
                <p:cNvPr id="169" name="Rectangle 168">
                  <a:extLst>
                    <a:ext uri="{FF2B5EF4-FFF2-40B4-BE49-F238E27FC236}">
                      <a16:creationId xmlns:a16="http://schemas.microsoft.com/office/drawing/2014/main" id="{32F9D3EB-7633-4912-8230-442674AFC7F1}"/>
                    </a:ext>
                  </a:extLst>
                </p:cNvPr>
                <p:cNvSpPr/>
                <p:nvPr/>
              </p:nvSpPr>
              <p:spPr bwMode="auto">
                <a:xfrm>
                  <a:off x="8822083" y="2100326"/>
                  <a:ext cx="914400" cy="1458337"/>
                </a:xfrm>
                <a:prstGeom prst="rect">
                  <a:avLst/>
                </a:prstGeom>
                <a:noFill/>
                <a:ln w="22225">
                  <a:no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grpSp>
        <p:grpSp>
          <p:nvGrpSpPr>
            <p:cNvPr id="198" name="Group 197">
              <a:extLst>
                <a:ext uri="{FF2B5EF4-FFF2-40B4-BE49-F238E27FC236}">
                  <a16:creationId xmlns:a16="http://schemas.microsoft.com/office/drawing/2014/main" id="{D0F28F58-FE2F-4F71-A7AA-11375EE18D41}"/>
                </a:ext>
              </a:extLst>
            </p:cNvPr>
            <p:cNvGrpSpPr/>
            <p:nvPr/>
          </p:nvGrpSpPr>
          <p:grpSpPr>
            <a:xfrm>
              <a:off x="4859360" y="3129156"/>
              <a:ext cx="670566" cy="978803"/>
              <a:chOff x="6819198" y="2300759"/>
              <a:chExt cx="670566" cy="978803"/>
            </a:xfrm>
          </p:grpSpPr>
          <p:grpSp>
            <p:nvGrpSpPr>
              <p:cNvPr id="199" name="Group 198">
                <a:extLst>
                  <a:ext uri="{FF2B5EF4-FFF2-40B4-BE49-F238E27FC236}">
                    <a16:creationId xmlns:a16="http://schemas.microsoft.com/office/drawing/2014/main" id="{8FA02EF1-A986-4991-96DA-B96414F2CB0A}"/>
                  </a:ext>
                </a:extLst>
              </p:cNvPr>
              <p:cNvGrpSpPr>
                <a:grpSpLocks noChangeAspect="1"/>
              </p:cNvGrpSpPr>
              <p:nvPr/>
            </p:nvGrpSpPr>
            <p:grpSpPr>
              <a:xfrm>
                <a:off x="6819198" y="2300759"/>
                <a:ext cx="518166" cy="826403"/>
                <a:chOff x="8822083" y="2100326"/>
                <a:chExt cx="914400" cy="1458337"/>
              </a:xfrm>
            </p:grpSpPr>
            <p:grpSp>
              <p:nvGrpSpPr>
                <p:cNvPr id="216" name="Group 215">
                  <a:extLst>
                    <a:ext uri="{FF2B5EF4-FFF2-40B4-BE49-F238E27FC236}">
                      <a16:creationId xmlns:a16="http://schemas.microsoft.com/office/drawing/2014/main" id="{5CE15B94-781F-4D8B-B4B8-27BEEB6FE7F1}"/>
                    </a:ext>
                  </a:extLst>
                </p:cNvPr>
                <p:cNvGrpSpPr>
                  <a:grpSpLocks noChangeAspect="1"/>
                </p:cNvGrpSpPr>
                <p:nvPr/>
              </p:nvGrpSpPr>
              <p:grpSpPr bwMode="auto">
                <a:xfrm>
                  <a:off x="9068949" y="2230438"/>
                  <a:ext cx="530226" cy="1174751"/>
                  <a:chOff x="5855" y="1405"/>
                  <a:chExt cx="334" cy="740"/>
                </a:xfrm>
              </p:grpSpPr>
              <p:sp>
                <p:nvSpPr>
                  <p:cNvPr id="218" name="AutoShape 3">
                    <a:extLst>
                      <a:ext uri="{FF2B5EF4-FFF2-40B4-BE49-F238E27FC236}">
                        <a16:creationId xmlns:a16="http://schemas.microsoft.com/office/drawing/2014/main" id="{BA30DFC3-EFEA-42E6-8BE3-4665CC396039}"/>
                      </a:ext>
                    </a:extLst>
                  </p:cNvPr>
                  <p:cNvSpPr>
                    <a:spLocks noChangeAspect="1" noChangeArrowheads="1" noTextEdit="1"/>
                  </p:cNvSpPr>
                  <p:nvPr/>
                </p:nvSpPr>
                <p:spPr bwMode="auto">
                  <a:xfrm>
                    <a:off x="5855" y="1408"/>
                    <a:ext cx="328" cy="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19" name="Freeform 138">
                    <a:extLst>
                      <a:ext uri="{FF2B5EF4-FFF2-40B4-BE49-F238E27FC236}">
                        <a16:creationId xmlns:a16="http://schemas.microsoft.com/office/drawing/2014/main" id="{97E09B6A-2021-4B6C-B351-216DAC003045}"/>
                      </a:ext>
                    </a:extLst>
                  </p:cNvPr>
                  <p:cNvSpPr>
                    <a:spLocks/>
                  </p:cNvSpPr>
                  <p:nvPr/>
                </p:nvSpPr>
                <p:spPr bwMode="auto">
                  <a:xfrm>
                    <a:off x="5855" y="1405"/>
                    <a:ext cx="334" cy="740"/>
                  </a:xfrm>
                  <a:custGeom>
                    <a:avLst/>
                    <a:gdLst>
                      <a:gd name="T0" fmla="*/ 149 w 149"/>
                      <a:gd name="T1" fmla="*/ 280 h 287"/>
                      <a:gd name="T2" fmla="*/ 143 w 149"/>
                      <a:gd name="T3" fmla="*/ 287 h 287"/>
                      <a:gd name="T4" fmla="*/ 6 w 149"/>
                      <a:gd name="T5" fmla="*/ 287 h 287"/>
                      <a:gd name="T6" fmla="*/ 0 w 149"/>
                      <a:gd name="T7" fmla="*/ 280 h 287"/>
                      <a:gd name="T8" fmla="*/ 0 w 149"/>
                      <a:gd name="T9" fmla="*/ 7 h 287"/>
                      <a:gd name="T10" fmla="*/ 6 w 149"/>
                      <a:gd name="T11" fmla="*/ 0 h 287"/>
                      <a:gd name="T12" fmla="*/ 143 w 149"/>
                      <a:gd name="T13" fmla="*/ 0 h 287"/>
                      <a:gd name="T14" fmla="*/ 149 w 149"/>
                      <a:gd name="T15" fmla="*/ 7 h 287"/>
                      <a:gd name="T16" fmla="*/ 149 w 149"/>
                      <a:gd name="T17" fmla="*/ 28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287">
                        <a:moveTo>
                          <a:pt x="149" y="280"/>
                        </a:moveTo>
                        <a:cubicBezTo>
                          <a:pt x="149" y="284"/>
                          <a:pt x="146" y="287"/>
                          <a:pt x="143" y="287"/>
                        </a:cubicBezTo>
                        <a:cubicBezTo>
                          <a:pt x="6" y="287"/>
                          <a:pt x="6" y="287"/>
                          <a:pt x="6" y="287"/>
                        </a:cubicBezTo>
                        <a:cubicBezTo>
                          <a:pt x="3" y="287"/>
                          <a:pt x="0" y="284"/>
                          <a:pt x="0" y="280"/>
                        </a:cubicBezTo>
                        <a:cubicBezTo>
                          <a:pt x="0" y="7"/>
                          <a:pt x="0" y="7"/>
                          <a:pt x="0" y="7"/>
                        </a:cubicBezTo>
                        <a:cubicBezTo>
                          <a:pt x="0" y="3"/>
                          <a:pt x="3" y="0"/>
                          <a:pt x="6" y="0"/>
                        </a:cubicBezTo>
                        <a:cubicBezTo>
                          <a:pt x="143" y="0"/>
                          <a:pt x="143" y="0"/>
                          <a:pt x="143" y="0"/>
                        </a:cubicBezTo>
                        <a:cubicBezTo>
                          <a:pt x="146" y="0"/>
                          <a:pt x="149" y="3"/>
                          <a:pt x="149" y="7"/>
                        </a:cubicBezTo>
                        <a:lnTo>
                          <a:pt x="149" y="280"/>
                        </a:lnTo>
                        <a:close/>
                      </a:path>
                    </a:pathLst>
                  </a:custGeom>
                  <a:solidFill>
                    <a:srgbClr val="D2D2D2">
                      <a:alpha val="80000"/>
                    </a:srgbClr>
                  </a:solidFill>
                  <a:ln w="9525">
                    <a:solidFill>
                      <a:schemeClr val="tx1"/>
                    </a:solidFill>
                    <a:round/>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20" name="Rectangle 219">
                    <a:extLst>
                      <a:ext uri="{FF2B5EF4-FFF2-40B4-BE49-F238E27FC236}">
                        <a16:creationId xmlns:a16="http://schemas.microsoft.com/office/drawing/2014/main" id="{BD08F487-8472-4E93-9CC1-D3B36B477C37}"/>
                      </a:ext>
                    </a:extLst>
                  </p:cNvPr>
                  <p:cNvSpPr>
                    <a:spLocks noChangeArrowheads="1"/>
                  </p:cNvSpPr>
                  <p:nvPr/>
                </p:nvSpPr>
                <p:spPr bwMode="auto">
                  <a:xfrm>
                    <a:off x="5855" y="1480"/>
                    <a:ext cx="173" cy="7"/>
                  </a:xfrm>
                  <a:prstGeom prst="rect">
                    <a:avLst/>
                  </a:prstGeom>
                  <a:solidFill>
                    <a:schemeClr val="tx1"/>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21" name="Freeform 140">
                    <a:extLst>
                      <a:ext uri="{FF2B5EF4-FFF2-40B4-BE49-F238E27FC236}">
                        <a16:creationId xmlns:a16="http://schemas.microsoft.com/office/drawing/2014/main" id="{50C3E95A-186E-40CE-9853-E80ACF8D8C1A}"/>
                      </a:ext>
                    </a:extLst>
                  </p:cNvPr>
                  <p:cNvSpPr>
                    <a:spLocks/>
                  </p:cNvSpPr>
                  <p:nvPr/>
                </p:nvSpPr>
                <p:spPr bwMode="auto">
                  <a:xfrm>
                    <a:off x="5998" y="147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7"/>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22" name="Rectangle 221">
                    <a:extLst>
                      <a:ext uri="{FF2B5EF4-FFF2-40B4-BE49-F238E27FC236}">
                        <a16:creationId xmlns:a16="http://schemas.microsoft.com/office/drawing/2014/main" id="{EE2A24DE-F30A-4A66-A642-4727A69E17E5}"/>
                      </a:ext>
                    </a:extLst>
                  </p:cNvPr>
                  <p:cNvSpPr>
                    <a:spLocks noChangeArrowheads="1"/>
                  </p:cNvSpPr>
                  <p:nvPr/>
                </p:nvSpPr>
                <p:spPr bwMode="auto">
                  <a:xfrm>
                    <a:off x="5855" y="1571"/>
                    <a:ext cx="173" cy="6"/>
                  </a:xfrm>
                  <a:prstGeom prst="rect">
                    <a:avLst/>
                  </a:prstGeom>
                  <a:solidFill>
                    <a:srgbClr val="505050"/>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23" name="Freeform 142">
                    <a:extLst>
                      <a:ext uri="{FF2B5EF4-FFF2-40B4-BE49-F238E27FC236}">
                        <a16:creationId xmlns:a16="http://schemas.microsoft.com/office/drawing/2014/main" id="{2EDA8F92-2AB8-4141-AA5A-3EDD6BAC1229}"/>
                      </a:ext>
                    </a:extLst>
                  </p:cNvPr>
                  <p:cNvSpPr>
                    <a:spLocks/>
                  </p:cNvSpPr>
                  <p:nvPr/>
                </p:nvSpPr>
                <p:spPr bwMode="auto">
                  <a:xfrm>
                    <a:off x="5998" y="156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24" name="Rectangle 223">
                    <a:extLst>
                      <a:ext uri="{FF2B5EF4-FFF2-40B4-BE49-F238E27FC236}">
                        <a16:creationId xmlns:a16="http://schemas.microsoft.com/office/drawing/2014/main" id="{1A86E922-6434-40BB-82C1-F9BFD97CD5A1}"/>
                      </a:ext>
                    </a:extLst>
                  </p:cNvPr>
                  <p:cNvSpPr>
                    <a:spLocks noChangeArrowheads="1"/>
                  </p:cNvSpPr>
                  <p:nvPr/>
                </p:nvSpPr>
                <p:spPr bwMode="auto">
                  <a:xfrm>
                    <a:off x="5855" y="1657"/>
                    <a:ext cx="173" cy="5"/>
                  </a:xfrm>
                  <a:prstGeom prst="rect">
                    <a:avLst/>
                  </a:prstGeom>
                  <a:solidFill>
                    <a:schemeClr val="bg1">
                      <a:lumMod val="50000"/>
                    </a:schemeClr>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25" name="Freeform 144">
                    <a:extLst>
                      <a:ext uri="{FF2B5EF4-FFF2-40B4-BE49-F238E27FC236}">
                        <a16:creationId xmlns:a16="http://schemas.microsoft.com/office/drawing/2014/main" id="{B75D3CB6-EF48-48D9-A67C-A7564EB9389E}"/>
                      </a:ext>
                    </a:extLst>
                  </p:cNvPr>
                  <p:cNvSpPr>
                    <a:spLocks/>
                  </p:cNvSpPr>
                  <p:nvPr/>
                </p:nvSpPr>
                <p:spPr bwMode="auto">
                  <a:xfrm>
                    <a:off x="5998" y="164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26" name="Rectangle 225">
                    <a:extLst>
                      <a:ext uri="{FF2B5EF4-FFF2-40B4-BE49-F238E27FC236}">
                        <a16:creationId xmlns:a16="http://schemas.microsoft.com/office/drawing/2014/main" id="{08AFF93C-D983-436C-866F-07584906686D}"/>
                      </a:ext>
                    </a:extLst>
                  </p:cNvPr>
                  <p:cNvSpPr>
                    <a:spLocks noChangeArrowheads="1"/>
                  </p:cNvSpPr>
                  <p:nvPr/>
                </p:nvSpPr>
                <p:spPr bwMode="auto">
                  <a:xfrm>
                    <a:off x="5855" y="1741"/>
                    <a:ext cx="173" cy="7"/>
                  </a:xfrm>
                  <a:prstGeom prst="rect">
                    <a:avLst/>
                  </a:prstGeom>
                  <a:solidFill>
                    <a:schemeClr val="tx1"/>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27" name="Freeform 146">
                    <a:extLst>
                      <a:ext uri="{FF2B5EF4-FFF2-40B4-BE49-F238E27FC236}">
                        <a16:creationId xmlns:a16="http://schemas.microsoft.com/office/drawing/2014/main" id="{E9475C85-0676-4B5D-9485-5D26DD00FB43}"/>
                      </a:ext>
                    </a:extLst>
                  </p:cNvPr>
                  <p:cNvSpPr>
                    <a:spLocks/>
                  </p:cNvSpPr>
                  <p:nvPr/>
                </p:nvSpPr>
                <p:spPr bwMode="auto">
                  <a:xfrm>
                    <a:off x="5998" y="173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3"/>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28" name="Oval 227">
                    <a:extLst>
                      <a:ext uri="{FF2B5EF4-FFF2-40B4-BE49-F238E27FC236}">
                        <a16:creationId xmlns:a16="http://schemas.microsoft.com/office/drawing/2014/main" id="{53675F8C-4886-4BBF-87C9-E6F7E72496A0}"/>
                      </a:ext>
                    </a:extLst>
                  </p:cNvPr>
                  <p:cNvSpPr>
                    <a:spLocks noChangeArrowheads="1"/>
                  </p:cNvSpPr>
                  <p:nvPr/>
                </p:nvSpPr>
                <p:spPr bwMode="auto">
                  <a:xfrm>
                    <a:off x="6006" y="1980"/>
                    <a:ext cx="44" cy="44"/>
                  </a:xfrm>
                  <a:prstGeom prst="ellipse">
                    <a:avLst/>
                  </a:pr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29" name="Freeform 148">
                    <a:extLst>
                      <a:ext uri="{FF2B5EF4-FFF2-40B4-BE49-F238E27FC236}">
                        <a16:creationId xmlns:a16="http://schemas.microsoft.com/office/drawing/2014/main" id="{DB91981A-1AC3-4702-A180-4175AD00E1FA}"/>
                      </a:ext>
                    </a:extLst>
                  </p:cNvPr>
                  <p:cNvSpPr>
                    <a:spLocks/>
                  </p:cNvSpPr>
                  <p:nvPr/>
                </p:nvSpPr>
                <p:spPr bwMode="auto">
                  <a:xfrm>
                    <a:off x="5855" y="2117"/>
                    <a:ext cx="334" cy="28"/>
                  </a:xfrm>
                  <a:custGeom>
                    <a:avLst/>
                    <a:gdLst>
                      <a:gd name="T0" fmla="*/ 0 w 149"/>
                      <a:gd name="T1" fmla="*/ 0 h 11"/>
                      <a:gd name="T2" fmla="*/ 0 w 149"/>
                      <a:gd name="T3" fmla="*/ 4 h 11"/>
                      <a:gd name="T4" fmla="*/ 6 w 149"/>
                      <a:gd name="T5" fmla="*/ 11 h 11"/>
                      <a:gd name="T6" fmla="*/ 143 w 149"/>
                      <a:gd name="T7" fmla="*/ 11 h 11"/>
                      <a:gd name="T8" fmla="*/ 149 w 149"/>
                      <a:gd name="T9" fmla="*/ 4 h 11"/>
                      <a:gd name="T10" fmla="*/ 149 w 149"/>
                      <a:gd name="T11" fmla="*/ 0 h 11"/>
                      <a:gd name="T12" fmla="*/ 0 w 149"/>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149" h="11">
                        <a:moveTo>
                          <a:pt x="0" y="0"/>
                        </a:moveTo>
                        <a:cubicBezTo>
                          <a:pt x="0" y="4"/>
                          <a:pt x="0" y="4"/>
                          <a:pt x="0" y="4"/>
                        </a:cubicBezTo>
                        <a:cubicBezTo>
                          <a:pt x="0" y="8"/>
                          <a:pt x="3" y="11"/>
                          <a:pt x="6" y="11"/>
                        </a:cubicBezTo>
                        <a:cubicBezTo>
                          <a:pt x="143" y="11"/>
                          <a:pt x="143" y="11"/>
                          <a:pt x="143" y="11"/>
                        </a:cubicBezTo>
                        <a:cubicBezTo>
                          <a:pt x="146" y="11"/>
                          <a:pt x="149" y="8"/>
                          <a:pt x="149" y="4"/>
                        </a:cubicBezTo>
                        <a:cubicBezTo>
                          <a:pt x="149" y="0"/>
                          <a:pt x="149" y="0"/>
                          <a:pt x="149" y="0"/>
                        </a:cubicBez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30" name="Rectangle 229">
                    <a:extLst>
                      <a:ext uri="{FF2B5EF4-FFF2-40B4-BE49-F238E27FC236}">
                        <a16:creationId xmlns:a16="http://schemas.microsoft.com/office/drawing/2014/main" id="{65D15545-DBDD-4882-A5C6-CA6747FBA8CA}"/>
                      </a:ext>
                    </a:extLst>
                  </p:cNvPr>
                  <p:cNvSpPr>
                    <a:spLocks noChangeArrowheads="1"/>
                  </p:cNvSpPr>
                  <p:nvPr/>
                </p:nvSpPr>
                <p:spPr bwMode="auto">
                  <a:xfrm>
                    <a:off x="5855" y="2071"/>
                    <a:ext cx="334" cy="46"/>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grpSp>
            <p:sp>
              <p:nvSpPr>
                <p:cNvPr id="217" name="Rectangle 216">
                  <a:extLst>
                    <a:ext uri="{FF2B5EF4-FFF2-40B4-BE49-F238E27FC236}">
                      <a16:creationId xmlns:a16="http://schemas.microsoft.com/office/drawing/2014/main" id="{1FA81F17-83F7-4D2A-ABEF-384C99F1C2C9}"/>
                    </a:ext>
                  </a:extLst>
                </p:cNvPr>
                <p:cNvSpPr/>
                <p:nvPr/>
              </p:nvSpPr>
              <p:spPr bwMode="auto">
                <a:xfrm>
                  <a:off x="8822083" y="2100326"/>
                  <a:ext cx="914400" cy="1458337"/>
                </a:xfrm>
                <a:prstGeom prst="rect">
                  <a:avLst/>
                </a:prstGeom>
                <a:noFill/>
                <a:ln w="22225">
                  <a:no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200" name="Group 199">
                <a:extLst>
                  <a:ext uri="{FF2B5EF4-FFF2-40B4-BE49-F238E27FC236}">
                    <a16:creationId xmlns:a16="http://schemas.microsoft.com/office/drawing/2014/main" id="{0A81A154-89E5-49F4-9E8E-23F9C29DCCE3}"/>
                  </a:ext>
                </a:extLst>
              </p:cNvPr>
              <p:cNvGrpSpPr>
                <a:grpSpLocks noChangeAspect="1"/>
              </p:cNvGrpSpPr>
              <p:nvPr/>
            </p:nvGrpSpPr>
            <p:grpSpPr>
              <a:xfrm>
                <a:off x="6971598" y="2453159"/>
                <a:ext cx="518166" cy="826403"/>
                <a:chOff x="8822083" y="2100326"/>
                <a:chExt cx="914400" cy="1458337"/>
              </a:xfrm>
            </p:grpSpPr>
            <p:grpSp>
              <p:nvGrpSpPr>
                <p:cNvPr id="201" name="Group 200">
                  <a:extLst>
                    <a:ext uri="{FF2B5EF4-FFF2-40B4-BE49-F238E27FC236}">
                      <a16:creationId xmlns:a16="http://schemas.microsoft.com/office/drawing/2014/main" id="{F14203AF-A1BF-4957-9299-5E78B8F09853}"/>
                    </a:ext>
                  </a:extLst>
                </p:cNvPr>
                <p:cNvGrpSpPr>
                  <a:grpSpLocks noChangeAspect="1"/>
                </p:cNvGrpSpPr>
                <p:nvPr/>
              </p:nvGrpSpPr>
              <p:grpSpPr bwMode="auto">
                <a:xfrm>
                  <a:off x="9068949" y="2230438"/>
                  <a:ext cx="530226" cy="1174751"/>
                  <a:chOff x="5855" y="1405"/>
                  <a:chExt cx="334" cy="740"/>
                </a:xfrm>
              </p:grpSpPr>
              <p:sp>
                <p:nvSpPr>
                  <p:cNvPr id="203" name="AutoShape 3">
                    <a:extLst>
                      <a:ext uri="{FF2B5EF4-FFF2-40B4-BE49-F238E27FC236}">
                        <a16:creationId xmlns:a16="http://schemas.microsoft.com/office/drawing/2014/main" id="{FE6B7D7E-16F4-4837-AAFF-563F37BFD555}"/>
                      </a:ext>
                    </a:extLst>
                  </p:cNvPr>
                  <p:cNvSpPr>
                    <a:spLocks noChangeAspect="1" noChangeArrowheads="1" noTextEdit="1"/>
                  </p:cNvSpPr>
                  <p:nvPr/>
                </p:nvSpPr>
                <p:spPr bwMode="auto">
                  <a:xfrm>
                    <a:off x="5855" y="1408"/>
                    <a:ext cx="328" cy="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04" name="Freeform 123">
                    <a:extLst>
                      <a:ext uri="{FF2B5EF4-FFF2-40B4-BE49-F238E27FC236}">
                        <a16:creationId xmlns:a16="http://schemas.microsoft.com/office/drawing/2014/main" id="{7BF6FDA8-B7A0-413B-B5C8-CE4047DC5E63}"/>
                      </a:ext>
                    </a:extLst>
                  </p:cNvPr>
                  <p:cNvSpPr>
                    <a:spLocks/>
                  </p:cNvSpPr>
                  <p:nvPr/>
                </p:nvSpPr>
                <p:spPr bwMode="auto">
                  <a:xfrm>
                    <a:off x="5855" y="1405"/>
                    <a:ext cx="334" cy="740"/>
                  </a:xfrm>
                  <a:custGeom>
                    <a:avLst/>
                    <a:gdLst>
                      <a:gd name="T0" fmla="*/ 149 w 149"/>
                      <a:gd name="T1" fmla="*/ 280 h 287"/>
                      <a:gd name="T2" fmla="*/ 143 w 149"/>
                      <a:gd name="T3" fmla="*/ 287 h 287"/>
                      <a:gd name="T4" fmla="*/ 6 w 149"/>
                      <a:gd name="T5" fmla="*/ 287 h 287"/>
                      <a:gd name="T6" fmla="*/ 0 w 149"/>
                      <a:gd name="T7" fmla="*/ 280 h 287"/>
                      <a:gd name="T8" fmla="*/ 0 w 149"/>
                      <a:gd name="T9" fmla="*/ 7 h 287"/>
                      <a:gd name="T10" fmla="*/ 6 w 149"/>
                      <a:gd name="T11" fmla="*/ 0 h 287"/>
                      <a:gd name="T12" fmla="*/ 143 w 149"/>
                      <a:gd name="T13" fmla="*/ 0 h 287"/>
                      <a:gd name="T14" fmla="*/ 149 w 149"/>
                      <a:gd name="T15" fmla="*/ 7 h 287"/>
                      <a:gd name="T16" fmla="*/ 149 w 149"/>
                      <a:gd name="T17" fmla="*/ 28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287">
                        <a:moveTo>
                          <a:pt x="149" y="280"/>
                        </a:moveTo>
                        <a:cubicBezTo>
                          <a:pt x="149" y="284"/>
                          <a:pt x="146" y="287"/>
                          <a:pt x="143" y="287"/>
                        </a:cubicBezTo>
                        <a:cubicBezTo>
                          <a:pt x="6" y="287"/>
                          <a:pt x="6" y="287"/>
                          <a:pt x="6" y="287"/>
                        </a:cubicBezTo>
                        <a:cubicBezTo>
                          <a:pt x="3" y="287"/>
                          <a:pt x="0" y="284"/>
                          <a:pt x="0" y="280"/>
                        </a:cubicBezTo>
                        <a:cubicBezTo>
                          <a:pt x="0" y="7"/>
                          <a:pt x="0" y="7"/>
                          <a:pt x="0" y="7"/>
                        </a:cubicBezTo>
                        <a:cubicBezTo>
                          <a:pt x="0" y="3"/>
                          <a:pt x="3" y="0"/>
                          <a:pt x="6" y="0"/>
                        </a:cubicBezTo>
                        <a:cubicBezTo>
                          <a:pt x="143" y="0"/>
                          <a:pt x="143" y="0"/>
                          <a:pt x="143" y="0"/>
                        </a:cubicBezTo>
                        <a:cubicBezTo>
                          <a:pt x="146" y="0"/>
                          <a:pt x="149" y="3"/>
                          <a:pt x="149" y="7"/>
                        </a:cubicBezTo>
                        <a:lnTo>
                          <a:pt x="149" y="280"/>
                        </a:lnTo>
                        <a:close/>
                      </a:path>
                    </a:pathLst>
                  </a:custGeom>
                  <a:solidFill>
                    <a:srgbClr val="D2D2D2">
                      <a:alpha val="80000"/>
                    </a:srgbClr>
                  </a:solidFill>
                  <a:ln w="9525">
                    <a:solidFill>
                      <a:schemeClr val="tx1"/>
                    </a:solidFill>
                    <a:round/>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05" name="Rectangle 204">
                    <a:extLst>
                      <a:ext uri="{FF2B5EF4-FFF2-40B4-BE49-F238E27FC236}">
                        <a16:creationId xmlns:a16="http://schemas.microsoft.com/office/drawing/2014/main" id="{E26BB907-10C0-4229-90FC-22DF31E75AC8}"/>
                      </a:ext>
                    </a:extLst>
                  </p:cNvPr>
                  <p:cNvSpPr>
                    <a:spLocks noChangeArrowheads="1"/>
                  </p:cNvSpPr>
                  <p:nvPr/>
                </p:nvSpPr>
                <p:spPr bwMode="auto">
                  <a:xfrm>
                    <a:off x="5855" y="1480"/>
                    <a:ext cx="173" cy="7"/>
                  </a:xfrm>
                  <a:prstGeom prst="rect">
                    <a:avLst/>
                  </a:prstGeom>
                  <a:solidFill>
                    <a:schemeClr val="tx1"/>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06" name="Freeform 125">
                    <a:extLst>
                      <a:ext uri="{FF2B5EF4-FFF2-40B4-BE49-F238E27FC236}">
                        <a16:creationId xmlns:a16="http://schemas.microsoft.com/office/drawing/2014/main" id="{BA907627-0C81-4A18-A862-1784591BEB23}"/>
                      </a:ext>
                    </a:extLst>
                  </p:cNvPr>
                  <p:cNvSpPr>
                    <a:spLocks/>
                  </p:cNvSpPr>
                  <p:nvPr/>
                </p:nvSpPr>
                <p:spPr bwMode="auto">
                  <a:xfrm>
                    <a:off x="5998" y="147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7"/>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07" name="Rectangle 206">
                    <a:extLst>
                      <a:ext uri="{FF2B5EF4-FFF2-40B4-BE49-F238E27FC236}">
                        <a16:creationId xmlns:a16="http://schemas.microsoft.com/office/drawing/2014/main" id="{1959C0C8-C663-4B10-A001-74F5CC0E3EAC}"/>
                      </a:ext>
                    </a:extLst>
                  </p:cNvPr>
                  <p:cNvSpPr>
                    <a:spLocks noChangeArrowheads="1"/>
                  </p:cNvSpPr>
                  <p:nvPr/>
                </p:nvSpPr>
                <p:spPr bwMode="auto">
                  <a:xfrm>
                    <a:off x="5855" y="1571"/>
                    <a:ext cx="173" cy="6"/>
                  </a:xfrm>
                  <a:prstGeom prst="rect">
                    <a:avLst/>
                  </a:prstGeom>
                  <a:solidFill>
                    <a:srgbClr val="505050"/>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08" name="Freeform 127">
                    <a:extLst>
                      <a:ext uri="{FF2B5EF4-FFF2-40B4-BE49-F238E27FC236}">
                        <a16:creationId xmlns:a16="http://schemas.microsoft.com/office/drawing/2014/main" id="{45DFF35E-F1C8-4586-AC83-EBEE02EE679B}"/>
                      </a:ext>
                    </a:extLst>
                  </p:cNvPr>
                  <p:cNvSpPr>
                    <a:spLocks/>
                  </p:cNvSpPr>
                  <p:nvPr/>
                </p:nvSpPr>
                <p:spPr bwMode="auto">
                  <a:xfrm>
                    <a:off x="5998" y="156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09" name="Rectangle 208">
                    <a:extLst>
                      <a:ext uri="{FF2B5EF4-FFF2-40B4-BE49-F238E27FC236}">
                        <a16:creationId xmlns:a16="http://schemas.microsoft.com/office/drawing/2014/main" id="{971661FF-8AF9-4B2B-AD7B-13F66CA9F399}"/>
                      </a:ext>
                    </a:extLst>
                  </p:cNvPr>
                  <p:cNvSpPr>
                    <a:spLocks noChangeArrowheads="1"/>
                  </p:cNvSpPr>
                  <p:nvPr/>
                </p:nvSpPr>
                <p:spPr bwMode="auto">
                  <a:xfrm>
                    <a:off x="5855" y="1657"/>
                    <a:ext cx="173" cy="5"/>
                  </a:xfrm>
                  <a:prstGeom prst="rect">
                    <a:avLst/>
                  </a:prstGeom>
                  <a:solidFill>
                    <a:schemeClr val="bg1">
                      <a:lumMod val="50000"/>
                    </a:schemeClr>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10" name="Freeform 129">
                    <a:extLst>
                      <a:ext uri="{FF2B5EF4-FFF2-40B4-BE49-F238E27FC236}">
                        <a16:creationId xmlns:a16="http://schemas.microsoft.com/office/drawing/2014/main" id="{B64B4D68-FA4E-47AE-956D-F05A41DCC9E4}"/>
                      </a:ext>
                    </a:extLst>
                  </p:cNvPr>
                  <p:cNvSpPr>
                    <a:spLocks/>
                  </p:cNvSpPr>
                  <p:nvPr/>
                </p:nvSpPr>
                <p:spPr bwMode="auto">
                  <a:xfrm>
                    <a:off x="5998" y="164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11" name="Rectangle 210">
                    <a:extLst>
                      <a:ext uri="{FF2B5EF4-FFF2-40B4-BE49-F238E27FC236}">
                        <a16:creationId xmlns:a16="http://schemas.microsoft.com/office/drawing/2014/main" id="{AE4798A8-D206-46CD-936F-38EA9271EA9F}"/>
                      </a:ext>
                    </a:extLst>
                  </p:cNvPr>
                  <p:cNvSpPr>
                    <a:spLocks noChangeArrowheads="1"/>
                  </p:cNvSpPr>
                  <p:nvPr/>
                </p:nvSpPr>
                <p:spPr bwMode="auto">
                  <a:xfrm>
                    <a:off x="5855" y="1741"/>
                    <a:ext cx="173" cy="7"/>
                  </a:xfrm>
                  <a:prstGeom prst="rect">
                    <a:avLst/>
                  </a:prstGeom>
                  <a:solidFill>
                    <a:schemeClr val="tx1"/>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12" name="Freeform 131">
                    <a:extLst>
                      <a:ext uri="{FF2B5EF4-FFF2-40B4-BE49-F238E27FC236}">
                        <a16:creationId xmlns:a16="http://schemas.microsoft.com/office/drawing/2014/main" id="{BFD04F24-1F99-40AE-8998-BC45B367CE2B}"/>
                      </a:ext>
                    </a:extLst>
                  </p:cNvPr>
                  <p:cNvSpPr>
                    <a:spLocks/>
                  </p:cNvSpPr>
                  <p:nvPr/>
                </p:nvSpPr>
                <p:spPr bwMode="auto">
                  <a:xfrm>
                    <a:off x="5998" y="173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3"/>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13" name="Oval 212">
                    <a:extLst>
                      <a:ext uri="{FF2B5EF4-FFF2-40B4-BE49-F238E27FC236}">
                        <a16:creationId xmlns:a16="http://schemas.microsoft.com/office/drawing/2014/main" id="{C6ECD10E-3B46-449C-9565-FA377713DC55}"/>
                      </a:ext>
                    </a:extLst>
                  </p:cNvPr>
                  <p:cNvSpPr>
                    <a:spLocks noChangeArrowheads="1"/>
                  </p:cNvSpPr>
                  <p:nvPr/>
                </p:nvSpPr>
                <p:spPr bwMode="auto">
                  <a:xfrm>
                    <a:off x="6006" y="1980"/>
                    <a:ext cx="44" cy="44"/>
                  </a:xfrm>
                  <a:prstGeom prst="ellipse">
                    <a:avLst/>
                  </a:pr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14" name="Freeform 133">
                    <a:extLst>
                      <a:ext uri="{FF2B5EF4-FFF2-40B4-BE49-F238E27FC236}">
                        <a16:creationId xmlns:a16="http://schemas.microsoft.com/office/drawing/2014/main" id="{5DE74070-0173-4B2B-BB1F-B45373EC3563}"/>
                      </a:ext>
                    </a:extLst>
                  </p:cNvPr>
                  <p:cNvSpPr>
                    <a:spLocks/>
                  </p:cNvSpPr>
                  <p:nvPr/>
                </p:nvSpPr>
                <p:spPr bwMode="auto">
                  <a:xfrm>
                    <a:off x="5855" y="2117"/>
                    <a:ext cx="334" cy="28"/>
                  </a:xfrm>
                  <a:custGeom>
                    <a:avLst/>
                    <a:gdLst>
                      <a:gd name="T0" fmla="*/ 0 w 149"/>
                      <a:gd name="T1" fmla="*/ 0 h 11"/>
                      <a:gd name="T2" fmla="*/ 0 w 149"/>
                      <a:gd name="T3" fmla="*/ 4 h 11"/>
                      <a:gd name="T4" fmla="*/ 6 w 149"/>
                      <a:gd name="T5" fmla="*/ 11 h 11"/>
                      <a:gd name="T6" fmla="*/ 143 w 149"/>
                      <a:gd name="T7" fmla="*/ 11 h 11"/>
                      <a:gd name="T8" fmla="*/ 149 w 149"/>
                      <a:gd name="T9" fmla="*/ 4 h 11"/>
                      <a:gd name="T10" fmla="*/ 149 w 149"/>
                      <a:gd name="T11" fmla="*/ 0 h 11"/>
                      <a:gd name="T12" fmla="*/ 0 w 149"/>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149" h="11">
                        <a:moveTo>
                          <a:pt x="0" y="0"/>
                        </a:moveTo>
                        <a:cubicBezTo>
                          <a:pt x="0" y="4"/>
                          <a:pt x="0" y="4"/>
                          <a:pt x="0" y="4"/>
                        </a:cubicBezTo>
                        <a:cubicBezTo>
                          <a:pt x="0" y="8"/>
                          <a:pt x="3" y="11"/>
                          <a:pt x="6" y="11"/>
                        </a:cubicBezTo>
                        <a:cubicBezTo>
                          <a:pt x="143" y="11"/>
                          <a:pt x="143" y="11"/>
                          <a:pt x="143" y="11"/>
                        </a:cubicBezTo>
                        <a:cubicBezTo>
                          <a:pt x="146" y="11"/>
                          <a:pt x="149" y="8"/>
                          <a:pt x="149" y="4"/>
                        </a:cubicBezTo>
                        <a:cubicBezTo>
                          <a:pt x="149" y="0"/>
                          <a:pt x="149" y="0"/>
                          <a:pt x="149" y="0"/>
                        </a:cubicBez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15" name="Rectangle 214">
                    <a:extLst>
                      <a:ext uri="{FF2B5EF4-FFF2-40B4-BE49-F238E27FC236}">
                        <a16:creationId xmlns:a16="http://schemas.microsoft.com/office/drawing/2014/main" id="{00F73B4F-3730-46A4-A52C-70DEDE7C4792}"/>
                      </a:ext>
                    </a:extLst>
                  </p:cNvPr>
                  <p:cNvSpPr>
                    <a:spLocks noChangeArrowheads="1"/>
                  </p:cNvSpPr>
                  <p:nvPr/>
                </p:nvSpPr>
                <p:spPr bwMode="auto">
                  <a:xfrm>
                    <a:off x="5855" y="2071"/>
                    <a:ext cx="334" cy="46"/>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grpSp>
            <p:sp>
              <p:nvSpPr>
                <p:cNvPr id="202" name="Rectangle 201">
                  <a:extLst>
                    <a:ext uri="{FF2B5EF4-FFF2-40B4-BE49-F238E27FC236}">
                      <a16:creationId xmlns:a16="http://schemas.microsoft.com/office/drawing/2014/main" id="{C368B468-DB7B-41E2-A826-578CC243C329}"/>
                    </a:ext>
                  </a:extLst>
                </p:cNvPr>
                <p:cNvSpPr/>
                <p:nvPr/>
              </p:nvSpPr>
              <p:spPr bwMode="auto">
                <a:xfrm>
                  <a:off x="8822083" y="2100326"/>
                  <a:ext cx="914400" cy="1458337"/>
                </a:xfrm>
                <a:prstGeom prst="rect">
                  <a:avLst/>
                </a:prstGeom>
                <a:noFill/>
                <a:ln w="22225">
                  <a:no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grpSp>
        <p:grpSp>
          <p:nvGrpSpPr>
            <p:cNvPr id="231" name="Group 230">
              <a:extLst>
                <a:ext uri="{FF2B5EF4-FFF2-40B4-BE49-F238E27FC236}">
                  <a16:creationId xmlns:a16="http://schemas.microsoft.com/office/drawing/2014/main" id="{64B12BF2-9996-4250-A746-CD4F006ACAB5}"/>
                </a:ext>
              </a:extLst>
            </p:cNvPr>
            <p:cNvGrpSpPr>
              <a:grpSpLocks noChangeAspect="1"/>
            </p:cNvGrpSpPr>
            <p:nvPr/>
          </p:nvGrpSpPr>
          <p:grpSpPr>
            <a:xfrm>
              <a:off x="3789512" y="3433200"/>
              <a:ext cx="1186356" cy="420195"/>
              <a:chOff x="4642597" y="3753046"/>
              <a:chExt cx="2300053" cy="535590"/>
            </a:xfrm>
          </p:grpSpPr>
          <p:grpSp>
            <p:nvGrpSpPr>
              <p:cNvPr id="232" name="Group 231">
                <a:extLst>
                  <a:ext uri="{FF2B5EF4-FFF2-40B4-BE49-F238E27FC236}">
                    <a16:creationId xmlns:a16="http://schemas.microsoft.com/office/drawing/2014/main" id="{FE894EB1-965D-4869-B992-239F039AA681}"/>
                  </a:ext>
                </a:extLst>
              </p:cNvPr>
              <p:cNvGrpSpPr/>
              <p:nvPr/>
            </p:nvGrpSpPr>
            <p:grpSpPr>
              <a:xfrm>
                <a:off x="4642597" y="3753046"/>
                <a:ext cx="2300053" cy="535590"/>
                <a:chOff x="4734713" y="4387988"/>
                <a:chExt cx="2300053" cy="535590"/>
              </a:xfrm>
            </p:grpSpPr>
            <p:sp>
              <p:nvSpPr>
                <p:cNvPr id="234" name="Flowchart: Delay 233">
                  <a:extLst>
                    <a:ext uri="{FF2B5EF4-FFF2-40B4-BE49-F238E27FC236}">
                      <a16:creationId xmlns:a16="http://schemas.microsoft.com/office/drawing/2014/main" id="{EA4E5EE7-40B7-423C-B41A-402E54C9F511}"/>
                    </a:ext>
                  </a:extLst>
                </p:cNvPr>
                <p:cNvSpPr/>
                <p:nvPr/>
              </p:nvSpPr>
              <p:spPr bwMode="auto">
                <a:xfrm>
                  <a:off x="6689882" y="4387988"/>
                  <a:ext cx="344884" cy="535590"/>
                </a:xfrm>
                <a:prstGeom prst="flowChartDelay">
                  <a:avLst/>
                </a:prstGeom>
                <a:solidFill>
                  <a:srgbClr val="44235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b="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235" name="Rectangle 234">
                  <a:extLst>
                    <a:ext uri="{FF2B5EF4-FFF2-40B4-BE49-F238E27FC236}">
                      <a16:creationId xmlns:a16="http://schemas.microsoft.com/office/drawing/2014/main" id="{4ADF2CCF-112F-4D4B-AE67-00E09ABB2031}"/>
                    </a:ext>
                  </a:extLst>
                </p:cNvPr>
                <p:cNvSpPr/>
                <p:nvPr/>
              </p:nvSpPr>
              <p:spPr bwMode="auto">
                <a:xfrm>
                  <a:off x="4916048" y="4387988"/>
                  <a:ext cx="1819971" cy="535590"/>
                </a:xfrm>
                <a:prstGeom prst="rect">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b="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236" name="Oval 235">
                  <a:extLst>
                    <a:ext uri="{FF2B5EF4-FFF2-40B4-BE49-F238E27FC236}">
                      <a16:creationId xmlns:a16="http://schemas.microsoft.com/office/drawing/2014/main" id="{402F94C9-B33F-440C-BC39-8AD055D575FD}"/>
                    </a:ext>
                  </a:extLst>
                </p:cNvPr>
                <p:cNvSpPr/>
                <p:nvPr/>
              </p:nvSpPr>
              <p:spPr bwMode="auto">
                <a:xfrm>
                  <a:off x="4734713" y="4387988"/>
                  <a:ext cx="362670" cy="535590"/>
                </a:xfrm>
                <a:prstGeom prst="ellipse">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b="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grpSp>
          <p:sp>
            <p:nvSpPr>
              <p:cNvPr id="233" name="Oval 232">
                <a:extLst>
                  <a:ext uri="{FF2B5EF4-FFF2-40B4-BE49-F238E27FC236}">
                    <a16:creationId xmlns:a16="http://schemas.microsoft.com/office/drawing/2014/main" id="{4DECFC4F-1343-43CF-BCE9-3E14D4F79398}"/>
                  </a:ext>
                </a:extLst>
              </p:cNvPr>
              <p:cNvSpPr/>
              <p:nvPr/>
            </p:nvSpPr>
            <p:spPr bwMode="auto">
              <a:xfrm>
                <a:off x="6517636" y="3777167"/>
                <a:ext cx="353924" cy="502472"/>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b="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grpSp>
        <p:sp>
          <p:nvSpPr>
            <p:cNvPr id="237" name="TextBox 197">
              <a:extLst>
                <a:ext uri="{FF2B5EF4-FFF2-40B4-BE49-F238E27FC236}">
                  <a16:creationId xmlns:a16="http://schemas.microsoft.com/office/drawing/2014/main" id="{DDD3019C-E164-45AA-B274-5A73473E7ADA}"/>
                </a:ext>
              </a:extLst>
            </p:cNvPr>
            <p:cNvSpPr txBox="1"/>
            <p:nvPr/>
          </p:nvSpPr>
          <p:spPr>
            <a:xfrm>
              <a:off x="3714686" y="3864919"/>
              <a:ext cx="1535623" cy="369332"/>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a:solidFill>
                    <a:schemeClr val="bg1"/>
                  </a:solidFill>
                  <a:latin typeface="Segoe UI" panose="020B0502040204020203" pitchFamily="34" charset="0"/>
                  <a:cs typeface="Segoe UI" panose="020B0502040204020203" pitchFamily="34" charset="0"/>
                </a:rPr>
                <a:t>VNet peering</a:t>
              </a:r>
            </a:p>
          </p:txBody>
        </p:sp>
      </p:grpSp>
    </p:spTree>
    <p:custDataLst>
      <p:tags r:id="rId1"/>
    </p:custDataLst>
    <p:extLst>
      <p:ext uri="{BB962C8B-B14F-4D97-AF65-F5344CB8AC3E}">
        <p14:creationId xmlns:p14="http://schemas.microsoft.com/office/powerpoint/2010/main" val="40514760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F58B209-4E6F-412E-BA33-6903529DB20C}"/>
              </a:ext>
            </a:extLst>
          </p:cNvPr>
          <p:cNvSpPr>
            <a:spLocks noGrp="1"/>
          </p:cNvSpPr>
          <p:nvPr>
            <p:ph type="ctrTitle" sz="quarter"/>
          </p:nvPr>
        </p:nvSpPr>
        <p:spPr/>
        <p:txBody>
          <a:bodyPr/>
          <a:lstStyle/>
          <a:p>
            <a:r>
              <a:rPr lang="en-US" dirty="0"/>
              <a:t>Creating an Azure load balancer</a:t>
            </a:r>
          </a:p>
        </p:txBody>
      </p:sp>
      <p:sp>
        <p:nvSpPr>
          <p:cNvPr id="4" name="Subtitle 3">
            <a:extLst>
              <a:ext uri="{FF2B5EF4-FFF2-40B4-BE49-F238E27FC236}">
                <a16:creationId xmlns:a16="http://schemas.microsoft.com/office/drawing/2014/main" id="{7D07E0F1-6D44-4173-AA7B-25558381481B}"/>
              </a:ext>
            </a:extLst>
          </p:cNvPr>
          <p:cNvSpPr>
            <a:spLocks noGrp="1"/>
          </p:cNvSpPr>
          <p:nvPr>
            <p:ph type="subTitle" sz="quarter" idx="1"/>
          </p:nvPr>
        </p:nvSpPr>
        <p:spPr/>
        <p:txBody>
          <a:bodyPr/>
          <a:lstStyle/>
          <a:p>
            <a:endParaRPr lang="en-US"/>
          </a:p>
        </p:txBody>
      </p:sp>
      <p:sp>
        <p:nvSpPr>
          <p:cNvPr id="5" name="Text Placeholder 4">
            <a:extLst>
              <a:ext uri="{FF2B5EF4-FFF2-40B4-BE49-F238E27FC236}">
                <a16:creationId xmlns:a16="http://schemas.microsoft.com/office/drawing/2014/main" id="{652FC8F6-9C61-42CD-90A4-1EBDD2FB7210}"/>
              </a:ext>
            </a:extLst>
          </p:cNvPr>
          <p:cNvSpPr>
            <a:spLocks noGrp="1"/>
          </p:cNvSpPr>
          <p:nvPr>
            <p:ph type="body" sz="quarter" idx="10"/>
          </p:nvPr>
        </p:nvSpPr>
        <p:spPr/>
        <p:txBody>
          <a:bodyPr/>
          <a:lstStyle/>
          <a:p>
            <a:endParaRPr lang="en-US"/>
          </a:p>
        </p:txBody>
      </p:sp>
      <p:sp>
        <p:nvSpPr>
          <p:cNvPr id="6" name="Text Placeholder 5">
            <a:extLst>
              <a:ext uri="{FF2B5EF4-FFF2-40B4-BE49-F238E27FC236}">
                <a16:creationId xmlns:a16="http://schemas.microsoft.com/office/drawing/2014/main" id="{80B11388-CFF3-4CFC-99E3-D2D9B375268C}"/>
              </a:ext>
            </a:extLst>
          </p:cNvPr>
          <p:cNvSpPr>
            <a:spLocks noGrp="1"/>
          </p:cNvSpPr>
          <p:nvPr>
            <p:ph type="body" sz="quarter" idx="11"/>
          </p:nvPr>
        </p:nvSpPr>
        <p:spPr/>
        <p:txBody>
          <a:bodyPr/>
          <a:lstStyle/>
          <a:p>
            <a:r>
              <a:rPr lang="en-US" dirty="0"/>
              <a:t>https://docs.microsoft.com/en-us/azure/load-balancer/load-balancer-get-started-ilb-arm-portal</a:t>
            </a:r>
          </a:p>
        </p:txBody>
      </p:sp>
    </p:spTree>
    <p:extLst>
      <p:ext uri="{BB962C8B-B14F-4D97-AF65-F5344CB8AC3E}">
        <p14:creationId xmlns:p14="http://schemas.microsoft.com/office/powerpoint/2010/main" val="5839590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A042255-1901-4639-B120-005F391ABF4A}"/>
              </a:ext>
            </a:extLst>
          </p:cNvPr>
          <p:cNvSpPr>
            <a:spLocks noGrp="1"/>
          </p:cNvSpPr>
          <p:nvPr>
            <p:ph type="ctrTitle" sz="quarter"/>
          </p:nvPr>
        </p:nvSpPr>
        <p:spPr/>
        <p:txBody>
          <a:bodyPr/>
          <a:lstStyle/>
          <a:p>
            <a:r>
              <a:rPr lang="en-US" dirty="0"/>
              <a:t>Design and implement multi-site or hybrid network connectivity </a:t>
            </a:r>
          </a:p>
        </p:txBody>
      </p:sp>
      <p:sp>
        <p:nvSpPr>
          <p:cNvPr id="6" name="Subtitle 5">
            <a:extLst>
              <a:ext uri="{FF2B5EF4-FFF2-40B4-BE49-F238E27FC236}">
                <a16:creationId xmlns:a16="http://schemas.microsoft.com/office/drawing/2014/main" id="{82A304BB-281D-492D-92BA-66E70E5CC9B7}"/>
              </a:ext>
            </a:extLst>
          </p:cNvPr>
          <p:cNvSpPr>
            <a:spLocks noGrp="1"/>
          </p:cNvSpPr>
          <p:nvPr>
            <p:ph type="subTitle" sz="quarter" idx="1"/>
          </p:nvPr>
        </p:nvSpPr>
        <p:spPr>
          <a:xfrm>
            <a:off x="3685592" y="1884499"/>
            <a:ext cx="5290768" cy="3948375"/>
          </a:xfrm>
        </p:spPr>
        <p:txBody>
          <a:bodyPr/>
          <a:lstStyle/>
          <a:p>
            <a:r>
              <a:rPr lang="en-US" dirty="0"/>
              <a:t>Choose the appropriate solution between ExpressRoute, site-to-site, and point-to-site; choose the appropriate gateway; identify supported devices and software VPN solutions; identify networking prerequisites; configure virtual networks and multi-site virtual networks; implement virtual network peering and service chaining; implement hybrid connections to access on-premises data sources, leverage S2S VPNs to connect to on-premises infrastructure </a:t>
            </a:r>
          </a:p>
        </p:txBody>
      </p:sp>
      <p:sp>
        <p:nvSpPr>
          <p:cNvPr id="7" name="Text Placeholder 6">
            <a:extLst>
              <a:ext uri="{FF2B5EF4-FFF2-40B4-BE49-F238E27FC236}">
                <a16:creationId xmlns:a16="http://schemas.microsoft.com/office/drawing/2014/main" id="{CC8EC7BB-B976-4537-A9C8-DF67487C94D6}"/>
              </a:ext>
            </a:extLst>
          </p:cNvPr>
          <p:cNvSpPr>
            <a:spLocks noGrp="1"/>
          </p:cNvSpPr>
          <p:nvPr>
            <p:ph type="body" sz="quarter" idx="10"/>
          </p:nvPr>
        </p:nvSpPr>
        <p:spPr/>
        <p:txBody>
          <a:bodyPr/>
          <a:lstStyle/>
          <a:p>
            <a:endParaRPr lang="en-US"/>
          </a:p>
        </p:txBody>
      </p:sp>
      <p:sp>
        <p:nvSpPr>
          <p:cNvPr id="8" name="Text Placeholder 7">
            <a:extLst>
              <a:ext uri="{FF2B5EF4-FFF2-40B4-BE49-F238E27FC236}">
                <a16:creationId xmlns:a16="http://schemas.microsoft.com/office/drawing/2014/main" id="{85F5B079-BCD1-47B9-B6AB-C514435F0FBC}"/>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9761904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0375" y="-2"/>
            <a:ext cx="7773988" cy="740664"/>
          </a:xfrm>
        </p:spPr>
        <p:txBody>
          <a:bodyPr/>
          <a:lstStyle/>
          <a:p>
            <a:r>
              <a:rPr lang="en-US" dirty="0"/>
              <a:t>Azure virtual network connectivity options</a:t>
            </a:r>
          </a:p>
        </p:txBody>
      </p:sp>
      <p:sp>
        <p:nvSpPr>
          <p:cNvPr id="4" name="Rounded Rectangle 3" descr="Illustration of three types of virtual private network (VPN) connections: point-to-site, site-to-site, and VNet-to-VNet as well as VNet Peering. The upper half of the slide contains a rectangle labeled Azure that has two virtual networks inside it: a smaller rectangle with two virtual server icons in it depicts each virtual network. The rectangle on the left is labeled West US VNet: the rectangle on the right is labeled East US VNet. The virtual networks are connected to each other by three pipes labeled VNet-to-VNet. The West US VNet rectangle is connected to a desktop computer at the bottom left corner of the slide by a pipe labeled Point–to-site. In the bottom right corner is another rectangle labeled On-premises network, with two desktops inside it. This rectangle is connected to the rectangle above it by a pipe labeled Site-to-site. A larger pipe labeled ExpressRoute connects the larger West US VNet and East VNet rectangle labeled Azure to the on-premises network.&#10;&#10;"/>
          <p:cNvSpPr/>
          <p:nvPr/>
        </p:nvSpPr>
        <p:spPr bwMode="auto">
          <a:xfrm>
            <a:off x="318052" y="1272209"/>
            <a:ext cx="8448261" cy="2345634"/>
          </a:xfrm>
          <a:prstGeom prst="roundRect">
            <a:avLst>
              <a:gd name="adj" fmla="val 0"/>
            </a:avLst>
          </a:prstGeom>
          <a:ln>
            <a:solidFill>
              <a:srgbClr val="68217A"/>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182880" tIns="45720" rIns="182880" bIns="45720" numCol="1" rtlCol="0" anchor="t"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marL="0" marR="0" indent="0" defTabSz="914400" rtl="0" eaLnBrk="0" fontAlgn="base" latinLnBrk="0" hangingPunct="0">
              <a:lnSpc>
                <a:spcPct val="100000"/>
              </a:lnSpc>
              <a:spcBef>
                <a:spcPct val="0"/>
              </a:spcBef>
              <a:spcAft>
                <a:spcPct val="0"/>
              </a:spcAft>
              <a:buClrTx/>
              <a:buSzTx/>
              <a:buFontTx/>
              <a:buNone/>
              <a:tabLst/>
            </a:pPr>
            <a:r>
              <a:rPr kumimoji="0" lang="en-GB" sz="18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Azure</a:t>
            </a:r>
          </a:p>
        </p:txBody>
      </p:sp>
      <p:sp>
        <p:nvSpPr>
          <p:cNvPr id="5" name="Rounded Rectangle 4"/>
          <p:cNvSpPr/>
          <p:nvPr/>
        </p:nvSpPr>
        <p:spPr bwMode="auto">
          <a:xfrm>
            <a:off x="616227" y="1828800"/>
            <a:ext cx="2346860" cy="1570383"/>
          </a:xfrm>
          <a:prstGeom prst="roundRect">
            <a:avLst>
              <a:gd name="adj" fmla="val 0"/>
            </a:avLst>
          </a:prstGeom>
          <a:solidFill>
            <a:srgbClr val="0070C0"/>
          </a:solidFill>
          <a:ln w="9525" cap="flat" cmpd="sng" algn="ctr">
            <a:noFill/>
            <a:prstDash val="solid"/>
            <a:round/>
            <a:headEnd type="none" w="med" len="med"/>
            <a:tailEnd type="none" w="med" len="med"/>
          </a:ln>
          <a:effectLst/>
        </p:spPr>
        <p:txBody>
          <a:bodyPr vert="horz" wrap="square" lIns="182880" tIns="45720" rIns="182880" bIns="45720" numCol="1" rtlCol="0"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defTabSz="914400" rtl="0" eaLnBrk="0" fontAlgn="base" latinLnBrk="0" hangingPunct="0">
              <a:lnSpc>
                <a:spcPct val="100000"/>
              </a:lnSpc>
              <a:spcBef>
                <a:spcPct val="0"/>
              </a:spcBef>
              <a:spcAft>
                <a:spcPct val="0"/>
              </a:spcAft>
              <a:buClrTx/>
              <a:buSzTx/>
              <a:buFontTx/>
              <a:buNone/>
              <a:tabLst/>
            </a:pPr>
            <a:r>
              <a:rPr lang="en-GB" b="0" dirty="0">
                <a:solidFill>
                  <a:schemeClr val="bg1"/>
                </a:solidFill>
                <a:latin typeface="Segoe UI" panose="020B0502040204020203" pitchFamily="34" charset="0"/>
                <a:cs typeface="Segoe UI" panose="020B0502040204020203" pitchFamily="34" charset="0"/>
              </a:rPr>
              <a:t>West</a:t>
            </a:r>
            <a:r>
              <a:rPr kumimoji="0" lang="en-GB" sz="1800" b="0" i="0" u="none" strike="noStrike" cap="none" normalizeH="0" baseline="0" dirty="0">
                <a:ln>
                  <a:noFill/>
                </a:ln>
                <a:solidFill>
                  <a:schemeClr val="bg1"/>
                </a:solidFill>
                <a:effectLst/>
                <a:latin typeface="Segoe UI" panose="020B0502040204020203" pitchFamily="34" charset="0"/>
                <a:cs typeface="Segoe UI" panose="020B0502040204020203" pitchFamily="34" charset="0"/>
              </a:rPr>
              <a:t> US VNet</a:t>
            </a:r>
          </a:p>
        </p:txBody>
      </p:sp>
      <p:sp>
        <p:nvSpPr>
          <p:cNvPr id="6" name="Rounded Rectangle 5"/>
          <p:cNvSpPr/>
          <p:nvPr/>
        </p:nvSpPr>
        <p:spPr bwMode="auto">
          <a:xfrm>
            <a:off x="5525087" y="1828799"/>
            <a:ext cx="2976183" cy="1570383"/>
          </a:xfrm>
          <a:prstGeom prst="roundRect">
            <a:avLst>
              <a:gd name="adj" fmla="val 0"/>
            </a:avLst>
          </a:prstGeom>
          <a:solidFill>
            <a:srgbClr val="0070C0"/>
          </a:solidFill>
          <a:ln w="9525" cap="flat" cmpd="sng" algn="ctr">
            <a:noFill/>
            <a:prstDash val="solid"/>
            <a:round/>
            <a:headEnd type="none" w="med" len="med"/>
            <a:tailEnd type="none" w="med" len="med"/>
          </a:ln>
          <a:effectLst/>
        </p:spPr>
        <p:txBody>
          <a:bodyPr vert="horz" wrap="square" lIns="182880" tIns="45720" rIns="182880" bIns="45720" numCol="1" rtlCol="0"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eaLnBrk="0" hangingPunct="0"/>
            <a:r>
              <a:rPr lang="en-GB" sz="1400" b="0" dirty="0">
                <a:solidFill>
                  <a:schemeClr val="bg1"/>
                </a:solidFill>
                <a:latin typeface="Segoe UI" panose="020B0502040204020203" pitchFamily="34" charset="0"/>
                <a:cs typeface="Segoe UI" panose="020B0502040204020203" pitchFamily="34" charset="0"/>
              </a:rPr>
              <a:t>East US VNet 1   East US VNet 2</a:t>
            </a:r>
          </a:p>
        </p:txBody>
      </p:sp>
      <p:grpSp>
        <p:nvGrpSpPr>
          <p:cNvPr id="7" name="Group 6"/>
          <p:cNvGrpSpPr>
            <a:grpSpLocks noChangeAspect="1"/>
          </p:cNvGrpSpPr>
          <p:nvPr/>
        </p:nvGrpSpPr>
        <p:grpSpPr>
          <a:xfrm>
            <a:off x="3104024" y="2880628"/>
            <a:ext cx="2300053" cy="400587"/>
            <a:chOff x="4642597" y="3753046"/>
            <a:chExt cx="2300053" cy="535590"/>
          </a:xfrm>
        </p:grpSpPr>
        <p:grpSp>
          <p:nvGrpSpPr>
            <p:cNvPr id="8" name="Group 7"/>
            <p:cNvGrpSpPr/>
            <p:nvPr/>
          </p:nvGrpSpPr>
          <p:grpSpPr>
            <a:xfrm>
              <a:off x="4642597" y="3753046"/>
              <a:ext cx="2300053" cy="535590"/>
              <a:chOff x="4734713" y="4387988"/>
              <a:chExt cx="2300053" cy="535590"/>
            </a:xfrm>
          </p:grpSpPr>
          <p:sp>
            <p:nvSpPr>
              <p:cNvPr id="10" name="Flowchart: Delay 9"/>
              <p:cNvSpPr/>
              <p:nvPr/>
            </p:nvSpPr>
            <p:spPr bwMode="auto">
              <a:xfrm>
                <a:off x="6689882" y="4387988"/>
                <a:ext cx="344884" cy="535590"/>
              </a:xfrm>
              <a:prstGeom prst="flowChartDelay">
                <a:avLst/>
              </a:prstGeom>
              <a:solidFill>
                <a:srgbClr val="44235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p:cNvSpPr/>
              <p:nvPr/>
            </p:nvSpPr>
            <p:spPr bwMode="auto">
              <a:xfrm>
                <a:off x="4916048" y="4387988"/>
                <a:ext cx="1819971" cy="535590"/>
              </a:xfrm>
              <a:prstGeom prst="rect">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2" name="Oval 11"/>
              <p:cNvSpPr/>
              <p:nvPr/>
            </p:nvSpPr>
            <p:spPr bwMode="auto">
              <a:xfrm>
                <a:off x="4734713" y="4387988"/>
                <a:ext cx="362670" cy="535590"/>
              </a:xfrm>
              <a:prstGeom prst="ellipse">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sp>
          <p:nvSpPr>
            <p:cNvPr id="9" name="Oval 8"/>
            <p:cNvSpPr/>
            <p:nvPr/>
          </p:nvSpPr>
          <p:spPr bwMode="auto">
            <a:xfrm>
              <a:off x="6517636" y="3777167"/>
              <a:ext cx="353924" cy="502472"/>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sp>
        <p:nvSpPr>
          <p:cNvPr id="13" name="TextBox 12"/>
          <p:cNvSpPr txBox="1"/>
          <p:nvPr/>
        </p:nvSpPr>
        <p:spPr>
          <a:xfrm>
            <a:off x="3408796" y="2527172"/>
            <a:ext cx="1611147" cy="369332"/>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a:latin typeface="Segoe UI" panose="020B0502040204020203" pitchFamily="34" charset="0"/>
                <a:cs typeface="Segoe UI" panose="020B0502040204020203" pitchFamily="34" charset="0"/>
              </a:rPr>
              <a:t>VNet-to-VNet</a:t>
            </a:r>
          </a:p>
        </p:txBody>
      </p:sp>
      <p:grpSp>
        <p:nvGrpSpPr>
          <p:cNvPr id="14" name="Group 13"/>
          <p:cNvGrpSpPr>
            <a:grpSpLocks noChangeAspect="1"/>
          </p:cNvGrpSpPr>
          <p:nvPr/>
        </p:nvGrpSpPr>
        <p:grpSpPr>
          <a:xfrm>
            <a:off x="1253285" y="2304241"/>
            <a:ext cx="518166" cy="826403"/>
            <a:chOff x="8822083" y="2100326"/>
            <a:chExt cx="914400" cy="1458337"/>
          </a:xfrm>
        </p:grpSpPr>
        <p:grpSp>
          <p:nvGrpSpPr>
            <p:cNvPr id="15" name="Group 14"/>
            <p:cNvGrpSpPr>
              <a:grpSpLocks noChangeAspect="1"/>
            </p:cNvGrpSpPr>
            <p:nvPr/>
          </p:nvGrpSpPr>
          <p:grpSpPr bwMode="auto">
            <a:xfrm>
              <a:off x="9068949" y="2230438"/>
              <a:ext cx="530226" cy="1174751"/>
              <a:chOff x="5855" y="1405"/>
              <a:chExt cx="334" cy="740"/>
            </a:xfrm>
          </p:grpSpPr>
          <p:sp>
            <p:nvSpPr>
              <p:cNvPr id="17" name="AutoShape 3"/>
              <p:cNvSpPr>
                <a:spLocks noChangeAspect="1" noChangeArrowheads="1" noTextEdit="1"/>
              </p:cNvSpPr>
              <p:nvPr/>
            </p:nvSpPr>
            <p:spPr bwMode="auto">
              <a:xfrm>
                <a:off x="5855" y="1408"/>
                <a:ext cx="328" cy="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8" name="Freeform 17"/>
              <p:cNvSpPr>
                <a:spLocks/>
              </p:cNvSpPr>
              <p:nvPr/>
            </p:nvSpPr>
            <p:spPr bwMode="auto">
              <a:xfrm>
                <a:off x="5855" y="1405"/>
                <a:ext cx="334" cy="740"/>
              </a:xfrm>
              <a:custGeom>
                <a:avLst/>
                <a:gdLst>
                  <a:gd name="T0" fmla="*/ 149 w 149"/>
                  <a:gd name="T1" fmla="*/ 280 h 287"/>
                  <a:gd name="T2" fmla="*/ 143 w 149"/>
                  <a:gd name="T3" fmla="*/ 287 h 287"/>
                  <a:gd name="T4" fmla="*/ 6 w 149"/>
                  <a:gd name="T5" fmla="*/ 287 h 287"/>
                  <a:gd name="T6" fmla="*/ 0 w 149"/>
                  <a:gd name="T7" fmla="*/ 280 h 287"/>
                  <a:gd name="T8" fmla="*/ 0 w 149"/>
                  <a:gd name="T9" fmla="*/ 7 h 287"/>
                  <a:gd name="T10" fmla="*/ 6 w 149"/>
                  <a:gd name="T11" fmla="*/ 0 h 287"/>
                  <a:gd name="T12" fmla="*/ 143 w 149"/>
                  <a:gd name="T13" fmla="*/ 0 h 287"/>
                  <a:gd name="T14" fmla="*/ 149 w 149"/>
                  <a:gd name="T15" fmla="*/ 7 h 287"/>
                  <a:gd name="T16" fmla="*/ 149 w 149"/>
                  <a:gd name="T17" fmla="*/ 28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287">
                    <a:moveTo>
                      <a:pt x="149" y="280"/>
                    </a:moveTo>
                    <a:cubicBezTo>
                      <a:pt x="149" y="284"/>
                      <a:pt x="146" y="287"/>
                      <a:pt x="143" y="287"/>
                    </a:cubicBezTo>
                    <a:cubicBezTo>
                      <a:pt x="6" y="287"/>
                      <a:pt x="6" y="287"/>
                      <a:pt x="6" y="287"/>
                    </a:cubicBezTo>
                    <a:cubicBezTo>
                      <a:pt x="3" y="287"/>
                      <a:pt x="0" y="284"/>
                      <a:pt x="0" y="280"/>
                    </a:cubicBezTo>
                    <a:cubicBezTo>
                      <a:pt x="0" y="7"/>
                      <a:pt x="0" y="7"/>
                      <a:pt x="0" y="7"/>
                    </a:cubicBezTo>
                    <a:cubicBezTo>
                      <a:pt x="0" y="3"/>
                      <a:pt x="3" y="0"/>
                      <a:pt x="6" y="0"/>
                    </a:cubicBezTo>
                    <a:cubicBezTo>
                      <a:pt x="143" y="0"/>
                      <a:pt x="143" y="0"/>
                      <a:pt x="143" y="0"/>
                    </a:cubicBezTo>
                    <a:cubicBezTo>
                      <a:pt x="146" y="0"/>
                      <a:pt x="149" y="3"/>
                      <a:pt x="149" y="7"/>
                    </a:cubicBezTo>
                    <a:lnTo>
                      <a:pt x="149" y="280"/>
                    </a:lnTo>
                    <a:close/>
                  </a:path>
                </a:pathLst>
              </a:custGeom>
              <a:solidFill>
                <a:srgbClr val="D2D2D2">
                  <a:alpha val="80000"/>
                </a:srgbClr>
              </a:solidFill>
              <a:ln w="9525">
                <a:solidFill>
                  <a:schemeClr val="tx1"/>
                </a:solidFill>
                <a:round/>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9" name="Rectangle 18"/>
              <p:cNvSpPr>
                <a:spLocks noChangeArrowheads="1"/>
              </p:cNvSpPr>
              <p:nvPr/>
            </p:nvSpPr>
            <p:spPr bwMode="auto">
              <a:xfrm>
                <a:off x="5855" y="1480"/>
                <a:ext cx="173" cy="7"/>
              </a:xfrm>
              <a:prstGeom prst="rect">
                <a:avLst/>
              </a:prstGeom>
              <a:solidFill>
                <a:schemeClr val="tx1"/>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0" name="Freeform 19"/>
              <p:cNvSpPr>
                <a:spLocks/>
              </p:cNvSpPr>
              <p:nvPr/>
            </p:nvSpPr>
            <p:spPr bwMode="auto">
              <a:xfrm>
                <a:off x="5998" y="147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7"/>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1" name="Rectangle 20"/>
              <p:cNvSpPr>
                <a:spLocks noChangeArrowheads="1"/>
              </p:cNvSpPr>
              <p:nvPr/>
            </p:nvSpPr>
            <p:spPr bwMode="auto">
              <a:xfrm>
                <a:off x="5855" y="1571"/>
                <a:ext cx="173" cy="6"/>
              </a:xfrm>
              <a:prstGeom prst="rect">
                <a:avLst/>
              </a:prstGeom>
              <a:solidFill>
                <a:srgbClr val="505050"/>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2" name="Freeform 21"/>
              <p:cNvSpPr>
                <a:spLocks/>
              </p:cNvSpPr>
              <p:nvPr/>
            </p:nvSpPr>
            <p:spPr bwMode="auto">
              <a:xfrm>
                <a:off x="5998" y="156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3" name="Rectangle 22"/>
              <p:cNvSpPr>
                <a:spLocks noChangeArrowheads="1"/>
              </p:cNvSpPr>
              <p:nvPr/>
            </p:nvSpPr>
            <p:spPr bwMode="auto">
              <a:xfrm>
                <a:off x="5855" y="1657"/>
                <a:ext cx="173" cy="5"/>
              </a:xfrm>
              <a:prstGeom prst="rect">
                <a:avLst/>
              </a:prstGeom>
              <a:solidFill>
                <a:schemeClr val="bg1">
                  <a:lumMod val="50000"/>
                </a:schemeClr>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4" name="Freeform 23"/>
              <p:cNvSpPr>
                <a:spLocks/>
              </p:cNvSpPr>
              <p:nvPr/>
            </p:nvSpPr>
            <p:spPr bwMode="auto">
              <a:xfrm>
                <a:off x="5998" y="164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5" name="Rectangle 24"/>
              <p:cNvSpPr>
                <a:spLocks noChangeArrowheads="1"/>
              </p:cNvSpPr>
              <p:nvPr/>
            </p:nvSpPr>
            <p:spPr bwMode="auto">
              <a:xfrm>
                <a:off x="5855" y="1741"/>
                <a:ext cx="173" cy="7"/>
              </a:xfrm>
              <a:prstGeom prst="rect">
                <a:avLst/>
              </a:prstGeom>
              <a:solidFill>
                <a:schemeClr val="tx1"/>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6" name="Freeform 25"/>
              <p:cNvSpPr>
                <a:spLocks/>
              </p:cNvSpPr>
              <p:nvPr/>
            </p:nvSpPr>
            <p:spPr bwMode="auto">
              <a:xfrm>
                <a:off x="5998" y="173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3"/>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7" name="Oval 26"/>
              <p:cNvSpPr>
                <a:spLocks noChangeArrowheads="1"/>
              </p:cNvSpPr>
              <p:nvPr/>
            </p:nvSpPr>
            <p:spPr bwMode="auto">
              <a:xfrm>
                <a:off x="6006" y="1980"/>
                <a:ext cx="44" cy="44"/>
              </a:xfrm>
              <a:prstGeom prst="ellipse">
                <a:avLst/>
              </a:pr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8" name="Freeform 27"/>
              <p:cNvSpPr>
                <a:spLocks/>
              </p:cNvSpPr>
              <p:nvPr/>
            </p:nvSpPr>
            <p:spPr bwMode="auto">
              <a:xfrm>
                <a:off x="5855" y="2117"/>
                <a:ext cx="334" cy="28"/>
              </a:xfrm>
              <a:custGeom>
                <a:avLst/>
                <a:gdLst>
                  <a:gd name="T0" fmla="*/ 0 w 149"/>
                  <a:gd name="T1" fmla="*/ 0 h 11"/>
                  <a:gd name="T2" fmla="*/ 0 w 149"/>
                  <a:gd name="T3" fmla="*/ 4 h 11"/>
                  <a:gd name="T4" fmla="*/ 6 w 149"/>
                  <a:gd name="T5" fmla="*/ 11 h 11"/>
                  <a:gd name="T6" fmla="*/ 143 w 149"/>
                  <a:gd name="T7" fmla="*/ 11 h 11"/>
                  <a:gd name="T8" fmla="*/ 149 w 149"/>
                  <a:gd name="T9" fmla="*/ 4 h 11"/>
                  <a:gd name="T10" fmla="*/ 149 w 149"/>
                  <a:gd name="T11" fmla="*/ 0 h 11"/>
                  <a:gd name="T12" fmla="*/ 0 w 149"/>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149" h="11">
                    <a:moveTo>
                      <a:pt x="0" y="0"/>
                    </a:moveTo>
                    <a:cubicBezTo>
                      <a:pt x="0" y="4"/>
                      <a:pt x="0" y="4"/>
                      <a:pt x="0" y="4"/>
                    </a:cubicBezTo>
                    <a:cubicBezTo>
                      <a:pt x="0" y="8"/>
                      <a:pt x="3" y="11"/>
                      <a:pt x="6" y="11"/>
                    </a:cubicBezTo>
                    <a:cubicBezTo>
                      <a:pt x="143" y="11"/>
                      <a:pt x="143" y="11"/>
                      <a:pt x="143" y="11"/>
                    </a:cubicBezTo>
                    <a:cubicBezTo>
                      <a:pt x="146" y="11"/>
                      <a:pt x="149" y="8"/>
                      <a:pt x="149" y="4"/>
                    </a:cubicBezTo>
                    <a:cubicBezTo>
                      <a:pt x="149" y="0"/>
                      <a:pt x="149" y="0"/>
                      <a:pt x="149" y="0"/>
                    </a:cubicBez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29" name="Rectangle 28"/>
              <p:cNvSpPr>
                <a:spLocks noChangeArrowheads="1"/>
              </p:cNvSpPr>
              <p:nvPr/>
            </p:nvSpPr>
            <p:spPr bwMode="auto">
              <a:xfrm>
                <a:off x="5855" y="2071"/>
                <a:ext cx="334" cy="46"/>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grpSp>
        <p:sp>
          <p:nvSpPr>
            <p:cNvPr id="16" name="Rectangle 15"/>
            <p:cNvSpPr/>
            <p:nvPr/>
          </p:nvSpPr>
          <p:spPr bwMode="auto">
            <a:xfrm>
              <a:off x="8822083" y="2100326"/>
              <a:ext cx="914400" cy="1458337"/>
            </a:xfrm>
            <a:prstGeom prst="rect">
              <a:avLst/>
            </a:prstGeom>
            <a:noFill/>
            <a:ln w="22225">
              <a:no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30" name="Group 29"/>
          <p:cNvGrpSpPr>
            <a:grpSpLocks noChangeAspect="1"/>
          </p:cNvGrpSpPr>
          <p:nvPr/>
        </p:nvGrpSpPr>
        <p:grpSpPr>
          <a:xfrm>
            <a:off x="1405685" y="2456641"/>
            <a:ext cx="518166" cy="826403"/>
            <a:chOff x="8822083" y="2100326"/>
            <a:chExt cx="914400" cy="1458337"/>
          </a:xfrm>
        </p:grpSpPr>
        <p:grpSp>
          <p:nvGrpSpPr>
            <p:cNvPr id="31" name="Group 30"/>
            <p:cNvGrpSpPr>
              <a:grpSpLocks noChangeAspect="1"/>
            </p:cNvGrpSpPr>
            <p:nvPr/>
          </p:nvGrpSpPr>
          <p:grpSpPr bwMode="auto">
            <a:xfrm>
              <a:off x="9068949" y="2230438"/>
              <a:ext cx="530226" cy="1174751"/>
              <a:chOff x="5855" y="1405"/>
              <a:chExt cx="334" cy="740"/>
            </a:xfrm>
          </p:grpSpPr>
          <p:sp>
            <p:nvSpPr>
              <p:cNvPr id="33" name="AutoShape 3"/>
              <p:cNvSpPr>
                <a:spLocks noChangeAspect="1" noChangeArrowheads="1" noTextEdit="1"/>
              </p:cNvSpPr>
              <p:nvPr/>
            </p:nvSpPr>
            <p:spPr bwMode="auto">
              <a:xfrm>
                <a:off x="5855" y="1408"/>
                <a:ext cx="328" cy="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34" name="Freeform 33"/>
              <p:cNvSpPr>
                <a:spLocks/>
              </p:cNvSpPr>
              <p:nvPr/>
            </p:nvSpPr>
            <p:spPr bwMode="auto">
              <a:xfrm>
                <a:off x="5855" y="1405"/>
                <a:ext cx="334" cy="740"/>
              </a:xfrm>
              <a:custGeom>
                <a:avLst/>
                <a:gdLst>
                  <a:gd name="T0" fmla="*/ 149 w 149"/>
                  <a:gd name="T1" fmla="*/ 280 h 287"/>
                  <a:gd name="T2" fmla="*/ 143 w 149"/>
                  <a:gd name="T3" fmla="*/ 287 h 287"/>
                  <a:gd name="T4" fmla="*/ 6 w 149"/>
                  <a:gd name="T5" fmla="*/ 287 h 287"/>
                  <a:gd name="T6" fmla="*/ 0 w 149"/>
                  <a:gd name="T7" fmla="*/ 280 h 287"/>
                  <a:gd name="T8" fmla="*/ 0 w 149"/>
                  <a:gd name="T9" fmla="*/ 7 h 287"/>
                  <a:gd name="T10" fmla="*/ 6 w 149"/>
                  <a:gd name="T11" fmla="*/ 0 h 287"/>
                  <a:gd name="T12" fmla="*/ 143 w 149"/>
                  <a:gd name="T13" fmla="*/ 0 h 287"/>
                  <a:gd name="T14" fmla="*/ 149 w 149"/>
                  <a:gd name="T15" fmla="*/ 7 h 287"/>
                  <a:gd name="T16" fmla="*/ 149 w 149"/>
                  <a:gd name="T17" fmla="*/ 28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287">
                    <a:moveTo>
                      <a:pt x="149" y="280"/>
                    </a:moveTo>
                    <a:cubicBezTo>
                      <a:pt x="149" y="284"/>
                      <a:pt x="146" y="287"/>
                      <a:pt x="143" y="287"/>
                    </a:cubicBezTo>
                    <a:cubicBezTo>
                      <a:pt x="6" y="287"/>
                      <a:pt x="6" y="287"/>
                      <a:pt x="6" y="287"/>
                    </a:cubicBezTo>
                    <a:cubicBezTo>
                      <a:pt x="3" y="287"/>
                      <a:pt x="0" y="284"/>
                      <a:pt x="0" y="280"/>
                    </a:cubicBezTo>
                    <a:cubicBezTo>
                      <a:pt x="0" y="7"/>
                      <a:pt x="0" y="7"/>
                      <a:pt x="0" y="7"/>
                    </a:cubicBezTo>
                    <a:cubicBezTo>
                      <a:pt x="0" y="3"/>
                      <a:pt x="3" y="0"/>
                      <a:pt x="6" y="0"/>
                    </a:cubicBezTo>
                    <a:cubicBezTo>
                      <a:pt x="143" y="0"/>
                      <a:pt x="143" y="0"/>
                      <a:pt x="143" y="0"/>
                    </a:cubicBezTo>
                    <a:cubicBezTo>
                      <a:pt x="146" y="0"/>
                      <a:pt x="149" y="3"/>
                      <a:pt x="149" y="7"/>
                    </a:cubicBezTo>
                    <a:lnTo>
                      <a:pt x="149" y="280"/>
                    </a:lnTo>
                    <a:close/>
                  </a:path>
                </a:pathLst>
              </a:custGeom>
              <a:solidFill>
                <a:srgbClr val="D2D2D2">
                  <a:alpha val="80000"/>
                </a:srgbClr>
              </a:solidFill>
              <a:ln w="9525">
                <a:solidFill>
                  <a:schemeClr val="tx1"/>
                </a:solidFill>
                <a:round/>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35" name="Rectangle 34"/>
              <p:cNvSpPr>
                <a:spLocks noChangeArrowheads="1"/>
              </p:cNvSpPr>
              <p:nvPr/>
            </p:nvSpPr>
            <p:spPr bwMode="auto">
              <a:xfrm>
                <a:off x="5855" y="1480"/>
                <a:ext cx="173" cy="7"/>
              </a:xfrm>
              <a:prstGeom prst="rect">
                <a:avLst/>
              </a:prstGeom>
              <a:solidFill>
                <a:schemeClr val="tx1"/>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36" name="Freeform 35"/>
              <p:cNvSpPr>
                <a:spLocks/>
              </p:cNvSpPr>
              <p:nvPr/>
            </p:nvSpPr>
            <p:spPr bwMode="auto">
              <a:xfrm>
                <a:off x="5998" y="147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7"/>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37" name="Rectangle 36"/>
              <p:cNvSpPr>
                <a:spLocks noChangeArrowheads="1"/>
              </p:cNvSpPr>
              <p:nvPr/>
            </p:nvSpPr>
            <p:spPr bwMode="auto">
              <a:xfrm>
                <a:off x="5855" y="1571"/>
                <a:ext cx="173" cy="6"/>
              </a:xfrm>
              <a:prstGeom prst="rect">
                <a:avLst/>
              </a:prstGeom>
              <a:solidFill>
                <a:srgbClr val="505050"/>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38" name="Freeform 37"/>
              <p:cNvSpPr>
                <a:spLocks/>
              </p:cNvSpPr>
              <p:nvPr/>
            </p:nvSpPr>
            <p:spPr bwMode="auto">
              <a:xfrm>
                <a:off x="5998" y="156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39" name="Rectangle 38"/>
              <p:cNvSpPr>
                <a:spLocks noChangeArrowheads="1"/>
              </p:cNvSpPr>
              <p:nvPr/>
            </p:nvSpPr>
            <p:spPr bwMode="auto">
              <a:xfrm>
                <a:off x="5855" y="1657"/>
                <a:ext cx="173" cy="5"/>
              </a:xfrm>
              <a:prstGeom prst="rect">
                <a:avLst/>
              </a:prstGeom>
              <a:solidFill>
                <a:schemeClr val="bg1">
                  <a:lumMod val="50000"/>
                </a:schemeClr>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40" name="Freeform 39"/>
              <p:cNvSpPr>
                <a:spLocks/>
              </p:cNvSpPr>
              <p:nvPr/>
            </p:nvSpPr>
            <p:spPr bwMode="auto">
              <a:xfrm>
                <a:off x="5998" y="164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41" name="Rectangle 40"/>
              <p:cNvSpPr>
                <a:spLocks noChangeArrowheads="1"/>
              </p:cNvSpPr>
              <p:nvPr/>
            </p:nvSpPr>
            <p:spPr bwMode="auto">
              <a:xfrm>
                <a:off x="5855" y="1741"/>
                <a:ext cx="173" cy="7"/>
              </a:xfrm>
              <a:prstGeom prst="rect">
                <a:avLst/>
              </a:prstGeom>
              <a:solidFill>
                <a:schemeClr val="tx1"/>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42" name="Freeform 41"/>
              <p:cNvSpPr>
                <a:spLocks/>
              </p:cNvSpPr>
              <p:nvPr/>
            </p:nvSpPr>
            <p:spPr bwMode="auto">
              <a:xfrm>
                <a:off x="5998" y="173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3"/>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43" name="Oval 42"/>
              <p:cNvSpPr>
                <a:spLocks noChangeArrowheads="1"/>
              </p:cNvSpPr>
              <p:nvPr/>
            </p:nvSpPr>
            <p:spPr bwMode="auto">
              <a:xfrm>
                <a:off x="6006" y="1980"/>
                <a:ext cx="44" cy="44"/>
              </a:xfrm>
              <a:prstGeom prst="ellipse">
                <a:avLst/>
              </a:pr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44" name="Freeform 43"/>
              <p:cNvSpPr>
                <a:spLocks/>
              </p:cNvSpPr>
              <p:nvPr/>
            </p:nvSpPr>
            <p:spPr bwMode="auto">
              <a:xfrm>
                <a:off x="5855" y="2117"/>
                <a:ext cx="334" cy="28"/>
              </a:xfrm>
              <a:custGeom>
                <a:avLst/>
                <a:gdLst>
                  <a:gd name="T0" fmla="*/ 0 w 149"/>
                  <a:gd name="T1" fmla="*/ 0 h 11"/>
                  <a:gd name="T2" fmla="*/ 0 w 149"/>
                  <a:gd name="T3" fmla="*/ 4 h 11"/>
                  <a:gd name="T4" fmla="*/ 6 w 149"/>
                  <a:gd name="T5" fmla="*/ 11 h 11"/>
                  <a:gd name="T6" fmla="*/ 143 w 149"/>
                  <a:gd name="T7" fmla="*/ 11 h 11"/>
                  <a:gd name="T8" fmla="*/ 149 w 149"/>
                  <a:gd name="T9" fmla="*/ 4 h 11"/>
                  <a:gd name="T10" fmla="*/ 149 w 149"/>
                  <a:gd name="T11" fmla="*/ 0 h 11"/>
                  <a:gd name="T12" fmla="*/ 0 w 149"/>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149" h="11">
                    <a:moveTo>
                      <a:pt x="0" y="0"/>
                    </a:moveTo>
                    <a:cubicBezTo>
                      <a:pt x="0" y="4"/>
                      <a:pt x="0" y="4"/>
                      <a:pt x="0" y="4"/>
                    </a:cubicBezTo>
                    <a:cubicBezTo>
                      <a:pt x="0" y="8"/>
                      <a:pt x="3" y="11"/>
                      <a:pt x="6" y="11"/>
                    </a:cubicBezTo>
                    <a:cubicBezTo>
                      <a:pt x="143" y="11"/>
                      <a:pt x="143" y="11"/>
                      <a:pt x="143" y="11"/>
                    </a:cubicBezTo>
                    <a:cubicBezTo>
                      <a:pt x="146" y="11"/>
                      <a:pt x="149" y="8"/>
                      <a:pt x="149" y="4"/>
                    </a:cubicBezTo>
                    <a:cubicBezTo>
                      <a:pt x="149" y="0"/>
                      <a:pt x="149" y="0"/>
                      <a:pt x="149" y="0"/>
                    </a:cubicBez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45" name="Rectangle 44"/>
              <p:cNvSpPr>
                <a:spLocks noChangeArrowheads="1"/>
              </p:cNvSpPr>
              <p:nvPr/>
            </p:nvSpPr>
            <p:spPr bwMode="auto">
              <a:xfrm>
                <a:off x="5855" y="2071"/>
                <a:ext cx="334" cy="46"/>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grpSp>
        <p:sp>
          <p:nvSpPr>
            <p:cNvPr id="32" name="Rectangle 31"/>
            <p:cNvSpPr/>
            <p:nvPr/>
          </p:nvSpPr>
          <p:spPr bwMode="auto">
            <a:xfrm>
              <a:off x="8822083" y="2100326"/>
              <a:ext cx="914400" cy="1458337"/>
            </a:xfrm>
            <a:prstGeom prst="rect">
              <a:avLst/>
            </a:prstGeom>
            <a:noFill/>
            <a:ln w="22225">
              <a:no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46" name="Group 45">
            <a:extLst>
              <a:ext uri="{FF2B5EF4-FFF2-40B4-BE49-F238E27FC236}">
                <a16:creationId xmlns:a16="http://schemas.microsoft.com/office/drawing/2014/main" id="{712C22E7-0C69-4C13-9148-58E8030DA10E}"/>
              </a:ext>
            </a:extLst>
          </p:cNvPr>
          <p:cNvGrpSpPr/>
          <p:nvPr/>
        </p:nvGrpSpPr>
        <p:grpSpPr>
          <a:xfrm>
            <a:off x="5732268" y="2300759"/>
            <a:ext cx="670566" cy="978803"/>
            <a:chOff x="6819198" y="2300759"/>
            <a:chExt cx="670566" cy="978803"/>
          </a:xfrm>
        </p:grpSpPr>
        <p:grpSp>
          <p:nvGrpSpPr>
            <p:cNvPr id="47" name="Group 46"/>
            <p:cNvGrpSpPr>
              <a:grpSpLocks noChangeAspect="1"/>
            </p:cNvGrpSpPr>
            <p:nvPr/>
          </p:nvGrpSpPr>
          <p:grpSpPr>
            <a:xfrm>
              <a:off x="6819198" y="2300759"/>
              <a:ext cx="518166" cy="826403"/>
              <a:chOff x="8822083" y="2100326"/>
              <a:chExt cx="914400" cy="1458337"/>
            </a:xfrm>
          </p:grpSpPr>
          <p:grpSp>
            <p:nvGrpSpPr>
              <p:cNvPr id="64" name="Group 63"/>
              <p:cNvGrpSpPr>
                <a:grpSpLocks noChangeAspect="1"/>
              </p:cNvGrpSpPr>
              <p:nvPr/>
            </p:nvGrpSpPr>
            <p:grpSpPr bwMode="auto">
              <a:xfrm>
                <a:off x="9068949" y="2230438"/>
                <a:ext cx="530226" cy="1174751"/>
                <a:chOff x="5855" y="1405"/>
                <a:chExt cx="334" cy="740"/>
              </a:xfrm>
            </p:grpSpPr>
            <p:sp>
              <p:nvSpPr>
                <p:cNvPr id="66" name="AutoShape 3"/>
                <p:cNvSpPr>
                  <a:spLocks noChangeAspect="1" noChangeArrowheads="1" noTextEdit="1"/>
                </p:cNvSpPr>
                <p:nvPr/>
              </p:nvSpPr>
              <p:spPr bwMode="auto">
                <a:xfrm>
                  <a:off x="5855" y="1408"/>
                  <a:ext cx="328" cy="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67" name="Freeform 66"/>
                <p:cNvSpPr>
                  <a:spLocks/>
                </p:cNvSpPr>
                <p:nvPr/>
              </p:nvSpPr>
              <p:spPr bwMode="auto">
                <a:xfrm>
                  <a:off x="5855" y="1405"/>
                  <a:ext cx="334" cy="740"/>
                </a:xfrm>
                <a:custGeom>
                  <a:avLst/>
                  <a:gdLst>
                    <a:gd name="T0" fmla="*/ 149 w 149"/>
                    <a:gd name="T1" fmla="*/ 280 h 287"/>
                    <a:gd name="T2" fmla="*/ 143 w 149"/>
                    <a:gd name="T3" fmla="*/ 287 h 287"/>
                    <a:gd name="T4" fmla="*/ 6 w 149"/>
                    <a:gd name="T5" fmla="*/ 287 h 287"/>
                    <a:gd name="T6" fmla="*/ 0 w 149"/>
                    <a:gd name="T7" fmla="*/ 280 h 287"/>
                    <a:gd name="T8" fmla="*/ 0 w 149"/>
                    <a:gd name="T9" fmla="*/ 7 h 287"/>
                    <a:gd name="T10" fmla="*/ 6 w 149"/>
                    <a:gd name="T11" fmla="*/ 0 h 287"/>
                    <a:gd name="T12" fmla="*/ 143 w 149"/>
                    <a:gd name="T13" fmla="*/ 0 h 287"/>
                    <a:gd name="T14" fmla="*/ 149 w 149"/>
                    <a:gd name="T15" fmla="*/ 7 h 287"/>
                    <a:gd name="T16" fmla="*/ 149 w 149"/>
                    <a:gd name="T17" fmla="*/ 28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287">
                      <a:moveTo>
                        <a:pt x="149" y="280"/>
                      </a:moveTo>
                      <a:cubicBezTo>
                        <a:pt x="149" y="284"/>
                        <a:pt x="146" y="287"/>
                        <a:pt x="143" y="287"/>
                      </a:cubicBezTo>
                      <a:cubicBezTo>
                        <a:pt x="6" y="287"/>
                        <a:pt x="6" y="287"/>
                        <a:pt x="6" y="287"/>
                      </a:cubicBezTo>
                      <a:cubicBezTo>
                        <a:pt x="3" y="287"/>
                        <a:pt x="0" y="284"/>
                        <a:pt x="0" y="280"/>
                      </a:cubicBezTo>
                      <a:cubicBezTo>
                        <a:pt x="0" y="7"/>
                        <a:pt x="0" y="7"/>
                        <a:pt x="0" y="7"/>
                      </a:cubicBezTo>
                      <a:cubicBezTo>
                        <a:pt x="0" y="3"/>
                        <a:pt x="3" y="0"/>
                        <a:pt x="6" y="0"/>
                      </a:cubicBezTo>
                      <a:cubicBezTo>
                        <a:pt x="143" y="0"/>
                        <a:pt x="143" y="0"/>
                        <a:pt x="143" y="0"/>
                      </a:cubicBezTo>
                      <a:cubicBezTo>
                        <a:pt x="146" y="0"/>
                        <a:pt x="149" y="3"/>
                        <a:pt x="149" y="7"/>
                      </a:cubicBezTo>
                      <a:lnTo>
                        <a:pt x="149" y="280"/>
                      </a:lnTo>
                      <a:close/>
                    </a:path>
                  </a:pathLst>
                </a:custGeom>
                <a:solidFill>
                  <a:srgbClr val="D2D2D2">
                    <a:alpha val="80000"/>
                  </a:srgbClr>
                </a:solidFill>
                <a:ln w="9525">
                  <a:solidFill>
                    <a:schemeClr val="tx1"/>
                  </a:solidFill>
                  <a:round/>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68" name="Rectangle 67"/>
                <p:cNvSpPr>
                  <a:spLocks noChangeArrowheads="1"/>
                </p:cNvSpPr>
                <p:nvPr/>
              </p:nvSpPr>
              <p:spPr bwMode="auto">
                <a:xfrm>
                  <a:off x="5855" y="1480"/>
                  <a:ext cx="173" cy="7"/>
                </a:xfrm>
                <a:prstGeom prst="rect">
                  <a:avLst/>
                </a:prstGeom>
                <a:solidFill>
                  <a:schemeClr val="tx1"/>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69" name="Freeform 68"/>
                <p:cNvSpPr>
                  <a:spLocks/>
                </p:cNvSpPr>
                <p:nvPr/>
              </p:nvSpPr>
              <p:spPr bwMode="auto">
                <a:xfrm>
                  <a:off x="5998" y="147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7"/>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70" name="Rectangle 69"/>
                <p:cNvSpPr>
                  <a:spLocks noChangeArrowheads="1"/>
                </p:cNvSpPr>
                <p:nvPr/>
              </p:nvSpPr>
              <p:spPr bwMode="auto">
                <a:xfrm>
                  <a:off x="5855" y="1571"/>
                  <a:ext cx="173" cy="6"/>
                </a:xfrm>
                <a:prstGeom prst="rect">
                  <a:avLst/>
                </a:prstGeom>
                <a:solidFill>
                  <a:srgbClr val="505050"/>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71" name="Freeform 70"/>
                <p:cNvSpPr>
                  <a:spLocks/>
                </p:cNvSpPr>
                <p:nvPr/>
              </p:nvSpPr>
              <p:spPr bwMode="auto">
                <a:xfrm>
                  <a:off x="5998" y="156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72" name="Rectangle 71"/>
                <p:cNvSpPr>
                  <a:spLocks noChangeArrowheads="1"/>
                </p:cNvSpPr>
                <p:nvPr/>
              </p:nvSpPr>
              <p:spPr bwMode="auto">
                <a:xfrm>
                  <a:off x="5855" y="1657"/>
                  <a:ext cx="173" cy="5"/>
                </a:xfrm>
                <a:prstGeom prst="rect">
                  <a:avLst/>
                </a:prstGeom>
                <a:solidFill>
                  <a:schemeClr val="bg1">
                    <a:lumMod val="50000"/>
                  </a:schemeClr>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73" name="Freeform 72"/>
                <p:cNvSpPr>
                  <a:spLocks/>
                </p:cNvSpPr>
                <p:nvPr/>
              </p:nvSpPr>
              <p:spPr bwMode="auto">
                <a:xfrm>
                  <a:off x="5998" y="164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74" name="Rectangle 73"/>
                <p:cNvSpPr>
                  <a:spLocks noChangeArrowheads="1"/>
                </p:cNvSpPr>
                <p:nvPr/>
              </p:nvSpPr>
              <p:spPr bwMode="auto">
                <a:xfrm>
                  <a:off x="5855" y="1741"/>
                  <a:ext cx="173" cy="7"/>
                </a:xfrm>
                <a:prstGeom prst="rect">
                  <a:avLst/>
                </a:prstGeom>
                <a:solidFill>
                  <a:schemeClr val="tx1"/>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75" name="Freeform 74"/>
                <p:cNvSpPr>
                  <a:spLocks/>
                </p:cNvSpPr>
                <p:nvPr/>
              </p:nvSpPr>
              <p:spPr bwMode="auto">
                <a:xfrm>
                  <a:off x="5998" y="173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3"/>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76" name="Oval 75"/>
                <p:cNvSpPr>
                  <a:spLocks noChangeArrowheads="1"/>
                </p:cNvSpPr>
                <p:nvPr/>
              </p:nvSpPr>
              <p:spPr bwMode="auto">
                <a:xfrm>
                  <a:off x="6006" y="1980"/>
                  <a:ext cx="44" cy="44"/>
                </a:xfrm>
                <a:prstGeom prst="ellipse">
                  <a:avLst/>
                </a:pr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77" name="Freeform 76"/>
                <p:cNvSpPr>
                  <a:spLocks/>
                </p:cNvSpPr>
                <p:nvPr/>
              </p:nvSpPr>
              <p:spPr bwMode="auto">
                <a:xfrm>
                  <a:off x="5855" y="2117"/>
                  <a:ext cx="334" cy="28"/>
                </a:xfrm>
                <a:custGeom>
                  <a:avLst/>
                  <a:gdLst>
                    <a:gd name="T0" fmla="*/ 0 w 149"/>
                    <a:gd name="T1" fmla="*/ 0 h 11"/>
                    <a:gd name="T2" fmla="*/ 0 w 149"/>
                    <a:gd name="T3" fmla="*/ 4 h 11"/>
                    <a:gd name="T4" fmla="*/ 6 w 149"/>
                    <a:gd name="T5" fmla="*/ 11 h 11"/>
                    <a:gd name="T6" fmla="*/ 143 w 149"/>
                    <a:gd name="T7" fmla="*/ 11 h 11"/>
                    <a:gd name="T8" fmla="*/ 149 w 149"/>
                    <a:gd name="T9" fmla="*/ 4 h 11"/>
                    <a:gd name="T10" fmla="*/ 149 w 149"/>
                    <a:gd name="T11" fmla="*/ 0 h 11"/>
                    <a:gd name="T12" fmla="*/ 0 w 149"/>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149" h="11">
                      <a:moveTo>
                        <a:pt x="0" y="0"/>
                      </a:moveTo>
                      <a:cubicBezTo>
                        <a:pt x="0" y="4"/>
                        <a:pt x="0" y="4"/>
                        <a:pt x="0" y="4"/>
                      </a:cubicBezTo>
                      <a:cubicBezTo>
                        <a:pt x="0" y="8"/>
                        <a:pt x="3" y="11"/>
                        <a:pt x="6" y="11"/>
                      </a:cubicBezTo>
                      <a:cubicBezTo>
                        <a:pt x="143" y="11"/>
                        <a:pt x="143" y="11"/>
                        <a:pt x="143" y="11"/>
                      </a:cubicBezTo>
                      <a:cubicBezTo>
                        <a:pt x="146" y="11"/>
                        <a:pt x="149" y="8"/>
                        <a:pt x="149" y="4"/>
                      </a:cubicBezTo>
                      <a:cubicBezTo>
                        <a:pt x="149" y="0"/>
                        <a:pt x="149" y="0"/>
                        <a:pt x="149" y="0"/>
                      </a:cubicBez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78" name="Rectangle 77"/>
                <p:cNvSpPr>
                  <a:spLocks noChangeArrowheads="1"/>
                </p:cNvSpPr>
                <p:nvPr/>
              </p:nvSpPr>
              <p:spPr bwMode="auto">
                <a:xfrm>
                  <a:off x="5855" y="2071"/>
                  <a:ext cx="334" cy="46"/>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grpSp>
          <p:sp>
            <p:nvSpPr>
              <p:cNvPr id="65" name="Rectangle 64"/>
              <p:cNvSpPr/>
              <p:nvPr/>
            </p:nvSpPr>
            <p:spPr bwMode="auto">
              <a:xfrm>
                <a:off x="8822083" y="2100326"/>
                <a:ext cx="914400" cy="1458337"/>
              </a:xfrm>
              <a:prstGeom prst="rect">
                <a:avLst/>
              </a:prstGeom>
              <a:noFill/>
              <a:ln w="22225">
                <a:no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48" name="Group 47"/>
            <p:cNvGrpSpPr>
              <a:grpSpLocks noChangeAspect="1"/>
            </p:cNvGrpSpPr>
            <p:nvPr/>
          </p:nvGrpSpPr>
          <p:grpSpPr>
            <a:xfrm>
              <a:off x="6971598" y="2453159"/>
              <a:ext cx="518166" cy="826403"/>
              <a:chOff x="8822083" y="2100326"/>
              <a:chExt cx="914400" cy="1458337"/>
            </a:xfrm>
          </p:grpSpPr>
          <p:grpSp>
            <p:nvGrpSpPr>
              <p:cNvPr id="49" name="Group 48"/>
              <p:cNvGrpSpPr>
                <a:grpSpLocks noChangeAspect="1"/>
              </p:cNvGrpSpPr>
              <p:nvPr/>
            </p:nvGrpSpPr>
            <p:grpSpPr bwMode="auto">
              <a:xfrm>
                <a:off x="9068949" y="2230438"/>
                <a:ext cx="530226" cy="1174751"/>
                <a:chOff x="5855" y="1405"/>
                <a:chExt cx="334" cy="740"/>
              </a:xfrm>
            </p:grpSpPr>
            <p:sp>
              <p:nvSpPr>
                <p:cNvPr id="51" name="AutoShape 3"/>
                <p:cNvSpPr>
                  <a:spLocks noChangeAspect="1" noChangeArrowheads="1" noTextEdit="1"/>
                </p:cNvSpPr>
                <p:nvPr/>
              </p:nvSpPr>
              <p:spPr bwMode="auto">
                <a:xfrm>
                  <a:off x="5855" y="1408"/>
                  <a:ext cx="328" cy="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52" name="Freeform 51"/>
                <p:cNvSpPr>
                  <a:spLocks/>
                </p:cNvSpPr>
                <p:nvPr/>
              </p:nvSpPr>
              <p:spPr bwMode="auto">
                <a:xfrm>
                  <a:off x="5855" y="1405"/>
                  <a:ext cx="334" cy="740"/>
                </a:xfrm>
                <a:custGeom>
                  <a:avLst/>
                  <a:gdLst>
                    <a:gd name="T0" fmla="*/ 149 w 149"/>
                    <a:gd name="T1" fmla="*/ 280 h 287"/>
                    <a:gd name="T2" fmla="*/ 143 w 149"/>
                    <a:gd name="T3" fmla="*/ 287 h 287"/>
                    <a:gd name="T4" fmla="*/ 6 w 149"/>
                    <a:gd name="T5" fmla="*/ 287 h 287"/>
                    <a:gd name="T6" fmla="*/ 0 w 149"/>
                    <a:gd name="T7" fmla="*/ 280 h 287"/>
                    <a:gd name="T8" fmla="*/ 0 w 149"/>
                    <a:gd name="T9" fmla="*/ 7 h 287"/>
                    <a:gd name="T10" fmla="*/ 6 w 149"/>
                    <a:gd name="T11" fmla="*/ 0 h 287"/>
                    <a:gd name="T12" fmla="*/ 143 w 149"/>
                    <a:gd name="T13" fmla="*/ 0 h 287"/>
                    <a:gd name="T14" fmla="*/ 149 w 149"/>
                    <a:gd name="T15" fmla="*/ 7 h 287"/>
                    <a:gd name="T16" fmla="*/ 149 w 149"/>
                    <a:gd name="T17" fmla="*/ 28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287">
                      <a:moveTo>
                        <a:pt x="149" y="280"/>
                      </a:moveTo>
                      <a:cubicBezTo>
                        <a:pt x="149" y="284"/>
                        <a:pt x="146" y="287"/>
                        <a:pt x="143" y="287"/>
                      </a:cubicBezTo>
                      <a:cubicBezTo>
                        <a:pt x="6" y="287"/>
                        <a:pt x="6" y="287"/>
                        <a:pt x="6" y="287"/>
                      </a:cubicBezTo>
                      <a:cubicBezTo>
                        <a:pt x="3" y="287"/>
                        <a:pt x="0" y="284"/>
                        <a:pt x="0" y="280"/>
                      </a:cubicBezTo>
                      <a:cubicBezTo>
                        <a:pt x="0" y="7"/>
                        <a:pt x="0" y="7"/>
                        <a:pt x="0" y="7"/>
                      </a:cubicBezTo>
                      <a:cubicBezTo>
                        <a:pt x="0" y="3"/>
                        <a:pt x="3" y="0"/>
                        <a:pt x="6" y="0"/>
                      </a:cubicBezTo>
                      <a:cubicBezTo>
                        <a:pt x="143" y="0"/>
                        <a:pt x="143" y="0"/>
                        <a:pt x="143" y="0"/>
                      </a:cubicBezTo>
                      <a:cubicBezTo>
                        <a:pt x="146" y="0"/>
                        <a:pt x="149" y="3"/>
                        <a:pt x="149" y="7"/>
                      </a:cubicBezTo>
                      <a:lnTo>
                        <a:pt x="149" y="280"/>
                      </a:lnTo>
                      <a:close/>
                    </a:path>
                  </a:pathLst>
                </a:custGeom>
                <a:solidFill>
                  <a:srgbClr val="D2D2D2">
                    <a:alpha val="80000"/>
                  </a:srgbClr>
                </a:solidFill>
                <a:ln w="9525">
                  <a:solidFill>
                    <a:schemeClr val="tx1"/>
                  </a:solidFill>
                  <a:round/>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53" name="Rectangle 52"/>
                <p:cNvSpPr>
                  <a:spLocks noChangeArrowheads="1"/>
                </p:cNvSpPr>
                <p:nvPr/>
              </p:nvSpPr>
              <p:spPr bwMode="auto">
                <a:xfrm>
                  <a:off x="5855" y="1480"/>
                  <a:ext cx="173" cy="7"/>
                </a:xfrm>
                <a:prstGeom prst="rect">
                  <a:avLst/>
                </a:prstGeom>
                <a:solidFill>
                  <a:schemeClr val="tx1"/>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54" name="Freeform 53"/>
                <p:cNvSpPr>
                  <a:spLocks/>
                </p:cNvSpPr>
                <p:nvPr/>
              </p:nvSpPr>
              <p:spPr bwMode="auto">
                <a:xfrm>
                  <a:off x="5998" y="147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7"/>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55" name="Rectangle 54"/>
                <p:cNvSpPr>
                  <a:spLocks noChangeArrowheads="1"/>
                </p:cNvSpPr>
                <p:nvPr/>
              </p:nvSpPr>
              <p:spPr bwMode="auto">
                <a:xfrm>
                  <a:off x="5855" y="1571"/>
                  <a:ext cx="173" cy="6"/>
                </a:xfrm>
                <a:prstGeom prst="rect">
                  <a:avLst/>
                </a:prstGeom>
                <a:solidFill>
                  <a:srgbClr val="505050"/>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56" name="Freeform 55"/>
                <p:cNvSpPr>
                  <a:spLocks/>
                </p:cNvSpPr>
                <p:nvPr/>
              </p:nvSpPr>
              <p:spPr bwMode="auto">
                <a:xfrm>
                  <a:off x="5998" y="156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57" name="Rectangle 56"/>
                <p:cNvSpPr>
                  <a:spLocks noChangeArrowheads="1"/>
                </p:cNvSpPr>
                <p:nvPr/>
              </p:nvSpPr>
              <p:spPr bwMode="auto">
                <a:xfrm>
                  <a:off x="5855" y="1657"/>
                  <a:ext cx="173" cy="5"/>
                </a:xfrm>
                <a:prstGeom prst="rect">
                  <a:avLst/>
                </a:prstGeom>
                <a:solidFill>
                  <a:schemeClr val="bg1">
                    <a:lumMod val="50000"/>
                  </a:schemeClr>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58" name="Freeform 57"/>
                <p:cNvSpPr>
                  <a:spLocks/>
                </p:cNvSpPr>
                <p:nvPr/>
              </p:nvSpPr>
              <p:spPr bwMode="auto">
                <a:xfrm>
                  <a:off x="5998" y="164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59" name="Rectangle 58"/>
                <p:cNvSpPr>
                  <a:spLocks noChangeArrowheads="1"/>
                </p:cNvSpPr>
                <p:nvPr/>
              </p:nvSpPr>
              <p:spPr bwMode="auto">
                <a:xfrm>
                  <a:off x="5855" y="1741"/>
                  <a:ext cx="173" cy="7"/>
                </a:xfrm>
                <a:prstGeom prst="rect">
                  <a:avLst/>
                </a:prstGeom>
                <a:solidFill>
                  <a:schemeClr val="tx1"/>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60" name="Freeform 59"/>
                <p:cNvSpPr>
                  <a:spLocks/>
                </p:cNvSpPr>
                <p:nvPr/>
              </p:nvSpPr>
              <p:spPr bwMode="auto">
                <a:xfrm>
                  <a:off x="5998" y="173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3"/>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61" name="Oval 60"/>
                <p:cNvSpPr>
                  <a:spLocks noChangeArrowheads="1"/>
                </p:cNvSpPr>
                <p:nvPr/>
              </p:nvSpPr>
              <p:spPr bwMode="auto">
                <a:xfrm>
                  <a:off x="6006" y="1980"/>
                  <a:ext cx="44" cy="44"/>
                </a:xfrm>
                <a:prstGeom prst="ellipse">
                  <a:avLst/>
                </a:pr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62" name="Freeform 61"/>
                <p:cNvSpPr>
                  <a:spLocks/>
                </p:cNvSpPr>
                <p:nvPr/>
              </p:nvSpPr>
              <p:spPr bwMode="auto">
                <a:xfrm>
                  <a:off x="5855" y="2117"/>
                  <a:ext cx="334" cy="28"/>
                </a:xfrm>
                <a:custGeom>
                  <a:avLst/>
                  <a:gdLst>
                    <a:gd name="T0" fmla="*/ 0 w 149"/>
                    <a:gd name="T1" fmla="*/ 0 h 11"/>
                    <a:gd name="T2" fmla="*/ 0 w 149"/>
                    <a:gd name="T3" fmla="*/ 4 h 11"/>
                    <a:gd name="T4" fmla="*/ 6 w 149"/>
                    <a:gd name="T5" fmla="*/ 11 h 11"/>
                    <a:gd name="T6" fmla="*/ 143 w 149"/>
                    <a:gd name="T7" fmla="*/ 11 h 11"/>
                    <a:gd name="T8" fmla="*/ 149 w 149"/>
                    <a:gd name="T9" fmla="*/ 4 h 11"/>
                    <a:gd name="T10" fmla="*/ 149 w 149"/>
                    <a:gd name="T11" fmla="*/ 0 h 11"/>
                    <a:gd name="T12" fmla="*/ 0 w 149"/>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149" h="11">
                      <a:moveTo>
                        <a:pt x="0" y="0"/>
                      </a:moveTo>
                      <a:cubicBezTo>
                        <a:pt x="0" y="4"/>
                        <a:pt x="0" y="4"/>
                        <a:pt x="0" y="4"/>
                      </a:cubicBezTo>
                      <a:cubicBezTo>
                        <a:pt x="0" y="8"/>
                        <a:pt x="3" y="11"/>
                        <a:pt x="6" y="11"/>
                      </a:cubicBezTo>
                      <a:cubicBezTo>
                        <a:pt x="143" y="11"/>
                        <a:pt x="143" y="11"/>
                        <a:pt x="143" y="11"/>
                      </a:cubicBezTo>
                      <a:cubicBezTo>
                        <a:pt x="146" y="11"/>
                        <a:pt x="149" y="8"/>
                        <a:pt x="149" y="4"/>
                      </a:cubicBezTo>
                      <a:cubicBezTo>
                        <a:pt x="149" y="0"/>
                        <a:pt x="149" y="0"/>
                        <a:pt x="149" y="0"/>
                      </a:cubicBez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63" name="Rectangle 62"/>
                <p:cNvSpPr>
                  <a:spLocks noChangeArrowheads="1"/>
                </p:cNvSpPr>
                <p:nvPr/>
              </p:nvSpPr>
              <p:spPr bwMode="auto">
                <a:xfrm>
                  <a:off x="5855" y="2071"/>
                  <a:ext cx="334" cy="46"/>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grpSp>
          <p:sp>
            <p:nvSpPr>
              <p:cNvPr id="50" name="Rectangle 49"/>
              <p:cNvSpPr/>
              <p:nvPr/>
            </p:nvSpPr>
            <p:spPr bwMode="auto">
              <a:xfrm>
                <a:off x="8822083" y="2100326"/>
                <a:ext cx="914400" cy="1458337"/>
              </a:xfrm>
              <a:prstGeom prst="rect">
                <a:avLst/>
              </a:prstGeom>
              <a:noFill/>
              <a:ln w="22225">
                <a:no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grpSp>
      <p:pic>
        <p:nvPicPr>
          <p:cNvPr id="79" name="Picture 78"/>
          <p:cNvPicPr>
            <a:picLocks noChangeAspect="1"/>
          </p:cNvPicPr>
          <p:nvPr/>
        </p:nvPicPr>
        <p:blipFill>
          <a:blip r:embed="rId4"/>
          <a:stretch>
            <a:fillRect/>
          </a:stretch>
        </p:blipFill>
        <p:spPr>
          <a:xfrm>
            <a:off x="782858" y="5330877"/>
            <a:ext cx="1681087" cy="992922"/>
          </a:xfrm>
          <a:prstGeom prst="rect">
            <a:avLst/>
          </a:prstGeom>
        </p:spPr>
      </p:pic>
      <p:grpSp>
        <p:nvGrpSpPr>
          <p:cNvPr id="80" name="Group 79"/>
          <p:cNvGrpSpPr/>
          <p:nvPr/>
        </p:nvGrpSpPr>
        <p:grpSpPr>
          <a:xfrm>
            <a:off x="1471003" y="3719341"/>
            <a:ext cx="2433854" cy="1494725"/>
            <a:chOff x="1471003" y="3719341"/>
            <a:chExt cx="2433854" cy="1494725"/>
          </a:xfrm>
        </p:grpSpPr>
        <p:grpSp>
          <p:nvGrpSpPr>
            <p:cNvPr id="81" name="Group 80"/>
            <p:cNvGrpSpPr>
              <a:grpSpLocks noChangeAspect="1"/>
            </p:cNvGrpSpPr>
            <p:nvPr/>
          </p:nvGrpSpPr>
          <p:grpSpPr>
            <a:xfrm rot="5400000">
              <a:off x="991435" y="4198909"/>
              <a:ext cx="1494725" cy="535590"/>
              <a:chOff x="4642597" y="3753046"/>
              <a:chExt cx="2300053" cy="535590"/>
            </a:xfrm>
          </p:grpSpPr>
          <p:grpSp>
            <p:nvGrpSpPr>
              <p:cNvPr id="83" name="Group 82"/>
              <p:cNvGrpSpPr/>
              <p:nvPr/>
            </p:nvGrpSpPr>
            <p:grpSpPr>
              <a:xfrm>
                <a:off x="4642597" y="3753046"/>
                <a:ext cx="2300053" cy="535590"/>
                <a:chOff x="4734713" y="4387988"/>
                <a:chExt cx="2300053" cy="535590"/>
              </a:xfrm>
            </p:grpSpPr>
            <p:sp>
              <p:nvSpPr>
                <p:cNvPr id="85" name="Flowchart: Delay 84"/>
                <p:cNvSpPr/>
                <p:nvPr/>
              </p:nvSpPr>
              <p:spPr bwMode="auto">
                <a:xfrm>
                  <a:off x="6689882" y="4387988"/>
                  <a:ext cx="344884" cy="535590"/>
                </a:xfrm>
                <a:prstGeom prst="flowChartDelay">
                  <a:avLst/>
                </a:prstGeom>
                <a:solidFill>
                  <a:srgbClr val="44235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b="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86" name="Rectangle 85"/>
                <p:cNvSpPr/>
                <p:nvPr/>
              </p:nvSpPr>
              <p:spPr bwMode="auto">
                <a:xfrm>
                  <a:off x="4916048" y="4387988"/>
                  <a:ext cx="1819971" cy="535590"/>
                </a:xfrm>
                <a:prstGeom prst="rect">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b="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87" name="Oval 86"/>
                <p:cNvSpPr/>
                <p:nvPr/>
              </p:nvSpPr>
              <p:spPr bwMode="auto">
                <a:xfrm>
                  <a:off x="4734713" y="4387988"/>
                  <a:ext cx="362670" cy="535590"/>
                </a:xfrm>
                <a:prstGeom prst="ellipse">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b="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grpSp>
          <p:sp>
            <p:nvSpPr>
              <p:cNvPr id="84" name="Oval 83"/>
              <p:cNvSpPr/>
              <p:nvPr/>
            </p:nvSpPr>
            <p:spPr bwMode="auto">
              <a:xfrm>
                <a:off x="6517636" y="3777167"/>
                <a:ext cx="353924" cy="502472"/>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b="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grpSp>
        <p:sp>
          <p:nvSpPr>
            <p:cNvPr id="82" name="TextBox 86"/>
            <p:cNvSpPr txBox="1"/>
            <p:nvPr/>
          </p:nvSpPr>
          <p:spPr>
            <a:xfrm>
              <a:off x="2063583" y="4454382"/>
              <a:ext cx="1841274" cy="369332"/>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a:latin typeface="Segoe UI" panose="020B0502040204020203" pitchFamily="34" charset="0"/>
                  <a:cs typeface="Segoe UI" panose="020B0502040204020203" pitchFamily="34" charset="0"/>
                </a:rPr>
                <a:t>Point-to-site</a:t>
              </a:r>
            </a:p>
          </p:txBody>
        </p:sp>
      </p:grpSp>
      <p:sp>
        <p:nvSpPr>
          <p:cNvPr id="88" name="Rounded Rectangle 87"/>
          <p:cNvSpPr/>
          <p:nvPr/>
        </p:nvSpPr>
        <p:spPr bwMode="auto">
          <a:xfrm>
            <a:off x="4035287" y="4711148"/>
            <a:ext cx="4465983" cy="1789043"/>
          </a:xfrm>
          <a:prstGeom prst="roundRect">
            <a:avLst>
              <a:gd name="adj" fmla="val 0"/>
            </a:avLst>
          </a:prstGeom>
          <a:solidFill>
            <a:srgbClr val="6DC2E9"/>
          </a:solidFill>
          <a:ln w="9525" cap="flat" cmpd="sng" algn="ctr">
            <a:noFill/>
            <a:prstDash val="solid"/>
            <a:round/>
            <a:headEnd type="none" w="med" len="med"/>
            <a:tailEnd type="none" w="med" len="med"/>
          </a:ln>
          <a:effectLst/>
        </p:spPr>
        <p:txBody>
          <a:bodyPr vert="horz" wrap="square" lIns="182880" tIns="45720" rIns="182880" bIns="45720" numCol="1" rtlCol="0"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defTabSz="914400" rtl="0" eaLnBrk="0" fontAlgn="base" latinLnBrk="0" hangingPunct="0">
              <a:lnSpc>
                <a:spcPct val="100000"/>
              </a:lnSpc>
              <a:spcBef>
                <a:spcPct val="0"/>
              </a:spcBef>
              <a:spcAft>
                <a:spcPct val="0"/>
              </a:spcAft>
              <a:buClrTx/>
              <a:buSzTx/>
              <a:buFontTx/>
              <a:buNone/>
              <a:tabLst/>
            </a:pPr>
            <a:r>
              <a:rPr kumimoji="0" lang="en-GB" sz="18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On-premises</a:t>
            </a:r>
            <a:br>
              <a:rPr kumimoji="0" lang="en-GB" sz="18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br>
            <a:r>
              <a:rPr kumimoji="0" lang="en-GB" sz="18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network</a:t>
            </a:r>
          </a:p>
        </p:txBody>
      </p:sp>
      <p:grpSp>
        <p:nvGrpSpPr>
          <p:cNvPr id="89" name="Group 88"/>
          <p:cNvGrpSpPr>
            <a:grpSpLocks noChangeAspect="1"/>
          </p:cNvGrpSpPr>
          <p:nvPr/>
        </p:nvGrpSpPr>
        <p:grpSpPr>
          <a:xfrm rot="5400000">
            <a:off x="6111764" y="4195427"/>
            <a:ext cx="1494725" cy="535590"/>
            <a:chOff x="4642597" y="3753046"/>
            <a:chExt cx="2300053" cy="535590"/>
          </a:xfrm>
        </p:grpSpPr>
        <p:grpSp>
          <p:nvGrpSpPr>
            <p:cNvPr id="90" name="Group 89"/>
            <p:cNvGrpSpPr/>
            <p:nvPr/>
          </p:nvGrpSpPr>
          <p:grpSpPr>
            <a:xfrm>
              <a:off x="4642597" y="3753046"/>
              <a:ext cx="2300053" cy="535590"/>
              <a:chOff x="4734713" y="4387988"/>
              <a:chExt cx="2300053" cy="535590"/>
            </a:xfrm>
          </p:grpSpPr>
          <p:sp>
            <p:nvSpPr>
              <p:cNvPr id="92" name="Flowchart: Delay 91"/>
              <p:cNvSpPr/>
              <p:nvPr/>
            </p:nvSpPr>
            <p:spPr bwMode="auto">
              <a:xfrm>
                <a:off x="6689882" y="4387988"/>
                <a:ext cx="344884" cy="535590"/>
              </a:xfrm>
              <a:prstGeom prst="flowChartDelay">
                <a:avLst/>
              </a:prstGeom>
              <a:solidFill>
                <a:srgbClr val="44235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b="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93" name="Rectangle 92"/>
              <p:cNvSpPr/>
              <p:nvPr/>
            </p:nvSpPr>
            <p:spPr bwMode="auto">
              <a:xfrm>
                <a:off x="4916048" y="4387988"/>
                <a:ext cx="1819971" cy="535590"/>
              </a:xfrm>
              <a:prstGeom prst="rect">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b="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94" name="Oval 93"/>
              <p:cNvSpPr/>
              <p:nvPr/>
            </p:nvSpPr>
            <p:spPr bwMode="auto">
              <a:xfrm>
                <a:off x="4734713" y="4387988"/>
                <a:ext cx="362670" cy="535590"/>
              </a:xfrm>
              <a:prstGeom prst="ellipse">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b="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grpSp>
        <p:sp>
          <p:nvSpPr>
            <p:cNvPr id="91" name="Oval 90"/>
            <p:cNvSpPr/>
            <p:nvPr/>
          </p:nvSpPr>
          <p:spPr bwMode="auto">
            <a:xfrm>
              <a:off x="6517636" y="3777167"/>
              <a:ext cx="353924" cy="502472"/>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b="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grpSp>
      <p:sp>
        <p:nvSpPr>
          <p:cNvPr id="95" name="TextBox 91"/>
          <p:cNvSpPr txBox="1"/>
          <p:nvPr/>
        </p:nvSpPr>
        <p:spPr>
          <a:xfrm>
            <a:off x="7172304" y="4226032"/>
            <a:ext cx="1535623" cy="369332"/>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a:latin typeface="Segoe UI" panose="020B0502040204020203" pitchFamily="34" charset="0"/>
                <a:cs typeface="Segoe UI" panose="020B0502040204020203" pitchFamily="34" charset="0"/>
              </a:rPr>
              <a:t>Site-to-site</a:t>
            </a:r>
          </a:p>
        </p:txBody>
      </p:sp>
      <p:pic>
        <p:nvPicPr>
          <p:cNvPr id="96" name="Picture 95"/>
          <p:cNvPicPr>
            <a:picLocks noChangeAspect="1"/>
          </p:cNvPicPr>
          <p:nvPr/>
        </p:nvPicPr>
        <p:blipFill>
          <a:blip r:embed="rId4"/>
          <a:stretch>
            <a:fillRect/>
          </a:stretch>
        </p:blipFill>
        <p:spPr>
          <a:xfrm>
            <a:off x="4701473" y="5598510"/>
            <a:ext cx="1142084" cy="674564"/>
          </a:xfrm>
          <a:prstGeom prst="rect">
            <a:avLst/>
          </a:prstGeom>
        </p:spPr>
      </p:pic>
      <p:pic>
        <p:nvPicPr>
          <p:cNvPr id="97" name="Picture 96"/>
          <p:cNvPicPr>
            <a:picLocks noChangeAspect="1"/>
          </p:cNvPicPr>
          <p:nvPr/>
        </p:nvPicPr>
        <p:blipFill>
          <a:blip r:embed="rId4"/>
          <a:stretch>
            <a:fillRect/>
          </a:stretch>
        </p:blipFill>
        <p:spPr>
          <a:xfrm>
            <a:off x="6857904" y="5598510"/>
            <a:ext cx="1142084" cy="674564"/>
          </a:xfrm>
          <a:prstGeom prst="rect">
            <a:avLst/>
          </a:prstGeom>
        </p:spPr>
      </p:pic>
      <p:grpSp>
        <p:nvGrpSpPr>
          <p:cNvPr id="98" name="Group 97"/>
          <p:cNvGrpSpPr>
            <a:grpSpLocks noChangeAspect="1"/>
          </p:cNvGrpSpPr>
          <p:nvPr/>
        </p:nvGrpSpPr>
        <p:grpSpPr>
          <a:xfrm rot="5400000">
            <a:off x="3785272" y="3593053"/>
            <a:ext cx="1333527" cy="871329"/>
            <a:chOff x="4642597" y="3753046"/>
            <a:chExt cx="2300053" cy="535590"/>
          </a:xfrm>
        </p:grpSpPr>
        <p:grpSp>
          <p:nvGrpSpPr>
            <p:cNvPr id="99" name="Group 98"/>
            <p:cNvGrpSpPr/>
            <p:nvPr/>
          </p:nvGrpSpPr>
          <p:grpSpPr>
            <a:xfrm>
              <a:off x="4642597" y="3753046"/>
              <a:ext cx="2300053" cy="535590"/>
              <a:chOff x="4734713" y="4387988"/>
              <a:chExt cx="2300053" cy="535590"/>
            </a:xfrm>
          </p:grpSpPr>
          <p:sp>
            <p:nvSpPr>
              <p:cNvPr id="101" name="Flowchart: Delay 100"/>
              <p:cNvSpPr/>
              <p:nvPr/>
            </p:nvSpPr>
            <p:spPr bwMode="auto">
              <a:xfrm>
                <a:off x="6689882" y="4387988"/>
                <a:ext cx="344884" cy="535590"/>
              </a:xfrm>
              <a:prstGeom prst="flowChartDelay">
                <a:avLst/>
              </a:prstGeom>
              <a:solidFill>
                <a:srgbClr val="44235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b="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102" name="Rectangle 101"/>
              <p:cNvSpPr/>
              <p:nvPr/>
            </p:nvSpPr>
            <p:spPr bwMode="auto">
              <a:xfrm>
                <a:off x="4916048" y="4387988"/>
                <a:ext cx="1819971" cy="535590"/>
              </a:xfrm>
              <a:prstGeom prst="rect">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b="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103" name="Oval 102"/>
              <p:cNvSpPr/>
              <p:nvPr/>
            </p:nvSpPr>
            <p:spPr bwMode="auto">
              <a:xfrm>
                <a:off x="4734713" y="4387988"/>
                <a:ext cx="362670" cy="535590"/>
              </a:xfrm>
              <a:prstGeom prst="ellipse">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b="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grpSp>
        <p:sp>
          <p:nvSpPr>
            <p:cNvPr id="100" name="Oval 99"/>
            <p:cNvSpPr/>
            <p:nvPr/>
          </p:nvSpPr>
          <p:spPr bwMode="auto">
            <a:xfrm>
              <a:off x="6517636" y="3777167"/>
              <a:ext cx="353924" cy="502472"/>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b="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grpSp>
      <p:sp>
        <p:nvSpPr>
          <p:cNvPr id="104" name="TextBox 105"/>
          <p:cNvSpPr txBox="1"/>
          <p:nvPr/>
        </p:nvSpPr>
        <p:spPr>
          <a:xfrm rot="16200000">
            <a:off x="2981848" y="3733765"/>
            <a:ext cx="1841274" cy="369332"/>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a:latin typeface="Segoe UI" panose="020B0502040204020203" pitchFamily="34" charset="0"/>
                <a:cs typeface="Segoe UI" panose="020B0502040204020203" pitchFamily="34" charset="0"/>
              </a:rPr>
              <a:t>ExpressRoute</a:t>
            </a:r>
          </a:p>
        </p:txBody>
      </p:sp>
      <p:sp>
        <p:nvSpPr>
          <p:cNvPr id="105" name="Oval 104"/>
          <p:cNvSpPr/>
          <p:nvPr/>
        </p:nvSpPr>
        <p:spPr bwMode="auto">
          <a:xfrm>
            <a:off x="4979063" y="1694571"/>
            <a:ext cx="353924" cy="502472"/>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nvGrpSpPr>
          <p:cNvPr id="106" name="Group 105"/>
          <p:cNvGrpSpPr>
            <a:grpSpLocks noChangeAspect="1"/>
          </p:cNvGrpSpPr>
          <p:nvPr/>
        </p:nvGrpSpPr>
        <p:grpSpPr>
          <a:xfrm>
            <a:off x="3083982" y="1745513"/>
            <a:ext cx="2300053" cy="400587"/>
            <a:chOff x="4642597" y="3753046"/>
            <a:chExt cx="2300053" cy="535590"/>
          </a:xfrm>
        </p:grpSpPr>
        <p:grpSp>
          <p:nvGrpSpPr>
            <p:cNvPr id="107" name="Group 106"/>
            <p:cNvGrpSpPr/>
            <p:nvPr/>
          </p:nvGrpSpPr>
          <p:grpSpPr>
            <a:xfrm>
              <a:off x="4642597" y="3753046"/>
              <a:ext cx="2300053" cy="535590"/>
              <a:chOff x="4734713" y="4387988"/>
              <a:chExt cx="2300053" cy="535590"/>
            </a:xfrm>
          </p:grpSpPr>
          <p:sp>
            <p:nvSpPr>
              <p:cNvPr id="109" name="Flowchart: Delay 108"/>
              <p:cNvSpPr/>
              <p:nvPr/>
            </p:nvSpPr>
            <p:spPr bwMode="auto">
              <a:xfrm>
                <a:off x="6689882" y="4387988"/>
                <a:ext cx="344884" cy="535590"/>
              </a:xfrm>
              <a:prstGeom prst="flowChartDelay">
                <a:avLst/>
              </a:prstGeom>
              <a:solidFill>
                <a:srgbClr val="44235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10" name="Rectangle 109"/>
              <p:cNvSpPr/>
              <p:nvPr/>
            </p:nvSpPr>
            <p:spPr bwMode="auto">
              <a:xfrm>
                <a:off x="4916048" y="4387988"/>
                <a:ext cx="1819971" cy="535590"/>
              </a:xfrm>
              <a:prstGeom prst="rect">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11" name="Oval 110"/>
              <p:cNvSpPr/>
              <p:nvPr/>
            </p:nvSpPr>
            <p:spPr bwMode="auto">
              <a:xfrm>
                <a:off x="4734713" y="4387988"/>
                <a:ext cx="362670" cy="535590"/>
              </a:xfrm>
              <a:prstGeom prst="ellipse">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sp>
          <p:nvSpPr>
            <p:cNvPr id="108" name="Oval 107"/>
            <p:cNvSpPr/>
            <p:nvPr/>
          </p:nvSpPr>
          <p:spPr bwMode="auto">
            <a:xfrm>
              <a:off x="6517636" y="3777167"/>
              <a:ext cx="353924" cy="502472"/>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112" name="Group 111"/>
          <p:cNvGrpSpPr>
            <a:grpSpLocks noChangeAspect="1"/>
          </p:cNvGrpSpPr>
          <p:nvPr/>
        </p:nvGrpSpPr>
        <p:grpSpPr>
          <a:xfrm>
            <a:off x="3095993" y="2188650"/>
            <a:ext cx="2300053" cy="400587"/>
            <a:chOff x="4642597" y="3753046"/>
            <a:chExt cx="2300053" cy="535590"/>
          </a:xfrm>
        </p:grpSpPr>
        <p:grpSp>
          <p:nvGrpSpPr>
            <p:cNvPr id="113" name="Group 112"/>
            <p:cNvGrpSpPr/>
            <p:nvPr/>
          </p:nvGrpSpPr>
          <p:grpSpPr>
            <a:xfrm>
              <a:off x="4642597" y="3753046"/>
              <a:ext cx="2300053" cy="535590"/>
              <a:chOff x="4734713" y="4387988"/>
              <a:chExt cx="2300053" cy="535590"/>
            </a:xfrm>
          </p:grpSpPr>
          <p:sp>
            <p:nvSpPr>
              <p:cNvPr id="115" name="Flowchart: Delay 114"/>
              <p:cNvSpPr/>
              <p:nvPr/>
            </p:nvSpPr>
            <p:spPr bwMode="auto">
              <a:xfrm>
                <a:off x="6689882" y="4387988"/>
                <a:ext cx="344884" cy="535590"/>
              </a:xfrm>
              <a:prstGeom prst="flowChartDelay">
                <a:avLst/>
              </a:prstGeom>
              <a:solidFill>
                <a:srgbClr val="44235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16" name="Rectangle 115"/>
              <p:cNvSpPr/>
              <p:nvPr/>
            </p:nvSpPr>
            <p:spPr bwMode="auto">
              <a:xfrm>
                <a:off x="4916048" y="4387988"/>
                <a:ext cx="1819971" cy="535590"/>
              </a:xfrm>
              <a:prstGeom prst="rect">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17" name="Oval 116"/>
              <p:cNvSpPr/>
              <p:nvPr/>
            </p:nvSpPr>
            <p:spPr bwMode="auto">
              <a:xfrm>
                <a:off x="4734713" y="4387988"/>
                <a:ext cx="362670" cy="535590"/>
              </a:xfrm>
              <a:prstGeom prst="ellipse">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sp>
          <p:nvSpPr>
            <p:cNvPr id="114" name="Oval 113"/>
            <p:cNvSpPr/>
            <p:nvPr/>
          </p:nvSpPr>
          <p:spPr bwMode="auto">
            <a:xfrm>
              <a:off x="6517636" y="3777167"/>
              <a:ext cx="353924" cy="502472"/>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118" name="Group 117">
            <a:extLst>
              <a:ext uri="{FF2B5EF4-FFF2-40B4-BE49-F238E27FC236}">
                <a16:creationId xmlns:a16="http://schemas.microsoft.com/office/drawing/2014/main" id="{145231EE-E534-447F-B4CE-3FDB271F43EE}"/>
              </a:ext>
            </a:extLst>
          </p:cNvPr>
          <p:cNvGrpSpPr/>
          <p:nvPr/>
        </p:nvGrpSpPr>
        <p:grpSpPr>
          <a:xfrm>
            <a:off x="7436306" y="2314147"/>
            <a:ext cx="670566" cy="978803"/>
            <a:chOff x="6819198" y="2300759"/>
            <a:chExt cx="670566" cy="978803"/>
          </a:xfrm>
        </p:grpSpPr>
        <p:grpSp>
          <p:nvGrpSpPr>
            <p:cNvPr id="119" name="Group 118">
              <a:extLst>
                <a:ext uri="{FF2B5EF4-FFF2-40B4-BE49-F238E27FC236}">
                  <a16:creationId xmlns:a16="http://schemas.microsoft.com/office/drawing/2014/main" id="{894C51B3-AFDE-4EFD-BBDA-D1625DB58C5F}"/>
                </a:ext>
              </a:extLst>
            </p:cNvPr>
            <p:cNvGrpSpPr>
              <a:grpSpLocks noChangeAspect="1"/>
            </p:cNvGrpSpPr>
            <p:nvPr/>
          </p:nvGrpSpPr>
          <p:grpSpPr>
            <a:xfrm>
              <a:off x="6819198" y="2300759"/>
              <a:ext cx="518166" cy="826403"/>
              <a:chOff x="8822083" y="2100326"/>
              <a:chExt cx="914400" cy="1458337"/>
            </a:xfrm>
          </p:grpSpPr>
          <p:grpSp>
            <p:nvGrpSpPr>
              <p:cNvPr id="136" name="Group 135">
                <a:extLst>
                  <a:ext uri="{FF2B5EF4-FFF2-40B4-BE49-F238E27FC236}">
                    <a16:creationId xmlns:a16="http://schemas.microsoft.com/office/drawing/2014/main" id="{47698657-E8FC-49F5-BF8F-0AECC47346BD}"/>
                  </a:ext>
                </a:extLst>
              </p:cNvPr>
              <p:cNvGrpSpPr>
                <a:grpSpLocks noChangeAspect="1"/>
              </p:cNvGrpSpPr>
              <p:nvPr/>
            </p:nvGrpSpPr>
            <p:grpSpPr bwMode="auto">
              <a:xfrm>
                <a:off x="9068949" y="2230438"/>
                <a:ext cx="530226" cy="1174751"/>
                <a:chOff x="5855" y="1405"/>
                <a:chExt cx="334" cy="740"/>
              </a:xfrm>
            </p:grpSpPr>
            <p:sp>
              <p:nvSpPr>
                <p:cNvPr id="138" name="AutoShape 3">
                  <a:extLst>
                    <a:ext uri="{FF2B5EF4-FFF2-40B4-BE49-F238E27FC236}">
                      <a16:creationId xmlns:a16="http://schemas.microsoft.com/office/drawing/2014/main" id="{03BF4E21-CB02-4E49-B4A3-4CF9BAEDEFDE}"/>
                    </a:ext>
                  </a:extLst>
                </p:cNvPr>
                <p:cNvSpPr>
                  <a:spLocks noChangeAspect="1" noChangeArrowheads="1" noTextEdit="1"/>
                </p:cNvSpPr>
                <p:nvPr/>
              </p:nvSpPr>
              <p:spPr bwMode="auto">
                <a:xfrm>
                  <a:off x="5855" y="1408"/>
                  <a:ext cx="328" cy="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39" name="Freeform 138">
                  <a:extLst>
                    <a:ext uri="{FF2B5EF4-FFF2-40B4-BE49-F238E27FC236}">
                      <a16:creationId xmlns:a16="http://schemas.microsoft.com/office/drawing/2014/main" id="{3A0B69A0-EF1D-40FE-AEA3-AD5752BE1659}"/>
                    </a:ext>
                  </a:extLst>
                </p:cNvPr>
                <p:cNvSpPr>
                  <a:spLocks/>
                </p:cNvSpPr>
                <p:nvPr/>
              </p:nvSpPr>
              <p:spPr bwMode="auto">
                <a:xfrm>
                  <a:off x="5855" y="1405"/>
                  <a:ext cx="334" cy="740"/>
                </a:xfrm>
                <a:custGeom>
                  <a:avLst/>
                  <a:gdLst>
                    <a:gd name="T0" fmla="*/ 149 w 149"/>
                    <a:gd name="T1" fmla="*/ 280 h 287"/>
                    <a:gd name="T2" fmla="*/ 143 w 149"/>
                    <a:gd name="T3" fmla="*/ 287 h 287"/>
                    <a:gd name="T4" fmla="*/ 6 w 149"/>
                    <a:gd name="T5" fmla="*/ 287 h 287"/>
                    <a:gd name="T6" fmla="*/ 0 w 149"/>
                    <a:gd name="T7" fmla="*/ 280 h 287"/>
                    <a:gd name="T8" fmla="*/ 0 w 149"/>
                    <a:gd name="T9" fmla="*/ 7 h 287"/>
                    <a:gd name="T10" fmla="*/ 6 w 149"/>
                    <a:gd name="T11" fmla="*/ 0 h 287"/>
                    <a:gd name="T12" fmla="*/ 143 w 149"/>
                    <a:gd name="T13" fmla="*/ 0 h 287"/>
                    <a:gd name="T14" fmla="*/ 149 w 149"/>
                    <a:gd name="T15" fmla="*/ 7 h 287"/>
                    <a:gd name="T16" fmla="*/ 149 w 149"/>
                    <a:gd name="T17" fmla="*/ 28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287">
                      <a:moveTo>
                        <a:pt x="149" y="280"/>
                      </a:moveTo>
                      <a:cubicBezTo>
                        <a:pt x="149" y="284"/>
                        <a:pt x="146" y="287"/>
                        <a:pt x="143" y="287"/>
                      </a:cubicBezTo>
                      <a:cubicBezTo>
                        <a:pt x="6" y="287"/>
                        <a:pt x="6" y="287"/>
                        <a:pt x="6" y="287"/>
                      </a:cubicBezTo>
                      <a:cubicBezTo>
                        <a:pt x="3" y="287"/>
                        <a:pt x="0" y="284"/>
                        <a:pt x="0" y="280"/>
                      </a:cubicBezTo>
                      <a:cubicBezTo>
                        <a:pt x="0" y="7"/>
                        <a:pt x="0" y="7"/>
                        <a:pt x="0" y="7"/>
                      </a:cubicBezTo>
                      <a:cubicBezTo>
                        <a:pt x="0" y="3"/>
                        <a:pt x="3" y="0"/>
                        <a:pt x="6" y="0"/>
                      </a:cubicBezTo>
                      <a:cubicBezTo>
                        <a:pt x="143" y="0"/>
                        <a:pt x="143" y="0"/>
                        <a:pt x="143" y="0"/>
                      </a:cubicBezTo>
                      <a:cubicBezTo>
                        <a:pt x="146" y="0"/>
                        <a:pt x="149" y="3"/>
                        <a:pt x="149" y="7"/>
                      </a:cubicBezTo>
                      <a:lnTo>
                        <a:pt x="149" y="280"/>
                      </a:lnTo>
                      <a:close/>
                    </a:path>
                  </a:pathLst>
                </a:custGeom>
                <a:solidFill>
                  <a:srgbClr val="D2D2D2">
                    <a:alpha val="80000"/>
                  </a:srgbClr>
                </a:solidFill>
                <a:ln w="9525">
                  <a:solidFill>
                    <a:schemeClr val="tx1"/>
                  </a:solidFill>
                  <a:round/>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40" name="Rectangle 139">
                  <a:extLst>
                    <a:ext uri="{FF2B5EF4-FFF2-40B4-BE49-F238E27FC236}">
                      <a16:creationId xmlns:a16="http://schemas.microsoft.com/office/drawing/2014/main" id="{3DB352B3-4498-4922-906F-DF1BF6044668}"/>
                    </a:ext>
                  </a:extLst>
                </p:cNvPr>
                <p:cNvSpPr>
                  <a:spLocks noChangeArrowheads="1"/>
                </p:cNvSpPr>
                <p:nvPr/>
              </p:nvSpPr>
              <p:spPr bwMode="auto">
                <a:xfrm>
                  <a:off x="5855" y="1480"/>
                  <a:ext cx="173" cy="7"/>
                </a:xfrm>
                <a:prstGeom prst="rect">
                  <a:avLst/>
                </a:prstGeom>
                <a:solidFill>
                  <a:schemeClr val="tx1"/>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41" name="Freeform 140">
                  <a:extLst>
                    <a:ext uri="{FF2B5EF4-FFF2-40B4-BE49-F238E27FC236}">
                      <a16:creationId xmlns:a16="http://schemas.microsoft.com/office/drawing/2014/main" id="{A822AE56-84ED-4C9E-BDF8-1337E5096161}"/>
                    </a:ext>
                  </a:extLst>
                </p:cNvPr>
                <p:cNvSpPr>
                  <a:spLocks/>
                </p:cNvSpPr>
                <p:nvPr/>
              </p:nvSpPr>
              <p:spPr bwMode="auto">
                <a:xfrm>
                  <a:off x="5998" y="147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7"/>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42" name="Rectangle 141">
                  <a:extLst>
                    <a:ext uri="{FF2B5EF4-FFF2-40B4-BE49-F238E27FC236}">
                      <a16:creationId xmlns:a16="http://schemas.microsoft.com/office/drawing/2014/main" id="{E81B93FF-3610-434A-9F8F-230D3291CA4C}"/>
                    </a:ext>
                  </a:extLst>
                </p:cNvPr>
                <p:cNvSpPr>
                  <a:spLocks noChangeArrowheads="1"/>
                </p:cNvSpPr>
                <p:nvPr/>
              </p:nvSpPr>
              <p:spPr bwMode="auto">
                <a:xfrm>
                  <a:off x="5855" y="1571"/>
                  <a:ext cx="173" cy="6"/>
                </a:xfrm>
                <a:prstGeom prst="rect">
                  <a:avLst/>
                </a:prstGeom>
                <a:solidFill>
                  <a:srgbClr val="505050"/>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43" name="Freeform 142">
                  <a:extLst>
                    <a:ext uri="{FF2B5EF4-FFF2-40B4-BE49-F238E27FC236}">
                      <a16:creationId xmlns:a16="http://schemas.microsoft.com/office/drawing/2014/main" id="{E5BA91C3-2488-4934-91B0-4B2206FF95C3}"/>
                    </a:ext>
                  </a:extLst>
                </p:cNvPr>
                <p:cNvSpPr>
                  <a:spLocks/>
                </p:cNvSpPr>
                <p:nvPr/>
              </p:nvSpPr>
              <p:spPr bwMode="auto">
                <a:xfrm>
                  <a:off x="5998" y="156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44" name="Rectangle 143">
                  <a:extLst>
                    <a:ext uri="{FF2B5EF4-FFF2-40B4-BE49-F238E27FC236}">
                      <a16:creationId xmlns:a16="http://schemas.microsoft.com/office/drawing/2014/main" id="{66A30448-696E-4043-8B34-E61285499E8D}"/>
                    </a:ext>
                  </a:extLst>
                </p:cNvPr>
                <p:cNvSpPr>
                  <a:spLocks noChangeArrowheads="1"/>
                </p:cNvSpPr>
                <p:nvPr/>
              </p:nvSpPr>
              <p:spPr bwMode="auto">
                <a:xfrm>
                  <a:off x="5855" y="1657"/>
                  <a:ext cx="173" cy="5"/>
                </a:xfrm>
                <a:prstGeom prst="rect">
                  <a:avLst/>
                </a:prstGeom>
                <a:solidFill>
                  <a:schemeClr val="bg1">
                    <a:lumMod val="50000"/>
                  </a:schemeClr>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45" name="Freeform 144">
                  <a:extLst>
                    <a:ext uri="{FF2B5EF4-FFF2-40B4-BE49-F238E27FC236}">
                      <a16:creationId xmlns:a16="http://schemas.microsoft.com/office/drawing/2014/main" id="{AC98E154-AB5F-4909-9617-44DDAC89E560}"/>
                    </a:ext>
                  </a:extLst>
                </p:cNvPr>
                <p:cNvSpPr>
                  <a:spLocks/>
                </p:cNvSpPr>
                <p:nvPr/>
              </p:nvSpPr>
              <p:spPr bwMode="auto">
                <a:xfrm>
                  <a:off x="5998" y="164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46" name="Rectangle 145">
                  <a:extLst>
                    <a:ext uri="{FF2B5EF4-FFF2-40B4-BE49-F238E27FC236}">
                      <a16:creationId xmlns:a16="http://schemas.microsoft.com/office/drawing/2014/main" id="{47E5A03A-89D7-406E-BACA-159B7306322D}"/>
                    </a:ext>
                  </a:extLst>
                </p:cNvPr>
                <p:cNvSpPr>
                  <a:spLocks noChangeArrowheads="1"/>
                </p:cNvSpPr>
                <p:nvPr/>
              </p:nvSpPr>
              <p:spPr bwMode="auto">
                <a:xfrm>
                  <a:off x="5855" y="1741"/>
                  <a:ext cx="173" cy="7"/>
                </a:xfrm>
                <a:prstGeom prst="rect">
                  <a:avLst/>
                </a:prstGeom>
                <a:solidFill>
                  <a:schemeClr val="tx1"/>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47" name="Freeform 146">
                  <a:extLst>
                    <a:ext uri="{FF2B5EF4-FFF2-40B4-BE49-F238E27FC236}">
                      <a16:creationId xmlns:a16="http://schemas.microsoft.com/office/drawing/2014/main" id="{C2D302C1-AA4C-4FF3-B664-24179A73ADCA}"/>
                    </a:ext>
                  </a:extLst>
                </p:cNvPr>
                <p:cNvSpPr>
                  <a:spLocks/>
                </p:cNvSpPr>
                <p:nvPr/>
              </p:nvSpPr>
              <p:spPr bwMode="auto">
                <a:xfrm>
                  <a:off x="5998" y="173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3"/>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48" name="Oval 147">
                  <a:extLst>
                    <a:ext uri="{FF2B5EF4-FFF2-40B4-BE49-F238E27FC236}">
                      <a16:creationId xmlns:a16="http://schemas.microsoft.com/office/drawing/2014/main" id="{BCBACF93-87D4-453D-9D57-098C4B91182E}"/>
                    </a:ext>
                  </a:extLst>
                </p:cNvPr>
                <p:cNvSpPr>
                  <a:spLocks noChangeArrowheads="1"/>
                </p:cNvSpPr>
                <p:nvPr/>
              </p:nvSpPr>
              <p:spPr bwMode="auto">
                <a:xfrm>
                  <a:off x="6006" y="1980"/>
                  <a:ext cx="44" cy="44"/>
                </a:xfrm>
                <a:prstGeom prst="ellipse">
                  <a:avLst/>
                </a:pr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49" name="Freeform 148">
                  <a:extLst>
                    <a:ext uri="{FF2B5EF4-FFF2-40B4-BE49-F238E27FC236}">
                      <a16:creationId xmlns:a16="http://schemas.microsoft.com/office/drawing/2014/main" id="{4A471583-B87E-47A5-9ABA-2CD48EE3DB2D}"/>
                    </a:ext>
                  </a:extLst>
                </p:cNvPr>
                <p:cNvSpPr>
                  <a:spLocks/>
                </p:cNvSpPr>
                <p:nvPr/>
              </p:nvSpPr>
              <p:spPr bwMode="auto">
                <a:xfrm>
                  <a:off x="5855" y="2117"/>
                  <a:ext cx="334" cy="28"/>
                </a:xfrm>
                <a:custGeom>
                  <a:avLst/>
                  <a:gdLst>
                    <a:gd name="T0" fmla="*/ 0 w 149"/>
                    <a:gd name="T1" fmla="*/ 0 h 11"/>
                    <a:gd name="T2" fmla="*/ 0 w 149"/>
                    <a:gd name="T3" fmla="*/ 4 h 11"/>
                    <a:gd name="T4" fmla="*/ 6 w 149"/>
                    <a:gd name="T5" fmla="*/ 11 h 11"/>
                    <a:gd name="T6" fmla="*/ 143 w 149"/>
                    <a:gd name="T7" fmla="*/ 11 h 11"/>
                    <a:gd name="T8" fmla="*/ 149 w 149"/>
                    <a:gd name="T9" fmla="*/ 4 h 11"/>
                    <a:gd name="T10" fmla="*/ 149 w 149"/>
                    <a:gd name="T11" fmla="*/ 0 h 11"/>
                    <a:gd name="T12" fmla="*/ 0 w 149"/>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149" h="11">
                      <a:moveTo>
                        <a:pt x="0" y="0"/>
                      </a:moveTo>
                      <a:cubicBezTo>
                        <a:pt x="0" y="4"/>
                        <a:pt x="0" y="4"/>
                        <a:pt x="0" y="4"/>
                      </a:cubicBezTo>
                      <a:cubicBezTo>
                        <a:pt x="0" y="8"/>
                        <a:pt x="3" y="11"/>
                        <a:pt x="6" y="11"/>
                      </a:cubicBezTo>
                      <a:cubicBezTo>
                        <a:pt x="143" y="11"/>
                        <a:pt x="143" y="11"/>
                        <a:pt x="143" y="11"/>
                      </a:cubicBezTo>
                      <a:cubicBezTo>
                        <a:pt x="146" y="11"/>
                        <a:pt x="149" y="8"/>
                        <a:pt x="149" y="4"/>
                      </a:cubicBezTo>
                      <a:cubicBezTo>
                        <a:pt x="149" y="0"/>
                        <a:pt x="149" y="0"/>
                        <a:pt x="149" y="0"/>
                      </a:cubicBez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50" name="Rectangle 149">
                  <a:extLst>
                    <a:ext uri="{FF2B5EF4-FFF2-40B4-BE49-F238E27FC236}">
                      <a16:creationId xmlns:a16="http://schemas.microsoft.com/office/drawing/2014/main" id="{9DA83170-F2E2-4F01-8921-A95CBB2FF90C}"/>
                    </a:ext>
                  </a:extLst>
                </p:cNvPr>
                <p:cNvSpPr>
                  <a:spLocks noChangeArrowheads="1"/>
                </p:cNvSpPr>
                <p:nvPr/>
              </p:nvSpPr>
              <p:spPr bwMode="auto">
                <a:xfrm>
                  <a:off x="5855" y="2071"/>
                  <a:ext cx="334" cy="46"/>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grpSp>
          <p:sp>
            <p:nvSpPr>
              <p:cNvPr id="137" name="Rectangle 136">
                <a:extLst>
                  <a:ext uri="{FF2B5EF4-FFF2-40B4-BE49-F238E27FC236}">
                    <a16:creationId xmlns:a16="http://schemas.microsoft.com/office/drawing/2014/main" id="{B3192D38-1CD0-41D1-BB31-C7292791342D}"/>
                  </a:ext>
                </a:extLst>
              </p:cNvPr>
              <p:cNvSpPr/>
              <p:nvPr/>
            </p:nvSpPr>
            <p:spPr bwMode="auto">
              <a:xfrm>
                <a:off x="8822083" y="2100326"/>
                <a:ext cx="914400" cy="1458337"/>
              </a:xfrm>
              <a:prstGeom prst="rect">
                <a:avLst/>
              </a:prstGeom>
              <a:noFill/>
              <a:ln w="22225">
                <a:no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120" name="Group 119">
              <a:extLst>
                <a:ext uri="{FF2B5EF4-FFF2-40B4-BE49-F238E27FC236}">
                  <a16:creationId xmlns:a16="http://schemas.microsoft.com/office/drawing/2014/main" id="{94CB5E00-2814-48E2-AB8F-7390C58B996E}"/>
                </a:ext>
              </a:extLst>
            </p:cNvPr>
            <p:cNvGrpSpPr>
              <a:grpSpLocks noChangeAspect="1"/>
            </p:cNvGrpSpPr>
            <p:nvPr/>
          </p:nvGrpSpPr>
          <p:grpSpPr>
            <a:xfrm>
              <a:off x="6971598" y="2453159"/>
              <a:ext cx="518166" cy="826403"/>
              <a:chOff x="8822083" y="2100326"/>
              <a:chExt cx="914400" cy="1458337"/>
            </a:xfrm>
          </p:grpSpPr>
          <p:grpSp>
            <p:nvGrpSpPr>
              <p:cNvPr id="121" name="Group 120">
                <a:extLst>
                  <a:ext uri="{FF2B5EF4-FFF2-40B4-BE49-F238E27FC236}">
                    <a16:creationId xmlns:a16="http://schemas.microsoft.com/office/drawing/2014/main" id="{D6975D72-8A45-4DD2-9FDB-93545E592F77}"/>
                  </a:ext>
                </a:extLst>
              </p:cNvPr>
              <p:cNvGrpSpPr>
                <a:grpSpLocks noChangeAspect="1"/>
              </p:cNvGrpSpPr>
              <p:nvPr/>
            </p:nvGrpSpPr>
            <p:grpSpPr bwMode="auto">
              <a:xfrm>
                <a:off x="9068949" y="2230438"/>
                <a:ext cx="530226" cy="1174751"/>
                <a:chOff x="5855" y="1405"/>
                <a:chExt cx="334" cy="740"/>
              </a:xfrm>
            </p:grpSpPr>
            <p:sp>
              <p:nvSpPr>
                <p:cNvPr id="123" name="AutoShape 3">
                  <a:extLst>
                    <a:ext uri="{FF2B5EF4-FFF2-40B4-BE49-F238E27FC236}">
                      <a16:creationId xmlns:a16="http://schemas.microsoft.com/office/drawing/2014/main" id="{54EEEF23-8666-43CB-A766-51802DC914B8}"/>
                    </a:ext>
                  </a:extLst>
                </p:cNvPr>
                <p:cNvSpPr>
                  <a:spLocks noChangeAspect="1" noChangeArrowheads="1" noTextEdit="1"/>
                </p:cNvSpPr>
                <p:nvPr/>
              </p:nvSpPr>
              <p:spPr bwMode="auto">
                <a:xfrm>
                  <a:off x="5855" y="1408"/>
                  <a:ext cx="328" cy="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24" name="Freeform 123">
                  <a:extLst>
                    <a:ext uri="{FF2B5EF4-FFF2-40B4-BE49-F238E27FC236}">
                      <a16:creationId xmlns:a16="http://schemas.microsoft.com/office/drawing/2014/main" id="{0B0CDB6C-814B-4865-B614-58621C75F0CF}"/>
                    </a:ext>
                  </a:extLst>
                </p:cNvPr>
                <p:cNvSpPr>
                  <a:spLocks/>
                </p:cNvSpPr>
                <p:nvPr/>
              </p:nvSpPr>
              <p:spPr bwMode="auto">
                <a:xfrm>
                  <a:off x="5855" y="1405"/>
                  <a:ext cx="334" cy="740"/>
                </a:xfrm>
                <a:custGeom>
                  <a:avLst/>
                  <a:gdLst>
                    <a:gd name="T0" fmla="*/ 149 w 149"/>
                    <a:gd name="T1" fmla="*/ 280 h 287"/>
                    <a:gd name="T2" fmla="*/ 143 w 149"/>
                    <a:gd name="T3" fmla="*/ 287 h 287"/>
                    <a:gd name="T4" fmla="*/ 6 w 149"/>
                    <a:gd name="T5" fmla="*/ 287 h 287"/>
                    <a:gd name="T6" fmla="*/ 0 w 149"/>
                    <a:gd name="T7" fmla="*/ 280 h 287"/>
                    <a:gd name="T8" fmla="*/ 0 w 149"/>
                    <a:gd name="T9" fmla="*/ 7 h 287"/>
                    <a:gd name="T10" fmla="*/ 6 w 149"/>
                    <a:gd name="T11" fmla="*/ 0 h 287"/>
                    <a:gd name="T12" fmla="*/ 143 w 149"/>
                    <a:gd name="T13" fmla="*/ 0 h 287"/>
                    <a:gd name="T14" fmla="*/ 149 w 149"/>
                    <a:gd name="T15" fmla="*/ 7 h 287"/>
                    <a:gd name="T16" fmla="*/ 149 w 149"/>
                    <a:gd name="T17" fmla="*/ 28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287">
                      <a:moveTo>
                        <a:pt x="149" y="280"/>
                      </a:moveTo>
                      <a:cubicBezTo>
                        <a:pt x="149" y="284"/>
                        <a:pt x="146" y="287"/>
                        <a:pt x="143" y="287"/>
                      </a:cubicBezTo>
                      <a:cubicBezTo>
                        <a:pt x="6" y="287"/>
                        <a:pt x="6" y="287"/>
                        <a:pt x="6" y="287"/>
                      </a:cubicBezTo>
                      <a:cubicBezTo>
                        <a:pt x="3" y="287"/>
                        <a:pt x="0" y="284"/>
                        <a:pt x="0" y="280"/>
                      </a:cubicBezTo>
                      <a:cubicBezTo>
                        <a:pt x="0" y="7"/>
                        <a:pt x="0" y="7"/>
                        <a:pt x="0" y="7"/>
                      </a:cubicBezTo>
                      <a:cubicBezTo>
                        <a:pt x="0" y="3"/>
                        <a:pt x="3" y="0"/>
                        <a:pt x="6" y="0"/>
                      </a:cubicBezTo>
                      <a:cubicBezTo>
                        <a:pt x="143" y="0"/>
                        <a:pt x="143" y="0"/>
                        <a:pt x="143" y="0"/>
                      </a:cubicBezTo>
                      <a:cubicBezTo>
                        <a:pt x="146" y="0"/>
                        <a:pt x="149" y="3"/>
                        <a:pt x="149" y="7"/>
                      </a:cubicBezTo>
                      <a:lnTo>
                        <a:pt x="149" y="280"/>
                      </a:lnTo>
                      <a:close/>
                    </a:path>
                  </a:pathLst>
                </a:custGeom>
                <a:solidFill>
                  <a:srgbClr val="D2D2D2">
                    <a:alpha val="80000"/>
                  </a:srgbClr>
                </a:solidFill>
                <a:ln w="9525">
                  <a:solidFill>
                    <a:schemeClr val="tx1"/>
                  </a:solidFill>
                  <a:round/>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25" name="Rectangle 124">
                  <a:extLst>
                    <a:ext uri="{FF2B5EF4-FFF2-40B4-BE49-F238E27FC236}">
                      <a16:creationId xmlns:a16="http://schemas.microsoft.com/office/drawing/2014/main" id="{68696435-0825-4682-BD7D-91CE41BFFABC}"/>
                    </a:ext>
                  </a:extLst>
                </p:cNvPr>
                <p:cNvSpPr>
                  <a:spLocks noChangeArrowheads="1"/>
                </p:cNvSpPr>
                <p:nvPr/>
              </p:nvSpPr>
              <p:spPr bwMode="auto">
                <a:xfrm>
                  <a:off x="5855" y="1480"/>
                  <a:ext cx="173" cy="7"/>
                </a:xfrm>
                <a:prstGeom prst="rect">
                  <a:avLst/>
                </a:prstGeom>
                <a:solidFill>
                  <a:schemeClr val="tx1"/>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26" name="Freeform 125">
                  <a:extLst>
                    <a:ext uri="{FF2B5EF4-FFF2-40B4-BE49-F238E27FC236}">
                      <a16:creationId xmlns:a16="http://schemas.microsoft.com/office/drawing/2014/main" id="{236C0FF2-6122-46E3-AF78-3100366BE2B1}"/>
                    </a:ext>
                  </a:extLst>
                </p:cNvPr>
                <p:cNvSpPr>
                  <a:spLocks/>
                </p:cNvSpPr>
                <p:nvPr/>
              </p:nvSpPr>
              <p:spPr bwMode="auto">
                <a:xfrm>
                  <a:off x="5998" y="147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7"/>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27" name="Rectangle 126">
                  <a:extLst>
                    <a:ext uri="{FF2B5EF4-FFF2-40B4-BE49-F238E27FC236}">
                      <a16:creationId xmlns:a16="http://schemas.microsoft.com/office/drawing/2014/main" id="{0929DDA5-F27A-4A7C-A8AD-402297D92FC7}"/>
                    </a:ext>
                  </a:extLst>
                </p:cNvPr>
                <p:cNvSpPr>
                  <a:spLocks noChangeArrowheads="1"/>
                </p:cNvSpPr>
                <p:nvPr/>
              </p:nvSpPr>
              <p:spPr bwMode="auto">
                <a:xfrm>
                  <a:off x="5855" y="1571"/>
                  <a:ext cx="173" cy="6"/>
                </a:xfrm>
                <a:prstGeom prst="rect">
                  <a:avLst/>
                </a:prstGeom>
                <a:solidFill>
                  <a:srgbClr val="505050"/>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28" name="Freeform 127">
                  <a:extLst>
                    <a:ext uri="{FF2B5EF4-FFF2-40B4-BE49-F238E27FC236}">
                      <a16:creationId xmlns:a16="http://schemas.microsoft.com/office/drawing/2014/main" id="{3AB4DB5F-2531-4BC3-84B9-9FAC2D785C95}"/>
                    </a:ext>
                  </a:extLst>
                </p:cNvPr>
                <p:cNvSpPr>
                  <a:spLocks/>
                </p:cNvSpPr>
                <p:nvPr/>
              </p:nvSpPr>
              <p:spPr bwMode="auto">
                <a:xfrm>
                  <a:off x="5998" y="156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29" name="Rectangle 128">
                  <a:extLst>
                    <a:ext uri="{FF2B5EF4-FFF2-40B4-BE49-F238E27FC236}">
                      <a16:creationId xmlns:a16="http://schemas.microsoft.com/office/drawing/2014/main" id="{4C0D3055-D066-48DA-BDFB-567DA90F8631}"/>
                    </a:ext>
                  </a:extLst>
                </p:cNvPr>
                <p:cNvSpPr>
                  <a:spLocks noChangeArrowheads="1"/>
                </p:cNvSpPr>
                <p:nvPr/>
              </p:nvSpPr>
              <p:spPr bwMode="auto">
                <a:xfrm>
                  <a:off x="5855" y="1657"/>
                  <a:ext cx="173" cy="5"/>
                </a:xfrm>
                <a:prstGeom prst="rect">
                  <a:avLst/>
                </a:prstGeom>
                <a:solidFill>
                  <a:schemeClr val="bg1">
                    <a:lumMod val="50000"/>
                  </a:schemeClr>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30" name="Freeform 129">
                  <a:extLst>
                    <a:ext uri="{FF2B5EF4-FFF2-40B4-BE49-F238E27FC236}">
                      <a16:creationId xmlns:a16="http://schemas.microsoft.com/office/drawing/2014/main" id="{C23CF420-79D0-45FC-98E0-4C139B15543A}"/>
                    </a:ext>
                  </a:extLst>
                </p:cNvPr>
                <p:cNvSpPr>
                  <a:spLocks/>
                </p:cNvSpPr>
                <p:nvPr/>
              </p:nvSpPr>
              <p:spPr bwMode="auto">
                <a:xfrm>
                  <a:off x="5998" y="164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31" name="Rectangle 130">
                  <a:extLst>
                    <a:ext uri="{FF2B5EF4-FFF2-40B4-BE49-F238E27FC236}">
                      <a16:creationId xmlns:a16="http://schemas.microsoft.com/office/drawing/2014/main" id="{CA9ED47D-3AB4-4293-89AD-EF3D8BE337AE}"/>
                    </a:ext>
                  </a:extLst>
                </p:cNvPr>
                <p:cNvSpPr>
                  <a:spLocks noChangeArrowheads="1"/>
                </p:cNvSpPr>
                <p:nvPr/>
              </p:nvSpPr>
              <p:spPr bwMode="auto">
                <a:xfrm>
                  <a:off x="5855" y="1741"/>
                  <a:ext cx="173" cy="7"/>
                </a:xfrm>
                <a:prstGeom prst="rect">
                  <a:avLst/>
                </a:prstGeom>
                <a:solidFill>
                  <a:schemeClr val="tx1"/>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32" name="Freeform 131">
                  <a:extLst>
                    <a:ext uri="{FF2B5EF4-FFF2-40B4-BE49-F238E27FC236}">
                      <a16:creationId xmlns:a16="http://schemas.microsoft.com/office/drawing/2014/main" id="{878542C6-B517-4644-8A72-F891E7F28011}"/>
                    </a:ext>
                  </a:extLst>
                </p:cNvPr>
                <p:cNvSpPr>
                  <a:spLocks/>
                </p:cNvSpPr>
                <p:nvPr/>
              </p:nvSpPr>
              <p:spPr bwMode="auto">
                <a:xfrm>
                  <a:off x="5998" y="173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3"/>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33" name="Oval 132">
                  <a:extLst>
                    <a:ext uri="{FF2B5EF4-FFF2-40B4-BE49-F238E27FC236}">
                      <a16:creationId xmlns:a16="http://schemas.microsoft.com/office/drawing/2014/main" id="{4EE0878E-B115-4BA3-8701-3FB36FADFE51}"/>
                    </a:ext>
                  </a:extLst>
                </p:cNvPr>
                <p:cNvSpPr>
                  <a:spLocks noChangeArrowheads="1"/>
                </p:cNvSpPr>
                <p:nvPr/>
              </p:nvSpPr>
              <p:spPr bwMode="auto">
                <a:xfrm>
                  <a:off x="6006" y="1980"/>
                  <a:ext cx="44" cy="44"/>
                </a:xfrm>
                <a:prstGeom prst="ellipse">
                  <a:avLst/>
                </a:pr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34" name="Freeform 133">
                  <a:extLst>
                    <a:ext uri="{FF2B5EF4-FFF2-40B4-BE49-F238E27FC236}">
                      <a16:creationId xmlns:a16="http://schemas.microsoft.com/office/drawing/2014/main" id="{92826D7A-D235-442F-9786-CBEDB003E366}"/>
                    </a:ext>
                  </a:extLst>
                </p:cNvPr>
                <p:cNvSpPr>
                  <a:spLocks/>
                </p:cNvSpPr>
                <p:nvPr/>
              </p:nvSpPr>
              <p:spPr bwMode="auto">
                <a:xfrm>
                  <a:off x="5855" y="2117"/>
                  <a:ext cx="334" cy="28"/>
                </a:xfrm>
                <a:custGeom>
                  <a:avLst/>
                  <a:gdLst>
                    <a:gd name="T0" fmla="*/ 0 w 149"/>
                    <a:gd name="T1" fmla="*/ 0 h 11"/>
                    <a:gd name="T2" fmla="*/ 0 w 149"/>
                    <a:gd name="T3" fmla="*/ 4 h 11"/>
                    <a:gd name="T4" fmla="*/ 6 w 149"/>
                    <a:gd name="T5" fmla="*/ 11 h 11"/>
                    <a:gd name="T6" fmla="*/ 143 w 149"/>
                    <a:gd name="T7" fmla="*/ 11 h 11"/>
                    <a:gd name="T8" fmla="*/ 149 w 149"/>
                    <a:gd name="T9" fmla="*/ 4 h 11"/>
                    <a:gd name="T10" fmla="*/ 149 w 149"/>
                    <a:gd name="T11" fmla="*/ 0 h 11"/>
                    <a:gd name="T12" fmla="*/ 0 w 149"/>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149" h="11">
                      <a:moveTo>
                        <a:pt x="0" y="0"/>
                      </a:moveTo>
                      <a:cubicBezTo>
                        <a:pt x="0" y="4"/>
                        <a:pt x="0" y="4"/>
                        <a:pt x="0" y="4"/>
                      </a:cubicBezTo>
                      <a:cubicBezTo>
                        <a:pt x="0" y="8"/>
                        <a:pt x="3" y="11"/>
                        <a:pt x="6" y="11"/>
                      </a:cubicBezTo>
                      <a:cubicBezTo>
                        <a:pt x="143" y="11"/>
                        <a:pt x="143" y="11"/>
                        <a:pt x="143" y="11"/>
                      </a:cubicBezTo>
                      <a:cubicBezTo>
                        <a:pt x="146" y="11"/>
                        <a:pt x="149" y="8"/>
                        <a:pt x="149" y="4"/>
                      </a:cubicBezTo>
                      <a:cubicBezTo>
                        <a:pt x="149" y="0"/>
                        <a:pt x="149" y="0"/>
                        <a:pt x="149" y="0"/>
                      </a:cubicBez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35" name="Rectangle 134">
                  <a:extLst>
                    <a:ext uri="{FF2B5EF4-FFF2-40B4-BE49-F238E27FC236}">
                      <a16:creationId xmlns:a16="http://schemas.microsoft.com/office/drawing/2014/main" id="{9B1244BB-0FA6-47EE-9BAB-9DD26E243AA3}"/>
                    </a:ext>
                  </a:extLst>
                </p:cNvPr>
                <p:cNvSpPr>
                  <a:spLocks noChangeArrowheads="1"/>
                </p:cNvSpPr>
                <p:nvPr/>
              </p:nvSpPr>
              <p:spPr bwMode="auto">
                <a:xfrm>
                  <a:off x="5855" y="2071"/>
                  <a:ext cx="334" cy="46"/>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grpSp>
          <p:sp>
            <p:nvSpPr>
              <p:cNvPr id="122" name="Rectangle 121">
                <a:extLst>
                  <a:ext uri="{FF2B5EF4-FFF2-40B4-BE49-F238E27FC236}">
                    <a16:creationId xmlns:a16="http://schemas.microsoft.com/office/drawing/2014/main" id="{470EC91E-9768-4DF1-93D4-39A2D52B596B}"/>
                  </a:ext>
                </a:extLst>
              </p:cNvPr>
              <p:cNvSpPr/>
              <p:nvPr/>
            </p:nvSpPr>
            <p:spPr bwMode="auto">
              <a:xfrm>
                <a:off x="8822083" y="2100326"/>
                <a:ext cx="914400" cy="1458337"/>
              </a:xfrm>
              <a:prstGeom prst="rect">
                <a:avLst/>
              </a:prstGeom>
              <a:noFill/>
              <a:ln w="22225">
                <a:no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grpSp>
      <p:grpSp>
        <p:nvGrpSpPr>
          <p:cNvPr id="151" name="Group 150">
            <a:extLst>
              <a:ext uri="{FF2B5EF4-FFF2-40B4-BE49-F238E27FC236}">
                <a16:creationId xmlns:a16="http://schemas.microsoft.com/office/drawing/2014/main" id="{6C7919EE-F231-4994-B09D-9986739B49FA}"/>
              </a:ext>
            </a:extLst>
          </p:cNvPr>
          <p:cNvGrpSpPr>
            <a:grpSpLocks noChangeAspect="1"/>
          </p:cNvGrpSpPr>
          <p:nvPr/>
        </p:nvGrpSpPr>
        <p:grpSpPr>
          <a:xfrm>
            <a:off x="6366458" y="2618191"/>
            <a:ext cx="1186356" cy="420195"/>
            <a:chOff x="4642597" y="3753046"/>
            <a:chExt cx="2300053" cy="535590"/>
          </a:xfrm>
        </p:grpSpPr>
        <p:grpSp>
          <p:nvGrpSpPr>
            <p:cNvPr id="152" name="Group 151">
              <a:extLst>
                <a:ext uri="{FF2B5EF4-FFF2-40B4-BE49-F238E27FC236}">
                  <a16:creationId xmlns:a16="http://schemas.microsoft.com/office/drawing/2014/main" id="{2A405E95-E72E-439C-A03E-D6921CFB7322}"/>
                </a:ext>
              </a:extLst>
            </p:cNvPr>
            <p:cNvGrpSpPr/>
            <p:nvPr/>
          </p:nvGrpSpPr>
          <p:grpSpPr>
            <a:xfrm>
              <a:off x="4642597" y="3753046"/>
              <a:ext cx="2300053" cy="535590"/>
              <a:chOff x="4734713" y="4387988"/>
              <a:chExt cx="2300053" cy="535590"/>
            </a:xfrm>
          </p:grpSpPr>
          <p:sp>
            <p:nvSpPr>
              <p:cNvPr id="154" name="Flowchart: Delay 153">
                <a:extLst>
                  <a:ext uri="{FF2B5EF4-FFF2-40B4-BE49-F238E27FC236}">
                    <a16:creationId xmlns:a16="http://schemas.microsoft.com/office/drawing/2014/main" id="{8E318F85-CD46-4F68-A2D8-D5039BE37089}"/>
                  </a:ext>
                </a:extLst>
              </p:cNvPr>
              <p:cNvSpPr/>
              <p:nvPr/>
            </p:nvSpPr>
            <p:spPr bwMode="auto">
              <a:xfrm>
                <a:off x="6689882" y="4387988"/>
                <a:ext cx="344884" cy="535590"/>
              </a:xfrm>
              <a:prstGeom prst="flowChartDelay">
                <a:avLst/>
              </a:prstGeom>
              <a:solidFill>
                <a:srgbClr val="44235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b="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155" name="Rectangle 154">
                <a:extLst>
                  <a:ext uri="{FF2B5EF4-FFF2-40B4-BE49-F238E27FC236}">
                    <a16:creationId xmlns:a16="http://schemas.microsoft.com/office/drawing/2014/main" id="{B1CF95CB-4E8F-4E77-AFAF-9F1397172DD8}"/>
                  </a:ext>
                </a:extLst>
              </p:cNvPr>
              <p:cNvSpPr/>
              <p:nvPr/>
            </p:nvSpPr>
            <p:spPr bwMode="auto">
              <a:xfrm>
                <a:off x="4916048" y="4387988"/>
                <a:ext cx="1819971" cy="535590"/>
              </a:xfrm>
              <a:prstGeom prst="rect">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b="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156" name="Oval 155">
                <a:extLst>
                  <a:ext uri="{FF2B5EF4-FFF2-40B4-BE49-F238E27FC236}">
                    <a16:creationId xmlns:a16="http://schemas.microsoft.com/office/drawing/2014/main" id="{E5276ADB-05CB-47FE-8682-8A1C78008DE0}"/>
                  </a:ext>
                </a:extLst>
              </p:cNvPr>
              <p:cNvSpPr/>
              <p:nvPr/>
            </p:nvSpPr>
            <p:spPr bwMode="auto">
              <a:xfrm>
                <a:off x="4734713" y="4387988"/>
                <a:ext cx="362670" cy="535590"/>
              </a:xfrm>
              <a:prstGeom prst="ellipse">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b="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grpSp>
        <p:sp>
          <p:nvSpPr>
            <p:cNvPr id="153" name="Oval 152">
              <a:extLst>
                <a:ext uri="{FF2B5EF4-FFF2-40B4-BE49-F238E27FC236}">
                  <a16:creationId xmlns:a16="http://schemas.microsoft.com/office/drawing/2014/main" id="{3D10336A-3687-42E5-BCFE-EC53738294CA}"/>
                </a:ext>
              </a:extLst>
            </p:cNvPr>
            <p:cNvSpPr/>
            <p:nvPr/>
          </p:nvSpPr>
          <p:spPr bwMode="auto">
            <a:xfrm>
              <a:off x="6517636" y="3777167"/>
              <a:ext cx="353924" cy="502472"/>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b="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grpSp>
      <p:sp>
        <p:nvSpPr>
          <p:cNvPr id="157" name="TextBox 197">
            <a:extLst>
              <a:ext uri="{FF2B5EF4-FFF2-40B4-BE49-F238E27FC236}">
                <a16:creationId xmlns:a16="http://schemas.microsoft.com/office/drawing/2014/main" id="{3584C9B7-6161-4F28-8AF4-D67F3FD3533D}"/>
              </a:ext>
            </a:extLst>
          </p:cNvPr>
          <p:cNvSpPr txBox="1"/>
          <p:nvPr/>
        </p:nvSpPr>
        <p:spPr>
          <a:xfrm>
            <a:off x="6291632" y="3049910"/>
            <a:ext cx="1535623" cy="369332"/>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a:solidFill>
                  <a:schemeClr val="bg1"/>
                </a:solidFill>
                <a:latin typeface="Segoe UI" panose="020B0502040204020203" pitchFamily="34" charset="0"/>
                <a:cs typeface="Segoe UI" panose="020B0502040204020203" pitchFamily="34" charset="0"/>
              </a:rPr>
              <a:t>VNet peering</a:t>
            </a:r>
          </a:p>
        </p:txBody>
      </p:sp>
    </p:spTree>
    <p:custDataLst>
      <p:tags r:id="rId1"/>
    </p:custDataLst>
    <p:extLst>
      <p:ext uri="{BB962C8B-B14F-4D97-AF65-F5344CB8AC3E}">
        <p14:creationId xmlns:p14="http://schemas.microsoft.com/office/powerpoint/2010/main" val="8405847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Virtual network connectivity</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b="0" dirty="0"/>
              <a:t>Cross-premises:</a:t>
            </a:r>
          </a:p>
          <a:p>
            <a:pPr lvl="1"/>
            <a:r>
              <a:rPr lang="en-US" b="0" dirty="0"/>
              <a:t>Point-to-Site</a:t>
            </a:r>
          </a:p>
          <a:p>
            <a:pPr lvl="1"/>
            <a:r>
              <a:rPr lang="en-US" b="0" dirty="0"/>
              <a:t>Site-to-Site</a:t>
            </a:r>
          </a:p>
          <a:p>
            <a:pPr lvl="1"/>
            <a:r>
              <a:rPr lang="en-US" b="0" dirty="0"/>
              <a:t>ExpressRoute</a:t>
            </a:r>
          </a:p>
          <a:p>
            <a:r>
              <a:rPr lang="en-US" b="0" dirty="0"/>
              <a:t>Cross-virtual network:</a:t>
            </a:r>
          </a:p>
          <a:p>
            <a:pPr lvl="1"/>
            <a:r>
              <a:rPr lang="en-US" b="0" dirty="0"/>
              <a:t>VNet peering - the same Azure region</a:t>
            </a:r>
          </a:p>
          <a:p>
            <a:pPr lvl="1"/>
            <a:r>
              <a:rPr lang="en-US" b="0" dirty="0"/>
              <a:t>VNet-to-VNet - different Azure regions</a:t>
            </a:r>
          </a:p>
          <a:p>
            <a:r>
              <a:rPr lang="en-US" b="0" dirty="0"/>
              <a:t>Virtual gateways:</a:t>
            </a:r>
          </a:p>
          <a:p>
            <a:pPr lvl="1"/>
            <a:r>
              <a:rPr lang="en-US" b="0" dirty="0"/>
              <a:t>VPN gateways</a:t>
            </a:r>
          </a:p>
          <a:p>
            <a:pPr lvl="1"/>
            <a:r>
              <a:rPr lang="en-US" b="0" dirty="0"/>
              <a:t>ExpressRoute gateways</a:t>
            </a:r>
          </a:p>
        </p:txBody>
      </p:sp>
    </p:spTree>
    <p:custDataLst>
      <p:tags r:id="rId1"/>
    </p:custDataLst>
    <p:extLst>
      <p:ext uri="{BB962C8B-B14F-4D97-AF65-F5344CB8AC3E}">
        <p14:creationId xmlns:p14="http://schemas.microsoft.com/office/powerpoint/2010/main" val="38029294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p:cNvSpPr txBox="1"/>
          <p:nvPr/>
        </p:nvSpPr>
        <p:spPr>
          <a:xfrm rot="16200000">
            <a:off x="-843536" y="4894338"/>
            <a:ext cx="2042462" cy="256751"/>
          </a:xfrm>
          <a:prstGeom prst="rect">
            <a:avLst/>
          </a:prstGeom>
          <a:noFill/>
        </p:spPr>
        <p:txBody>
          <a:bodyPr wrap="none" lIns="134451" tIns="107561" rIns="134451" bIns="107561" rtlCol="0">
            <a:noAutofit/>
          </a:bodyPr>
          <a:lstStyle/>
          <a:p>
            <a:pPr defTabSz="685478">
              <a:lnSpc>
                <a:spcPct val="90000"/>
              </a:lnSpc>
              <a:spcAft>
                <a:spcPts val="441"/>
              </a:spcAft>
              <a:defRPr/>
            </a:pPr>
            <a:r>
              <a:rPr lang="de-DE" sz="2100" dirty="0">
                <a:solidFill>
                  <a:srgbClr val="FFFFFF">
                    <a:lumMod val="50000"/>
                  </a:srgbClr>
                </a:solidFill>
                <a:latin typeface="Segoe UI Light"/>
              </a:rPr>
              <a:t>http://azureplatform.azurewebsites.net/</a:t>
            </a:r>
            <a:endParaRPr lang="en-US" sz="2100" dirty="0">
              <a:solidFill>
                <a:srgbClr val="FFFFFF">
                  <a:lumMod val="50000"/>
                </a:srgbClr>
              </a:solidFill>
              <a:latin typeface="Segoe UI Light"/>
            </a:endParaRPr>
          </a:p>
        </p:txBody>
      </p:sp>
      <p:sp>
        <p:nvSpPr>
          <p:cNvPr id="17" name="TextBox 16"/>
          <p:cNvSpPr txBox="1"/>
          <p:nvPr/>
        </p:nvSpPr>
        <p:spPr>
          <a:xfrm rot="16200000">
            <a:off x="8218001" y="5471893"/>
            <a:ext cx="1316435" cy="257783"/>
          </a:xfrm>
          <a:prstGeom prst="rect">
            <a:avLst/>
          </a:prstGeom>
          <a:noFill/>
        </p:spPr>
        <p:txBody>
          <a:bodyPr wrap="none" lIns="134451" tIns="107561" rIns="134451" bIns="107561" rtlCol="0">
            <a:noAutofit/>
          </a:bodyPr>
          <a:lstStyle/>
          <a:p>
            <a:pPr algn="r" defTabSz="685478">
              <a:lnSpc>
                <a:spcPct val="90000"/>
              </a:lnSpc>
              <a:spcAft>
                <a:spcPts val="441"/>
              </a:spcAft>
              <a:defRPr/>
            </a:pPr>
            <a:r>
              <a:rPr lang="de-DE" sz="900" dirty="0">
                <a:solidFill>
                  <a:srgbClr val="FFFFFF">
                    <a:lumMod val="50000"/>
                  </a:srgbClr>
                </a:solidFill>
                <a:latin typeface="Segoe UI Light"/>
              </a:rPr>
              <a:t>* Preview Services</a:t>
            </a:r>
            <a:endParaRPr lang="en-US" sz="900" dirty="0">
              <a:solidFill>
                <a:srgbClr val="FFFFFF">
                  <a:lumMod val="50000"/>
                </a:srgbClr>
              </a:solidFill>
              <a:latin typeface="Segoe UI Light"/>
            </a:endParaRPr>
          </a:p>
        </p:txBody>
      </p:sp>
      <p:pic>
        <p:nvPicPr>
          <p:cNvPr id="7" name="Picture 6"/>
          <p:cNvPicPr>
            <a:picLocks noChangeAspect="1"/>
          </p:cNvPicPr>
          <p:nvPr/>
        </p:nvPicPr>
        <p:blipFill>
          <a:blip r:embed="rId3"/>
          <a:stretch>
            <a:fillRect/>
          </a:stretch>
        </p:blipFill>
        <p:spPr>
          <a:xfrm>
            <a:off x="722115" y="4146267"/>
            <a:ext cx="2264569" cy="1228725"/>
          </a:xfrm>
          <a:prstGeom prst="rect">
            <a:avLst/>
          </a:prstGeom>
        </p:spPr>
      </p:pic>
      <p:pic>
        <p:nvPicPr>
          <p:cNvPr id="8" name="Picture 7"/>
          <p:cNvPicPr>
            <a:picLocks noChangeAspect="1"/>
          </p:cNvPicPr>
          <p:nvPr/>
        </p:nvPicPr>
        <p:blipFill>
          <a:blip r:embed="rId4"/>
          <a:stretch>
            <a:fillRect/>
          </a:stretch>
        </p:blipFill>
        <p:spPr>
          <a:xfrm>
            <a:off x="728665" y="2530304"/>
            <a:ext cx="2232422" cy="1582341"/>
          </a:xfrm>
          <a:prstGeom prst="rect">
            <a:avLst/>
          </a:prstGeom>
        </p:spPr>
      </p:pic>
      <p:pic>
        <p:nvPicPr>
          <p:cNvPr id="9" name="Picture 8"/>
          <p:cNvPicPr>
            <a:picLocks noChangeAspect="1"/>
          </p:cNvPicPr>
          <p:nvPr/>
        </p:nvPicPr>
        <p:blipFill>
          <a:blip r:embed="rId5"/>
          <a:stretch>
            <a:fillRect/>
          </a:stretch>
        </p:blipFill>
        <p:spPr>
          <a:xfrm>
            <a:off x="738189" y="964603"/>
            <a:ext cx="2218135" cy="1571625"/>
          </a:xfrm>
          <a:prstGeom prst="rect">
            <a:avLst/>
          </a:prstGeom>
        </p:spPr>
      </p:pic>
      <p:pic>
        <p:nvPicPr>
          <p:cNvPr id="23" name="Picture 22"/>
          <p:cNvPicPr>
            <a:picLocks noChangeAspect="1"/>
          </p:cNvPicPr>
          <p:nvPr/>
        </p:nvPicPr>
        <p:blipFill rotWithShape="1">
          <a:blip r:embed="rId6"/>
          <a:srcRect b="7848"/>
          <a:stretch/>
        </p:blipFill>
        <p:spPr>
          <a:xfrm>
            <a:off x="726878" y="5441671"/>
            <a:ext cx="7690247" cy="523361"/>
          </a:xfrm>
          <a:prstGeom prst="rect">
            <a:avLst/>
          </a:prstGeom>
        </p:spPr>
      </p:pic>
      <p:pic>
        <p:nvPicPr>
          <p:cNvPr id="19" name="Picture 18"/>
          <p:cNvPicPr>
            <a:picLocks noChangeAspect="1"/>
          </p:cNvPicPr>
          <p:nvPr/>
        </p:nvPicPr>
        <p:blipFill>
          <a:blip r:embed="rId7"/>
          <a:stretch>
            <a:fillRect/>
          </a:stretch>
        </p:blipFill>
        <p:spPr>
          <a:xfrm>
            <a:off x="6168630" y="936931"/>
            <a:ext cx="2218135" cy="1571625"/>
          </a:xfrm>
          <a:prstGeom prst="rect">
            <a:avLst/>
          </a:prstGeom>
        </p:spPr>
      </p:pic>
      <p:pic>
        <p:nvPicPr>
          <p:cNvPr id="20" name="Picture 19"/>
          <p:cNvPicPr>
            <a:picLocks noChangeAspect="1"/>
          </p:cNvPicPr>
          <p:nvPr/>
        </p:nvPicPr>
        <p:blipFill>
          <a:blip r:embed="rId8"/>
          <a:stretch>
            <a:fillRect/>
          </a:stretch>
        </p:blipFill>
        <p:spPr>
          <a:xfrm>
            <a:off x="6173392" y="2538610"/>
            <a:ext cx="2264569" cy="1246585"/>
          </a:xfrm>
          <a:prstGeom prst="rect">
            <a:avLst/>
          </a:prstGeom>
        </p:spPr>
      </p:pic>
      <p:pic>
        <p:nvPicPr>
          <p:cNvPr id="21" name="Picture 20"/>
          <p:cNvPicPr>
            <a:picLocks noChangeAspect="1"/>
          </p:cNvPicPr>
          <p:nvPr/>
        </p:nvPicPr>
        <p:blipFill>
          <a:blip r:embed="rId9"/>
          <a:stretch>
            <a:fillRect/>
          </a:stretch>
        </p:blipFill>
        <p:spPr>
          <a:xfrm>
            <a:off x="6186339" y="3819191"/>
            <a:ext cx="2207419" cy="1585913"/>
          </a:xfrm>
          <a:prstGeom prst="rect">
            <a:avLst/>
          </a:prstGeom>
        </p:spPr>
      </p:pic>
      <p:pic>
        <p:nvPicPr>
          <p:cNvPr id="14" name="Picture 13"/>
          <p:cNvPicPr>
            <a:picLocks noChangeAspect="1"/>
          </p:cNvPicPr>
          <p:nvPr/>
        </p:nvPicPr>
        <p:blipFill>
          <a:blip r:embed="rId10"/>
          <a:stretch>
            <a:fillRect/>
          </a:stretch>
        </p:blipFill>
        <p:spPr>
          <a:xfrm>
            <a:off x="3475955" y="941450"/>
            <a:ext cx="2228850" cy="1600200"/>
          </a:xfrm>
          <a:prstGeom prst="rect">
            <a:avLst/>
          </a:prstGeom>
        </p:spPr>
      </p:pic>
      <p:pic>
        <p:nvPicPr>
          <p:cNvPr id="15" name="Picture 14"/>
          <p:cNvPicPr>
            <a:picLocks noChangeAspect="1"/>
          </p:cNvPicPr>
          <p:nvPr/>
        </p:nvPicPr>
        <p:blipFill>
          <a:blip r:embed="rId11"/>
          <a:stretch>
            <a:fillRect/>
          </a:stretch>
        </p:blipFill>
        <p:spPr>
          <a:xfrm>
            <a:off x="3479527" y="2536887"/>
            <a:ext cx="2221706" cy="1268016"/>
          </a:xfrm>
          <a:prstGeom prst="rect">
            <a:avLst/>
          </a:prstGeom>
        </p:spPr>
      </p:pic>
      <p:pic>
        <p:nvPicPr>
          <p:cNvPr id="18" name="Picture 17"/>
          <p:cNvPicPr>
            <a:picLocks noChangeAspect="1"/>
          </p:cNvPicPr>
          <p:nvPr/>
        </p:nvPicPr>
        <p:blipFill>
          <a:blip r:embed="rId12"/>
          <a:stretch>
            <a:fillRect/>
          </a:stretch>
        </p:blipFill>
        <p:spPr>
          <a:xfrm>
            <a:off x="3474765" y="3800141"/>
            <a:ext cx="2235994" cy="1603772"/>
          </a:xfrm>
          <a:prstGeom prst="rect">
            <a:avLst/>
          </a:prstGeom>
        </p:spPr>
      </p:pic>
      <p:sp>
        <p:nvSpPr>
          <p:cNvPr id="2" name="Rectangle 1">
            <a:extLst>
              <a:ext uri="{FF2B5EF4-FFF2-40B4-BE49-F238E27FC236}">
                <a16:creationId xmlns:a16="http://schemas.microsoft.com/office/drawing/2014/main" id="{732257A5-50C9-4C2E-B8B5-486C1E77A629}"/>
              </a:ext>
            </a:extLst>
          </p:cNvPr>
          <p:cNvSpPr/>
          <p:nvPr/>
        </p:nvSpPr>
        <p:spPr bwMode="auto">
          <a:xfrm>
            <a:off x="719139" y="2517390"/>
            <a:ext cx="2235994" cy="1562198"/>
          </a:xfrm>
          <a:prstGeom prst="rect">
            <a:avLst/>
          </a:prstGeom>
          <a:noFill/>
          <a:ln>
            <a:solidFill>
              <a:srgbClr val="FF0000"/>
            </a:solid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Verdana" pitchFamily="34" charset="0"/>
            </a:endParaRPr>
          </a:p>
        </p:txBody>
      </p:sp>
    </p:spTree>
    <p:extLst>
      <p:ext uri="{BB962C8B-B14F-4D97-AF65-F5344CB8AC3E}">
        <p14:creationId xmlns:p14="http://schemas.microsoft.com/office/powerpoint/2010/main" val="15366756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Virtual network connectivity</a:t>
            </a:r>
          </a:p>
        </p:txBody>
      </p:sp>
      <p:sp>
        <p:nvSpPr>
          <p:cNvPr id="4" name="Content Placeholder 2"/>
          <p:cNvSpPr>
            <a:spLocks noGrp="1"/>
          </p:cNvSpPr>
          <p:nvPr/>
        </p:nvSpPr>
        <p:spPr bwMode="auto">
          <a:xfrm>
            <a:off x="460375" y="740662"/>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b="0" dirty="0"/>
              <a:t>Cross-premises:</a:t>
            </a:r>
          </a:p>
          <a:p>
            <a:pPr lvl="1"/>
            <a:r>
              <a:rPr lang="en-US" b="0" dirty="0"/>
              <a:t>Point-to-Site</a:t>
            </a:r>
          </a:p>
          <a:p>
            <a:pPr lvl="1"/>
            <a:r>
              <a:rPr lang="en-US" b="0" dirty="0"/>
              <a:t>Site-to-Site</a:t>
            </a:r>
          </a:p>
          <a:p>
            <a:pPr lvl="1"/>
            <a:r>
              <a:rPr lang="en-US" b="0" dirty="0"/>
              <a:t>ExpressRoute</a:t>
            </a:r>
          </a:p>
          <a:p>
            <a:r>
              <a:rPr lang="en-US" b="0" dirty="0"/>
              <a:t>Cross-virtual network:</a:t>
            </a:r>
          </a:p>
          <a:p>
            <a:pPr lvl="1"/>
            <a:r>
              <a:rPr lang="en-US" b="0" dirty="0"/>
              <a:t>VNet peering - the same Azure region</a:t>
            </a:r>
          </a:p>
          <a:p>
            <a:pPr lvl="1"/>
            <a:r>
              <a:rPr lang="en-US" b="0" dirty="0"/>
              <a:t>VNet-to-VNet - different Azure regions</a:t>
            </a:r>
          </a:p>
          <a:p>
            <a:r>
              <a:rPr lang="en-US" b="0" dirty="0"/>
              <a:t>Virtual gateways:</a:t>
            </a:r>
          </a:p>
          <a:p>
            <a:pPr lvl="1"/>
            <a:r>
              <a:rPr lang="en-US" b="0" dirty="0"/>
              <a:t>VPN gateways</a:t>
            </a:r>
          </a:p>
          <a:p>
            <a:pPr lvl="1"/>
            <a:r>
              <a:rPr lang="en-US" b="0" dirty="0"/>
              <a:t>ExpressRoute gateways</a:t>
            </a:r>
          </a:p>
        </p:txBody>
      </p:sp>
    </p:spTree>
    <p:custDataLst>
      <p:tags r:id="rId1"/>
    </p:custDataLst>
    <p:extLst>
      <p:ext uri="{BB962C8B-B14F-4D97-AF65-F5344CB8AC3E}">
        <p14:creationId xmlns:p14="http://schemas.microsoft.com/office/powerpoint/2010/main" val="27523006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E315609-FC13-472A-9FB3-89F532D2A0EB}"/>
              </a:ext>
            </a:extLst>
          </p:cNvPr>
          <p:cNvSpPr>
            <a:spLocks noGrp="1"/>
          </p:cNvSpPr>
          <p:nvPr>
            <p:ph type="ctrTitle" sz="quarter"/>
          </p:nvPr>
        </p:nvSpPr>
        <p:spPr/>
        <p:txBody>
          <a:bodyPr/>
          <a:lstStyle/>
          <a:p>
            <a:r>
              <a:rPr lang="en-US" dirty="0"/>
              <a:t>Configure ARM VM networking  </a:t>
            </a:r>
          </a:p>
        </p:txBody>
      </p:sp>
      <p:sp>
        <p:nvSpPr>
          <p:cNvPr id="6" name="Subtitle 5">
            <a:extLst>
              <a:ext uri="{FF2B5EF4-FFF2-40B4-BE49-F238E27FC236}">
                <a16:creationId xmlns:a16="http://schemas.microsoft.com/office/drawing/2014/main" id="{5C407592-27A8-4419-BCCA-7A8F3E71409F}"/>
              </a:ext>
            </a:extLst>
          </p:cNvPr>
          <p:cNvSpPr>
            <a:spLocks noGrp="1"/>
          </p:cNvSpPr>
          <p:nvPr>
            <p:ph type="subTitle" sz="quarter" idx="1"/>
          </p:nvPr>
        </p:nvSpPr>
        <p:spPr/>
        <p:txBody>
          <a:bodyPr/>
          <a:lstStyle/>
          <a:p>
            <a:r>
              <a:rPr lang="en-US" dirty="0"/>
              <a:t>Configure static IP addresses, Network Security Groups (NSGs), DNS, User Defined Routes (UDRs), external and internal load balancing with HTTP and TCP health probes, public IPs, firewall rules, and direct server return; design and implement Application Gateway </a:t>
            </a:r>
          </a:p>
        </p:txBody>
      </p:sp>
      <p:sp>
        <p:nvSpPr>
          <p:cNvPr id="7" name="Text Placeholder 6">
            <a:extLst>
              <a:ext uri="{FF2B5EF4-FFF2-40B4-BE49-F238E27FC236}">
                <a16:creationId xmlns:a16="http://schemas.microsoft.com/office/drawing/2014/main" id="{6A7AAE66-DFBD-48F8-91D2-C28D9BAAEC5D}"/>
              </a:ext>
            </a:extLst>
          </p:cNvPr>
          <p:cNvSpPr>
            <a:spLocks noGrp="1"/>
          </p:cNvSpPr>
          <p:nvPr>
            <p:ph type="body" sz="quarter" idx="10"/>
          </p:nvPr>
        </p:nvSpPr>
        <p:spPr/>
        <p:txBody>
          <a:bodyPr/>
          <a:lstStyle/>
          <a:p>
            <a:r>
              <a:rPr lang="en-US" dirty="0"/>
              <a:t>Covered in computer section</a:t>
            </a:r>
          </a:p>
        </p:txBody>
      </p:sp>
      <p:sp>
        <p:nvSpPr>
          <p:cNvPr id="8" name="Text Placeholder 7">
            <a:extLst>
              <a:ext uri="{FF2B5EF4-FFF2-40B4-BE49-F238E27FC236}">
                <a16:creationId xmlns:a16="http://schemas.microsoft.com/office/drawing/2014/main" id="{D7680E8C-1308-49E5-93AE-D1B0C22FEDDA}"/>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38238278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DNS overvie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11415" y="2042445"/>
            <a:ext cx="4532585" cy="313061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259534" y="-68532"/>
            <a:ext cx="7886700" cy="994172"/>
          </a:xfrm>
        </p:spPr>
        <p:txBody>
          <a:bodyPr/>
          <a:lstStyle/>
          <a:p>
            <a:r>
              <a:rPr lang="en-US" dirty="0"/>
              <a:t>Network Services: Azure DNS</a:t>
            </a:r>
          </a:p>
        </p:txBody>
      </p:sp>
      <p:sp>
        <p:nvSpPr>
          <p:cNvPr id="3" name="Content Placeholder 2"/>
          <p:cNvSpPr>
            <a:spLocks noGrp="1"/>
          </p:cNvSpPr>
          <p:nvPr>
            <p:ph idx="1"/>
          </p:nvPr>
        </p:nvSpPr>
        <p:spPr>
          <a:xfrm>
            <a:off x="184033" y="934564"/>
            <a:ext cx="4668564" cy="3263504"/>
          </a:xfrm>
        </p:spPr>
        <p:txBody>
          <a:bodyPr/>
          <a:lstStyle/>
          <a:p>
            <a:r>
              <a:rPr lang="en-US" dirty="0"/>
              <a:t>Azure Service for managing </a:t>
            </a:r>
            <a:r>
              <a:rPr lang="en-US" b="1" dirty="0">
                <a:solidFill>
                  <a:srgbClr val="FF0000"/>
                </a:solidFill>
              </a:rPr>
              <a:t>Public</a:t>
            </a:r>
            <a:br>
              <a:rPr lang="en-US" b="1" dirty="0">
                <a:solidFill>
                  <a:srgbClr val="FF0000"/>
                </a:solidFill>
              </a:rPr>
            </a:br>
            <a:r>
              <a:rPr lang="en-US" b="1" dirty="0">
                <a:solidFill>
                  <a:srgbClr val="FF0000"/>
                </a:solidFill>
              </a:rPr>
              <a:t>DNS</a:t>
            </a:r>
            <a:r>
              <a:rPr lang="en-US" dirty="0"/>
              <a:t> (99.99% SLA)</a:t>
            </a:r>
          </a:p>
          <a:p>
            <a:r>
              <a:rPr lang="en-US" dirty="0"/>
              <a:t>Integrates with Azure Management Services</a:t>
            </a:r>
          </a:p>
          <a:p>
            <a:r>
              <a:rPr lang="en-US" dirty="0"/>
              <a:t>Controlled with Role Based Access Control</a:t>
            </a:r>
          </a:p>
          <a:p>
            <a:r>
              <a:rPr lang="en-US" dirty="0"/>
              <a:t>100 DNS Zones per subscription</a:t>
            </a:r>
          </a:p>
          <a:p>
            <a:r>
              <a:rPr lang="en-US" dirty="0"/>
              <a:t>5000 Record sets per zone</a:t>
            </a:r>
          </a:p>
          <a:p>
            <a:r>
              <a:rPr lang="en-US" dirty="0"/>
              <a:t>20 Records per record set</a:t>
            </a:r>
          </a:p>
          <a:p>
            <a:endParaRPr lang="en-US" dirty="0"/>
          </a:p>
        </p:txBody>
      </p:sp>
      <p:sp>
        <p:nvSpPr>
          <p:cNvPr id="4" name="TextBox 3"/>
          <p:cNvSpPr txBox="1"/>
          <p:nvPr/>
        </p:nvSpPr>
        <p:spPr>
          <a:xfrm>
            <a:off x="217591" y="6154753"/>
            <a:ext cx="6585201" cy="923330"/>
          </a:xfrm>
          <a:prstGeom prst="rect">
            <a:avLst/>
          </a:prstGeom>
          <a:noFill/>
        </p:spPr>
        <p:txBody>
          <a:bodyPr wrap="none" rtlCol="0">
            <a:spAutoFit/>
          </a:bodyPr>
          <a:lstStyle/>
          <a:p>
            <a:r>
              <a:rPr lang="en-US" dirty="0">
                <a:latin typeface="Segoe UI" panose="020B0502040204020203" pitchFamily="34" charset="0"/>
                <a:cs typeface="Segoe UI" panose="020B0502040204020203" pitchFamily="34" charset="0"/>
                <a:hlinkClick r:id="rId4"/>
              </a:rPr>
              <a:t>https://docs.microsoft.com/en-us/azure/dns/dns-overview</a:t>
            </a:r>
            <a:endParaRPr lang="en-US" dirty="0">
              <a:latin typeface="Segoe UI" panose="020B0502040204020203" pitchFamily="34" charset="0"/>
              <a:cs typeface="Segoe UI" panose="020B0502040204020203" pitchFamily="34" charset="0"/>
            </a:endParaRPr>
          </a:p>
          <a:p>
            <a:endParaRPr lang="en-US" dirty="0">
              <a:latin typeface="Segoe UI" panose="020B0502040204020203" pitchFamily="34" charset="0"/>
              <a:cs typeface="Segoe UI" panose="020B0502040204020203" pitchFamily="34" charset="0"/>
            </a:endParaRPr>
          </a:p>
          <a:p>
            <a:endParaRPr lang="en-US"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3715355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6AC91FF7-FEE4-4007-B58B-353DFFCCEAA3}"/>
              </a:ext>
            </a:extLst>
          </p:cNvPr>
          <p:cNvPicPr>
            <a:picLocks noChangeAspect="1"/>
          </p:cNvPicPr>
          <p:nvPr/>
        </p:nvPicPr>
        <p:blipFill>
          <a:blip r:embed="rId3"/>
          <a:stretch>
            <a:fillRect/>
          </a:stretch>
        </p:blipFill>
        <p:spPr>
          <a:xfrm>
            <a:off x="3927388" y="1819627"/>
            <a:ext cx="4768516" cy="3218747"/>
          </a:xfrm>
          <a:prstGeom prst="rect">
            <a:avLst/>
          </a:prstGeom>
          <a:effectLst/>
        </p:spPr>
      </p:pic>
      <p:sp>
        <p:nvSpPr>
          <p:cNvPr id="3" name="Title 2">
            <a:extLst>
              <a:ext uri="{FF2B5EF4-FFF2-40B4-BE49-F238E27FC236}">
                <a16:creationId xmlns:a16="http://schemas.microsoft.com/office/drawing/2014/main" id="{3801CC43-342D-4B93-B956-AD2B7F50C025}"/>
              </a:ext>
            </a:extLst>
          </p:cNvPr>
          <p:cNvSpPr>
            <a:spLocks noGrp="1"/>
          </p:cNvSpPr>
          <p:nvPr>
            <p:ph type="title"/>
          </p:nvPr>
        </p:nvSpPr>
        <p:spPr>
          <a:xfrm>
            <a:off x="486697" y="1329200"/>
            <a:ext cx="2629121" cy="731699"/>
          </a:xfrm>
        </p:spPr>
        <p:txBody>
          <a:bodyPr vert="horz" wrap="square" lIns="68580" tIns="34290" rIns="68580" bIns="34290" numCol="1" rtlCol="0" anchor="ctr" anchorCtr="0" compatLnSpc="1">
            <a:prstTxWarp prst="textNoShape">
              <a:avLst/>
            </a:prstTxWarp>
            <a:normAutofit/>
          </a:bodyPr>
          <a:lstStyle/>
          <a:p>
            <a:r>
              <a:rPr lang="en-US" dirty="0">
                <a:solidFill>
                  <a:srgbClr val="292985"/>
                </a:solidFill>
              </a:rPr>
              <a:t>Route Tables</a:t>
            </a:r>
          </a:p>
        </p:txBody>
      </p:sp>
      <p:sp>
        <p:nvSpPr>
          <p:cNvPr id="4" name="Content Placeholder 3">
            <a:extLst>
              <a:ext uri="{FF2B5EF4-FFF2-40B4-BE49-F238E27FC236}">
                <a16:creationId xmlns:a16="http://schemas.microsoft.com/office/drawing/2014/main" id="{7E613F8C-F360-4DF4-A697-77481D4CF211}"/>
              </a:ext>
            </a:extLst>
          </p:cNvPr>
          <p:cNvSpPr>
            <a:spLocks noGrp="1"/>
          </p:cNvSpPr>
          <p:nvPr>
            <p:ph sz="half" idx="1"/>
          </p:nvPr>
        </p:nvSpPr>
        <p:spPr>
          <a:xfrm>
            <a:off x="486697" y="2060899"/>
            <a:ext cx="2844330" cy="3464216"/>
          </a:xfrm>
        </p:spPr>
        <p:txBody>
          <a:bodyPr vert="horz" wrap="square" lIns="68580" tIns="34290" rIns="68580" bIns="34290" numCol="1" rtlCol="0" anchor="t" anchorCtr="0" compatLnSpc="1">
            <a:prstTxWarp prst="textNoShape">
              <a:avLst/>
            </a:prstTxWarp>
            <a:noAutofit/>
          </a:bodyPr>
          <a:lstStyle/>
          <a:p>
            <a:r>
              <a:rPr lang="en-US" sz="1150" dirty="0">
                <a:uFill>
                  <a:solidFill>
                    <a:srgbClr val="0070C0"/>
                  </a:solidFill>
                </a:uFill>
              </a:rPr>
              <a:t>User defined routes</a:t>
            </a:r>
          </a:p>
          <a:p>
            <a:r>
              <a:rPr lang="en-US" sz="1150" dirty="0">
                <a:uFill>
                  <a:solidFill>
                    <a:srgbClr val="0070C0"/>
                  </a:solidFill>
                </a:uFill>
              </a:rPr>
              <a:t>Routes to overwrite Azure system routes</a:t>
            </a:r>
          </a:p>
          <a:p>
            <a:r>
              <a:rPr lang="en-US" sz="1150" dirty="0">
                <a:uFill>
                  <a:solidFill>
                    <a:srgbClr val="0070C0"/>
                  </a:solidFill>
                </a:uFill>
              </a:rPr>
              <a:t>Associated to subnets </a:t>
            </a:r>
          </a:p>
          <a:p>
            <a:r>
              <a:rPr lang="en-US" sz="1150" dirty="0">
                <a:uFill>
                  <a:solidFill>
                    <a:srgbClr val="0070C0"/>
                  </a:solidFill>
                </a:uFill>
              </a:rPr>
              <a:t>Specify next hop</a:t>
            </a:r>
          </a:p>
          <a:p>
            <a:pPr lvl="1"/>
            <a:r>
              <a:rPr lang="en-US" sz="1150" dirty="0">
                <a:uFill>
                  <a:solidFill>
                    <a:srgbClr val="0070C0"/>
                  </a:solidFill>
                </a:uFill>
              </a:rPr>
              <a:t>Virtual Appliance</a:t>
            </a:r>
          </a:p>
          <a:p>
            <a:pPr lvl="1"/>
            <a:r>
              <a:rPr lang="en-US" sz="1150" dirty="0">
                <a:uFill>
                  <a:solidFill>
                    <a:srgbClr val="0070C0"/>
                  </a:solidFill>
                </a:uFill>
              </a:rPr>
              <a:t>Virtual Network Gateway</a:t>
            </a:r>
          </a:p>
          <a:p>
            <a:pPr lvl="1"/>
            <a:r>
              <a:rPr lang="en-US" sz="1150" dirty="0">
                <a:uFill>
                  <a:solidFill>
                    <a:srgbClr val="0070C0"/>
                  </a:solidFill>
                </a:uFill>
              </a:rPr>
              <a:t>None</a:t>
            </a:r>
          </a:p>
          <a:p>
            <a:pPr lvl="1"/>
            <a:r>
              <a:rPr lang="en-US" sz="1150" dirty="0">
                <a:uFill>
                  <a:solidFill>
                    <a:srgbClr val="0070C0"/>
                  </a:solidFill>
                </a:uFill>
              </a:rPr>
              <a:t>Virtual Network</a:t>
            </a:r>
          </a:p>
          <a:p>
            <a:pPr lvl="1"/>
            <a:r>
              <a:rPr lang="en-US" sz="1150" dirty="0">
                <a:uFill>
                  <a:solidFill>
                    <a:srgbClr val="0070C0"/>
                  </a:solidFill>
                </a:uFill>
              </a:rPr>
              <a:t>Internet</a:t>
            </a:r>
          </a:p>
          <a:p>
            <a:r>
              <a:rPr lang="en-US" sz="1150" dirty="0">
                <a:uFill>
                  <a:solidFill>
                    <a:srgbClr val="0070C0"/>
                  </a:solidFill>
                </a:uFill>
              </a:rPr>
              <a:t>Configure routes in route table</a:t>
            </a:r>
          </a:p>
          <a:p>
            <a:pPr lvl="1"/>
            <a:r>
              <a:rPr lang="en-US" sz="1150" dirty="0">
                <a:uFill>
                  <a:solidFill>
                    <a:srgbClr val="0070C0"/>
                  </a:solidFill>
                </a:uFill>
              </a:rPr>
              <a:t>Route Name</a:t>
            </a:r>
          </a:p>
          <a:p>
            <a:pPr lvl="1"/>
            <a:r>
              <a:rPr lang="en-US" sz="1150" dirty="0">
                <a:uFill>
                  <a:solidFill>
                    <a:srgbClr val="0070C0"/>
                  </a:solidFill>
                </a:uFill>
              </a:rPr>
              <a:t>Address Prefix (Destination Address)</a:t>
            </a:r>
          </a:p>
          <a:p>
            <a:pPr lvl="1"/>
            <a:r>
              <a:rPr lang="en-US" sz="1150" dirty="0">
                <a:uFill>
                  <a:solidFill>
                    <a:srgbClr val="0070C0"/>
                  </a:solidFill>
                </a:uFill>
              </a:rPr>
              <a:t>Next hop type</a:t>
            </a:r>
          </a:p>
          <a:p>
            <a:pPr lvl="1"/>
            <a:r>
              <a:rPr lang="en-US" sz="1150" dirty="0">
                <a:uFill>
                  <a:solidFill>
                    <a:srgbClr val="0070C0"/>
                  </a:solidFill>
                </a:uFill>
              </a:rPr>
              <a:t>Next hop address (Virtual Appliance)</a:t>
            </a:r>
          </a:p>
          <a:p>
            <a:r>
              <a:rPr lang="en-US" sz="1150" dirty="0">
                <a:uFill>
                  <a:solidFill>
                    <a:srgbClr val="0070C0"/>
                  </a:solidFill>
                </a:uFill>
              </a:rPr>
              <a:t>100/200 Route Tables per subscription</a:t>
            </a:r>
          </a:p>
          <a:p>
            <a:r>
              <a:rPr lang="en-US" sz="1150" dirty="0">
                <a:uFill>
                  <a:solidFill>
                    <a:srgbClr val="0070C0"/>
                  </a:solidFill>
                </a:uFill>
              </a:rPr>
              <a:t>100/400 routes per Route Table</a:t>
            </a:r>
          </a:p>
        </p:txBody>
      </p:sp>
    </p:spTree>
    <p:extLst>
      <p:ext uri="{BB962C8B-B14F-4D97-AF65-F5344CB8AC3E}">
        <p14:creationId xmlns:p14="http://schemas.microsoft.com/office/powerpoint/2010/main" val="19210173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3F7F8B8-0082-48A0-82D6-F98781755BCD}"/>
              </a:ext>
            </a:extLst>
          </p:cNvPr>
          <p:cNvSpPr>
            <a:spLocks noGrp="1"/>
          </p:cNvSpPr>
          <p:nvPr>
            <p:ph type="title"/>
          </p:nvPr>
        </p:nvSpPr>
        <p:spPr/>
        <p:txBody>
          <a:bodyPr/>
          <a:lstStyle/>
          <a:p>
            <a:r>
              <a:rPr lang="en-US" dirty="0"/>
              <a:t>Health Probes</a:t>
            </a:r>
          </a:p>
        </p:txBody>
      </p:sp>
      <p:sp>
        <p:nvSpPr>
          <p:cNvPr id="6" name="Text Placeholder 5">
            <a:extLst>
              <a:ext uri="{FF2B5EF4-FFF2-40B4-BE49-F238E27FC236}">
                <a16:creationId xmlns:a16="http://schemas.microsoft.com/office/drawing/2014/main" id="{D6A483AB-A842-4FE2-887F-BE723357E872}"/>
              </a:ext>
            </a:extLst>
          </p:cNvPr>
          <p:cNvSpPr>
            <a:spLocks noGrp="1"/>
          </p:cNvSpPr>
          <p:nvPr>
            <p:ph type="body" idx="1"/>
          </p:nvPr>
        </p:nvSpPr>
        <p:spPr/>
        <p:txBody>
          <a:bodyPr/>
          <a:lstStyle/>
          <a:p>
            <a:r>
              <a:rPr lang="en-US" dirty="0"/>
              <a:t>Capability of load balancer</a:t>
            </a:r>
          </a:p>
          <a:p>
            <a:r>
              <a:rPr lang="en-US" dirty="0"/>
              <a:t>Probe count and timeout</a:t>
            </a:r>
          </a:p>
          <a:p>
            <a:pPr lvl="1"/>
            <a:r>
              <a:rPr lang="en-US" dirty="0"/>
              <a:t>Default 15 seconds</a:t>
            </a:r>
          </a:p>
          <a:p>
            <a:pPr lvl="1"/>
            <a:r>
              <a:rPr lang="en-US" dirty="0"/>
              <a:t>Custom default 30 seconds</a:t>
            </a:r>
          </a:p>
          <a:p>
            <a:pPr lvl="1"/>
            <a:r>
              <a:rPr lang="en-US" dirty="0"/>
              <a:t>Definable</a:t>
            </a:r>
          </a:p>
          <a:p>
            <a:r>
              <a:rPr lang="en-US" dirty="0"/>
              <a:t>Guest agent probe</a:t>
            </a:r>
          </a:p>
          <a:p>
            <a:pPr lvl="1"/>
            <a:r>
              <a:rPr lang="en-US" b="1" dirty="0"/>
              <a:t>Guest running in VM </a:t>
            </a:r>
            <a:r>
              <a:rPr lang="en-US" dirty="0"/>
              <a:t>HTTP 200 OK response</a:t>
            </a:r>
          </a:p>
          <a:p>
            <a:r>
              <a:rPr lang="en-US" dirty="0"/>
              <a:t> Custom probe allows greater flexibility (</a:t>
            </a:r>
            <a:r>
              <a:rPr lang="en-US" dirty="0" err="1"/>
              <a:t>eg.</a:t>
            </a:r>
            <a:r>
              <a:rPr lang="en-US" dirty="0"/>
              <a:t> monitor CPU or anything else.  Your app returns 200 for success, anything else failure</a:t>
            </a:r>
          </a:p>
          <a:p>
            <a:r>
              <a:rPr lang="en-US" dirty="0"/>
              <a:t>TCP custom probe – three way handshake with port</a:t>
            </a:r>
          </a:p>
          <a:p>
            <a:endParaRPr lang="en-US" dirty="0"/>
          </a:p>
          <a:p>
            <a:endParaRPr lang="en-US" b="1" dirty="0"/>
          </a:p>
          <a:p>
            <a:endParaRPr lang="en-US" dirty="0"/>
          </a:p>
        </p:txBody>
      </p:sp>
      <p:sp>
        <p:nvSpPr>
          <p:cNvPr id="7" name="Text Placeholder 6">
            <a:extLst>
              <a:ext uri="{FF2B5EF4-FFF2-40B4-BE49-F238E27FC236}">
                <a16:creationId xmlns:a16="http://schemas.microsoft.com/office/drawing/2014/main" id="{B6443A15-2440-4B1D-8495-D8E6DD56C96D}"/>
              </a:ext>
            </a:extLst>
          </p:cNvPr>
          <p:cNvSpPr>
            <a:spLocks noGrp="1"/>
          </p:cNvSpPr>
          <p:nvPr>
            <p:ph type="body" sz="quarter" idx="10"/>
          </p:nvPr>
        </p:nvSpPr>
        <p:spPr/>
        <p:txBody>
          <a:bodyPr/>
          <a:lstStyle/>
          <a:p>
            <a:r>
              <a:rPr lang="en-US" dirty="0">
                <a:hlinkClick r:id="rId3"/>
              </a:rPr>
              <a:t>https://docs.microsoft.com/en-us/azure/load-balancer/load-balancer-custom-probe-overview</a:t>
            </a:r>
            <a:r>
              <a:rPr lang="en-US" dirty="0"/>
              <a:t> </a:t>
            </a:r>
          </a:p>
        </p:txBody>
      </p:sp>
    </p:spTree>
    <p:extLst>
      <p:ext uri="{BB962C8B-B14F-4D97-AF65-F5344CB8AC3E}">
        <p14:creationId xmlns:p14="http://schemas.microsoft.com/office/powerpoint/2010/main" val="15242620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descr="NSG rule process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09464" y="4171044"/>
            <a:ext cx="4618465" cy="226961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a:t>Networking: Network Security Groups</a:t>
            </a:r>
          </a:p>
        </p:txBody>
      </p:sp>
      <p:sp>
        <p:nvSpPr>
          <p:cNvPr id="3" name="Content Placeholder 2"/>
          <p:cNvSpPr>
            <a:spLocks noGrp="1"/>
          </p:cNvSpPr>
          <p:nvPr>
            <p:ph idx="1"/>
          </p:nvPr>
        </p:nvSpPr>
        <p:spPr>
          <a:xfrm>
            <a:off x="293091" y="838899"/>
            <a:ext cx="4042064" cy="5234729"/>
          </a:xfrm>
        </p:spPr>
        <p:txBody>
          <a:bodyPr>
            <a:normAutofit/>
          </a:bodyPr>
          <a:lstStyle/>
          <a:p>
            <a:r>
              <a:rPr lang="en-US" sz="1800" dirty="0"/>
              <a:t>100/400 NSGs per region per sub</a:t>
            </a:r>
          </a:p>
          <a:p>
            <a:r>
              <a:rPr lang="en-US" sz="1800" dirty="0"/>
              <a:t>Rules per NSG: 200/500</a:t>
            </a:r>
          </a:p>
          <a:p>
            <a:r>
              <a:rPr lang="en-US" sz="1800" dirty="0"/>
              <a:t>Rules to allow/deny traffic</a:t>
            </a:r>
          </a:p>
          <a:p>
            <a:r>
              <a:rPr lang="en-US" sz="1800" dirty="0"/>
              <a:t>Rules for inbound/outbound</a:t>
            </a:r>
          </a:p>
          <a:p>
            <a:r>
              <a:rPr lang="en-US" sz="1800" dirty="0"/>
              <a:t>Can be associated with Subnets and/or directly to NICs attached to VMs.</a:t>
            </a:r>
          </a:p>
          <a:p>
            <a:r>
              <a:rPr lang="en-US" sz="1800" dirty="0"/>
              <a:t>Rules are based on Protocol, Source Port Range, Destination Port Range, Source Address Prefix, Destination Address Prefix</a:t>
            </a:r>
          </a:p>
          <a:p>
            <a:r>
              <a:rPr lang="en-US" sz="1800" dirty="0"/>
              <a:t>Default Tags for categories of </a:t>
            </a:r>
            <a:br>
              <a:rPr lang="en-US" sz="1800" dirty="0"/>
            </a:br>
            <a:r>
              <a:rPr lang="en-US" sz="1800" dirty="0"/>
              <a:t>IP addresses:</a:t>
            </a:r>
          </a:p>
          <a:p>
            <a:pPr lvl="1"/>
            <a:r>
              <a:rPr lang="en-US" sz="1600" b="1" dirty="0" err="1">
                <a:solidFill>
                  <a:srgbClr val="FF0000"/>
                </a:solidFill>
              </a:rPr>
              <a:t>VirtualNetwork</a:t>
            </a:r>
            <a:endParaRPr lang="en-US" sz="1600" b="1" dirty="0">
              <a:solidFill>
                <a:srgbClr val="FF0000"/>
              </a:solidFill>
            </a:endParaRPr>
          </a:p>
          <a:p>
            <a:pPr lvl="1"/>
            <a:r>
              <a:rPr lang="en-US" sz="1600" b="1" dirty="0" err="1">
                <a:solidFill>
                  <a:srgbClr val="FF0000"/>
                </a:solidFill>
              </a:rPr>
              <a:t>AzureLoadbalancer</a:t>
            </a:r>
            <a:r>
              <a:rPr lang="en-US" sz="1600" b="1" dirty="0">
                <a:solidFill>
                  <a:srgbClr val="FF0000"/>
                </a:solidFill>
              </a:rPr>
              <a:t> </a:t>
            </a:r>
          </a:p>
          <a:p>
            <a:pPr lvl="1"/>
            <a:r>
              <a:rPr lang="en-US" sz="1600" b="1" dirty="0">
                <a:solidFill>
                  <a:srgbClr val="FF0000"/>
                </a:solidFill>
              </a:rPr>
              <a:t>Internet</a:t>
            </a:r>
          </a:p>
        </p:txBody>
      </p:sp>
      <p:sp>
        <p:nvSpPr>
          <p:cNvPr id="4" name="TextBox 3"/>
          <p:cNvSpPr txBox="1"/>
          <p:nvPr/>
        </p:nvSpPr>
        <p:spPr>
          <a:xfrm>
            <a:off x="0" y="6334780"/>
            <a:ext cx="8335936" cy="523220"/>
          </a:xfrm>
          <a:prstGeom prst="rect">
            <a:avLst/>
          </a:prstGeom>
          <a:noFill/>
        </p:spPr>
        <p:txBody>
          <a:bodyPr wrap="none" rtlCol="0">
            <a:spAutoFit/>
          </a:bodyPr>
          <a:lstStyle/>
          <a:p>
            <a:r>
              <a:rPr lang="en-US" sz="1400" dirty="0">
                <a:hlinkClick r:id="rId4"/>
              </a:rPr>
              <a:t>https://docs.microsoft.com/en-us/azure/virtual-network/virtual-networks-nsg</a:t>
            </a:r>
            <a:endParaRPr lang="en-US" sz="1400" dirty="0"/>
          </a:p>
          <a:p>
            <a:endParaRPr lang="en-US" sz="1400" dirty="0">
              <a:latin typeface="Segoe UI" panose="020B0502040204020203" pitchFamily="34" charset="0"/>
              <a:cs typeface="Segoe UI" panose="020B0502040204020203" pitchFamily="34" charset="0"/>
            </a:endParaRPr>
          </a:p>
        </p:txBody>
      </p:sp>
      <p:sp>
        <p:nvSpPr>
          <p:cNvPr id="12" name="TextBox 11">
            <a:extLst>
              <a:ext uri="{FF2B5EF4-FFF2-40B4-BE49-F238E27FC236}">
                <a16:creationId xmlns:a16="http://schemas.microsoft.com/office/drawing/2014/main" id="{F4321DD4-84E3-4F8E-A843-CAE16E96E6F8}"/>
              </a:ext>
            </a:extLst>
          </p:cNvPr>
          <p:cNvSpPr txBox="1"/>
          <p:nvPr/>
        </p:nvSpPr>
        <p:spPr>
          <a:xfrm>
            <a:off x="3897736" y="833751"/>
            <a:ext cx="5246264" cy="2092881"/>
          </a:xfrm>
          <a:prstGeom prst="rect">
            <a:avLst/>
          </a:prstGeom>
          <a:noFill/>
        </p:spPr>
        <p:txBody>
          <a:bodyPr wrap="square" rtlCol="0">
            <a:spAutoFit/>
          </a:bodyPr>
          <a:lstStyle/>
          <a:p>
            <a:pPr marL="214313" indent="-214313">
              <a:buFont typeface="Arial" panose="020B0604020202020204" pitchFamily="34" charset="0"/>
              <a:buChar char="•"/>
            </a:pPr>
            <a:r>
              <a:rPr lang="en-US" sz="1600" b="1" dirty="0">
                <a:solidFill>
                  <a:srgbClr val="FF0000"/>
                </a:solidFill>
                <a:latin typeface="Segoe UI" panose="020B0502040204020203" pitchFamily="34" charset="0"/>
                <a:cs typeface="Segoe UI" panose="020B0502040204020203" pitchFamily="34" charset="0"/>
              </a:rPr>
              <a:t>Default Rules</a:t>
            </a:r>
          </a:p>
          <a:p>
            <a:pPr marL="557213" lvl="1" indent="-214313">
              <a:buFont typeface="Arial" panose="020B0604020202020204" pitchFamily="34" charset="0"/>
              <a:buChar char="•"/>
            </a:pPr>
            <a:r>
              <a:rPr lang="en-US" sz="1600" b="1" dirty="0">
                <a:solidFill>
                  <a:srgbClr val="FF0000"/>
                </a:solidFill>
                <a:latin typeface="Segoe UI" panose="020B0502040204020203" pitchFamily="34" charset="0"/>
                <a:cs typeface="Segoe UI" panose="020B0502040204020203" pitchFamily="34" charset="0"/>
              </a:rPr>
              <a:t>Inbound</a:t>
            </a:r>
          </a:p>
          <a:p>
            <a:pPr marL="900113" lvl="2" indent="-214313">
              <a:buFont typeface="Arial" panose="020B0604020202020204" pitchFamily="34" charset="0"/>
              <a:buChar char="•"/>
            </a:pPr>
            <a:r>
              <a:rPr lang="en-US" sz="1600" b="1" dirty="0">
                <a:solidFill>
                  <a:srgbClr val="FF0000"/>
                </a:solidFill>
                <a:latin typeface="Segoe UI" panose="020B0502040204020203" pitchFamily="34" charset="0"/>
                <a:cs typeface="Segoe UI" panose="020B0502040204020203" pitchFamily="34" charset="0"/>
              </a:rPr>
              <a:t>Allow </a:t>
            </a:r>
            <a:r>
              <a:rPr lang="en-US" sz="1600" b="1" dirty="0" err="1">
                <a:solidFill>
                  <a:srgbClr val="FF0000"/>
                </a:solidFill>
                <a:latin typeface="Segoe UI" panose="020B0502040204020203" pitchFamily="34" charset="0"/>
                <a:cs typeface="Segoe UI" panose="020B0502040204020203" pitchFamily="34" charset="0"/>
              </a:rPr>
              <a:t>Vnet</a:t>
            </a:r>
            <a:r>
              <a:rPr lang="en-US" sz="1600" b="1" dirty="0">
                <a:solidFill>
                  <a:srgbClr val="FF0000"/>
                </a:solidFill>
                <a:latin typeface="Segoe UI" panose="020B0502040204020203" pitchFamily="34" charset="0"/>
                <a:cs typeface="Segoe UI" panose="020B0502040204020203" pitchFamily="34" charset="0"/>
              </a:rPr>
              <a:t>, Allow </a:t>
            </a:r>
            <a:r>
              <a:rPr lang="en-US" sz="1600" b="1" dirty="0" err="1">
                <a:solidFill>
                  <a:srgbClr val="FF0000"/>
                </a:solidFill>
                <a:latin typeface="Segoe UI" panose="020B0502040204020203" pitchFamily="34" charset="0"/>
                <a:cs typeface="Segoe UI" panose="020B0502040204020203" pitchFamily="34" charset="0"/>
              </a:rPr>
              <a:t>LoadBalancer</a:t>
            </a:r>
            <a:r>
              <a:rPr lang="en-US" sz="1600" b="1" dirty="0">
                <a:solidFill>
                  <a:srgbClr val="FF0000"/>
                </a:solidFill>
                <a:latin typeface="Segoe UI" panose="020B0502040204020203" pitchFamily="34" charset="0"/>
                <a:cs typeface="Segoe UI" panose="020B0502040204020203" pitchFamily="34" charset="0"/>
              </a:rPr>
              <a:t>, Deny All Inbound</a:t>
            </a:r>
          </a:p>
          <a:p>
            <a:pPr marL="557213" lvl="1" indent="-214313">
              <a:buFont typeface="Arial" panose="020B0604020202020204" pitchFamily="34" charset="0"/>
              <a:buChar char="•"/>
            </a:pPr>
            <a:r>
              <a:rPr lang="en-US" sz="1600" b="1" dirty="0">
                <a:solidFill>
                  <a:srgbClr val="FF0000"/>
                </a:solidFill>
                <a:latin typeface="Segoe UI" panose="020B0502040204020203" pitchFamily="34" charset="0"/>
                <a:cs typeface="Segoe UI" panose="020B0502040204020203" pitchFamily="34" charset="0"/>
              </a:rPr>
              <a:t>Outbound</a:t>
            </a:r>
          </a:p>
          <a:p>
            <a:pPr marL="900113" lvl="2" indent="-214313">
              <a:buFont typeface="Arial" panose="020B0604020202020204" pitchFamily="34" charset="0"/>
              <a:buChar char="•"/>
            </a:pPr>
            <a:r>
              <a:rPr lang="en-US" sz="1600" b="1" dirty="0">
                <a:solidFill>
                  <a:srgbClr val="FF0000"/>
                </a:solidFill>
                <a:latin typeface="Segoe UI" panose="020B0502040204020203" pitchFamily="34" charset="0"/>
                <a:cs typeface="Segoe UI" panose="020B0502040204020203" pitchFamily="34" charset="0"/>
              </a:rPr>
              <a:t>Allow </a:t>
            </a:r>
            <a:r>
              <a:rPr lang="en-US" sz="1600" b="1" dirty="0" err="1">
                <a:solidFill>
                  <a:srgbClr val="FF0000"/>
                </a:solidFill>
                <a:latin typeface="Segoe UI" panose="020B0502040204020203" pitchFamily="34" charset="0"/>
                <a:cs typeface="Segoe UI" panose="020B0502040204020203" pitchFamily="34" charset="0"/>
              </a:rPr>
              <a:t>Vnet</a:t>
            </a:r>
            <a:r>
              <a:rPr lang="en-US" sz="1600" b="1" dirty="0">
                <a:solidFill>
                  <a:srgbClr val="FF0000"/>
                </a:solidFill>
                <a:latin typeface="Segoe UI" panose="020B0502040204020203" pitchFamily="34" charset="0"/>
                <a:cs typeface="Segoe UI" panose="020B0502040204020203" pitchFamily="34" charset="0"/>
              </a:rPr>
              <a:t>, Allow Internet, Deny All Outbound</a:t>
            </a:r>
          </a:p>
          <a:p>
            <a:pPr marL="900113" lvl="2" indent="-214313">
              <a:buFont typeface="Arial" panose="020B0604020202020204" pitchFamily="34" charset="0"/>
              <a:buChar char="•"/>
            </a:pPr>
            <a:endParaRPr lang="en-US" sz="1600" dirty="0">
              <a:latin typeface="Segoe UI" panose="020B0502040204020203" pitchFamily="34" charset="0"/>
              <a:cs typeface="Segoe UI" panose="020B0502040204020203" pitchFamily="34" charset="0"/>
            </a:endParaRPr>
          </a:p>
        </p:txBody>
      </p:sp>
      <p:pic>
        <p:nvPicPr>
          <p:cNvPr id="6" name="Picture 5" descr="A picture containing clipart&#10;&#10;Description generated with very high confidence">
            <a:extLst>
              <a:ext uri="{FF2B5EF4-FFF2-40B4-BE49-F238E27FC236}">
                <a16:creationId xmlns:a16="http://schemas.microsoft.com/office/drawing/2014/main" id="{614D52CF-F25D-4C41-9775-2C827D916FA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77540" y="3119816"/>
            <a:ext cx="298450" cy="425913"/>
          </a:xfrm>
          <a:prstGeom prst="rect">
            <a:avLst/>
          </a:prstGeom>
        </p:spPr>
      </p:pic>
      <p:sp>
        <p:nvSpPr>
          <p:cNvPr id="7" name="TextBox 6">
            <a:extLst>
              <a:ext uri="{FF2B5EF4-FFF2-40B4-BE49-F238E27FC236}">
                <a16:creationId xmlns:a16="http://schemas.microsoft.com/office/drawing/2014/main" id="{08EA94E4-8955-4842-A8F3-54B0E18F757E}"/>
              </a:ext>
            </a:extLst>
          </p:cNvPr>
          <p:cNvSpPr txBox="1"/>
          <p:nvPr/>
        </p:nvSpPr>
        <p:spPr>
          <a:xfrm>
            <a:off x="4422012" y="3129162"/>
            <a:ext cx="4721987" cy="923330"/>
          </a:xfrm>
          <a:prstGeom prst="rect">
            <a:avLst/>
          </a:prstGeom>
          <a:noFill/>
        </p:spPr>
        <p:txBody>
          <a:bodyPr wrap="square" rtlCol="0">
            <a:spAutoFit/>
          </a:bodyPr>
          <a:lstStyle/>
          <a:p>
            <a:pPr marL="214313" indent="-214313">
              <a:buFont typeface="Arial" panose="020B0604020202020204" pitchFamily="34" charset="0"/>
              <a:buChar char="•"/>
            </a:pPr>
            <a:r>
              <a:rPr lang="en-US" b="1" dirty="0">
                <a:solidFill>
                  <a:schemeClr val="accent2">
                    <a:lumMod val="75000"/>
                  </a:schemeClr>
                </a:solidFill>
                <a:latin typeface="Segoe UI" panose="020B0502040204020203" pitchFamily="34" charset="0"/>
                <a:cs typeface="Segoe UI" panose="020B0502040204020203" pitchFamily="34" charset="0"/>
              </a:rPr>
              <a:t>Service Tags</a:t>
            </a:r>
          </a:p>
          <a:p>
            <a:pPr marL="214313" indent="-214313">
              <a:buFont typeface="Arial" panose="020B0604020202020204" pitchFamily="34" charset="0"/>
              <a:buChar char="•"/>
            </a:pPr>
            <a:r>
              <a:rPr lang="en-US" b="1" dirty="0">
                <a:solidFill>
                  <a:schemeClr val="accent2">
                    <a:lumMod val="75000"/>
                  </a:schemeClr>
                </a:solidFill>
                <a:latin typeface="Segoe UI" panose="020B0502040204020203" pitchFamily="34" charset="0"/>
                <a:cs typeface="Segoe UI" panose="020B0502040204020203" pitchFamily="34" charset="0"/>
              </a:rPr>
              <a:t>Application Security Groups</a:t>
            </a:r>
          </a:p>
          <a:p>
            <a:pPr marL="214313" indent="-214313">
              <a:buFont typeface="Arial" panose="020B0604020202020204" pitchFamily="34" charset="0"/>
              <a:buChar char="•"/>
            </a:pPr>
            <a:r>
              <a:rPr lang="en-US" b="1" dirty="0">
                <a:solidFill>
                  <a:schemeClr val="accent2">
                    <a:lumMod val="75000"/>
                  </a:schemeClr>
                </a:solidFill>
                <a:latin typeface="Segoe UI" panose="020B0502040204020203" pitchFamily="34" charset="0"/>
                <a:cs typeface="Segoe UI" panose="020B0502040204020203" pitchFamily="34" charset="0"/>
              </a:rPr>
              <a:t>Augmented Rules</a:t>
            </a:r>
          </a:p>
        </p:txBody>
      </p:sp>
    </p:spTree>
    <p:extLst>
      <p:ext uri="{BB962C8B-B14F-4D97-AF65-F5344CB8AC3E}">
        <p14:creationId xmlns:p14="http://schemas.microsoft.com/office/powerpoint/2010/main" val="13882738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A042255-1901-4639-B120-005F391ABF4A}"/>
              </a:ext>
            </a:extLst>
          </p:cNvPr>
          <p:cNvSpPr>
            <a:spLocks noGrp="1"/>
          </p:cNvSpPr>
          <p:nvPr>
            <p:ph type="ctrTitle" sz="quarter"/>
          </p:nvPr>
        </p:nvSpPr>
        <p:spPr/>
        <p:txBody>
          <a:bodyPr/>
          <a:lstStyle/>
          <a:p>
            <a:r>
              <a:rPr lang="en-US" dirty="0"/>
              <a:t>Design and implement a connection strategy  </a:t>
            </a:r>
            <a:br>
              <a:rPr lang="en-US" dirty="0"/>
            </a:br>
            <a:endParaRPr lang="en-US" dirty="0"/>
          </a:p>
        </p:txBody>
      </p:sp>
      <p:sp>
        <p:nvSpPr>
          <p:cNvPr id="6" name="Subtitle 5">
            <a:extLst>
              <a:ext uri="{FF2B5EF4-FFF2-40B4-BE49-F238E27FC236}">
                <a16:creationId xmlns:a16="http://schemas.microsoft.com/office/drawing/2014/main" id="{82A304BB-281D-492D-92BA-66E70E5CC9B7}"/>
              </a:ext>
            </a:extLst>
          </p:cNvPr>
          <p:cNvSpPr>
            <a:spLocks noGrp="1"/>
          </p:cNvSpPr>
          <p:nvPr>
            <p:ph type="subTitle" sz="quarter" idx="1"/>
          </p:nvPr>
        </p:nvSpPr>
        <p:spPr/>
        <p:txBody>
          <a:bodyPr/>
          <a:lstStyle/>
          <a:p>
            <a:r>
              <a:rPr lang="en-US" dirty="0"/>
              <a:t>Implement Hybrid Connections to access data sources on-premises; leverage S2S VPN to connect to an on-premises infrastructure </a:t>
            </a:r>
          </a:p>
          <a:p>
            <a:endParaRPr lang="en-US" dirty="0"/>
          </a:p>
        </p:txBody>
      </p:sp>
      <p:sp>
        <p:nvSpPr>
          <p:cNvPr id="7" name="Text Placeholder 6">
            <a:extLst>
              <a:ext uri="{FF2B5EF4-FFF2-40B4-BE49-F238E27FC236}">
                <a16:creationId xmlns:a16="http://schemas.microsoft.com/office/drawing/2014/main" id="{CC8EC7BB-B976-4537-A9C8-DF67487C94D6}"/>
              </a:ext>
            </a:extLst>
          </p:cNvPr>
          <p:cNvSpPr>
            <a:spLocks noGrp="1"/>
          </p:cNvSpPr>
          <p:nvPr>
            <p:ph type="body" sz="quarter" idx="10"/>
          </p:nvPr>
        </p:nvSpPr>
        <p:spPr/>
        <p:txBody>
          <a:bodyPr/>
          <a:lstStyle/>
          <a:p>
            <a:endParaRPr lang="en-US" dirty="0"/>
          </a:p>
        </p:txBody>
      </p:sp>
      <p:sp>
        <p:nvSpPr>
          <p:cNvPr id="8" name="Text Placeholder 7">
            <a:extLst>
              <a:ext uri="{FF2B5EF4-FFF2-40B4-BE49-F238E27FC236}">
                <a16:creationId xmlns:a16="http://schemas.microsoft.com/office/drawing/2014/main" id="{85F5B079-BCD1-47B9-B6AB-C514435F0FBC}"/>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6489034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Hybrid Connectivity</a:t>
            </a:r>
          </a:p>
        </p:txBody>
      </p:sp>
      <p:sp>
        <p:nvSpPr>
          <p:cNvPr id="4" name="Content Placeholder 2"/>
          <p:cNvSpPr>
            <a:spLocks noGrp="1"/>
          </p:cNvSpPr>
          <p:nvPr/>
        </p:nvSpPr>
        <p:spPr bwMode="auto">
          <a:xfrm>
            <a:off x="83902" y="1021215"/>
            <a:ext cx="8825345"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endParaRPr lang="en-US" dirty="0"/>
          </a:p>
        </p:txBody>
      </p:sp>
      <p:sp>
        <p:nvSpPr>
          <p:cNvPr id="3" name="Rectangle 2">
            <a:extLst>
              <a:ext uri="{FF2B5EF4-FFF2-40B4-BE49-F238E27FC236}">
                <a16:creationId xmlns:a16="http://schemas.microsoft.com/office/drawing/2014/main" id="{DA1C5052-529B-4019-9049-31C99BCFC744}"/>
              </a:ext>
            </a:extLst>
          </p:cNvPr>
          <p:cNvSpPr/>
          <p:nvPr/>
        </p:nvSpPr>
        <p:spPr>
          <a:xfrm>
            <a:off x="205531" y="5639148"/>
            <a:ext cx="8720355" cy="646331"/>
          </a:xfrm>
          <a:prstGeom prst="rect">
            <a:avLst/>
          </a:prstGeom>
        </p:spPr>
        <p:txBody>
          <a:bodyPr wrap="square">
            <a:spAutoFit/>
          </a:bodyPr>
          <a:lstStyle/>
          <a:p>
            <a:r>
              <a:rPr lang="en-US" dirty="0">
                <a:latin typeface="Segoe UI" panose="020B0502040204020203" pitchFamily="34" charset="0"/>
                <a:cs typeface="Segoe UI" panose="020B0502040204020203" pitchFamily="34" charset="0"/>
              </a:rPr>
              <a:t>https://docs.microsoft.com/en-us/azure/app-service/app-service-hybrid-connections</a:t>
            </a:r>
          </a:p>
        </p:txBody>
      </p:sp>
      <p:pic>
        <p:nvPicPr>
          <p:cNvPr id="58" name="Picture 57" descr="A picture containing device&#10;&#10;Description generated with high confidence">
            <a:extLst>
              <a:ext uri="{FF2B5EF4-FFF2-40B4-BE49-F238E27FC236}">
                <a16:creationId xmlns:a16="http://schemas.microsoft.com/office/drawing/2014/main" id="{7B1BB017-8EFD-4E6A-A761-57BD180C31A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3905" y="2133762"/>
            <a:ext cx="7676190" cy="2590476"/>
          </a:xfrm>
          <a:prstGeom prst="rect">
            <a:avLst/>
          </a:prstGeom>
        </p:spPr>
      </p:pic>
    </p:spTree>
    <p:custDataLst>
      <p:tags r:id="rId1"/>
    </p:custDataLst>
    <p:extLst>
      <p:ext uri="{BB962C8B-B14F-4D97-AF65-F5344CB8AC3E}">
        <p14:creationId xmlns:p14="http://schemas.microsoft.com/office/powerpoint/2010/main" val="15949583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2D5A98F-0134-4A08-BD4F-4AF829E9F1E2}"/>
              </a:ext>
            </a:extLst>
          </p:cNvPr>
          <p:cNvSpPr>
            <a:spLocks noGrp="1"/>
          </p:cNvSpPr>
          <p:nvPr>
            <p:ph type="title"/>
          </p:nvPr>
        </p:nvSpPr>
        <p:spPr/>
        <p:txBody>
          <a:bodyPr/>
          <a:lstStyle/>
          <a:p>
            <a:r>
              <a:rPr lang="en-US" sz="3200" dirty="0"/>
              <a:t>Create a Site-to-Site connection in the Azure portal</a:t>
            </a:r>
          </a:p>
        </p:txBody>
      </p:sp>
      <p:sp>
        <p:nvSpPr>
          <p:cNvPr id="5" name="Content Placeholder 4">
            <a:extLst>
              <a:ext uri="{FF2B5EF4-FFF2-40B4-BE49-F238E27FC236}">
                <a16:creationId xmlns:a16="http://schemas.microsoft.com/office/drawing/2014/main" id="{243E516A-8FB7-4F0F-B7A8-C819D340E292}"/>
              </a:ext>
            </a:extLst>
          </p:cNvPr>
          <p:cNvSpPr>
            <a:spLocks noGrp="1"/>
          </p:cNvSpPr>
          <p:nvPr>
            <p:ph idx="1"/>
          </p:nvPr>
        </p:nvSpPr>
        <p:spPr/>
        <p:txBody>
          <a:bodyPr/>
          <a:lstStyle/>
          <a:p>
            <a:r>
              <a:rPr lang="en-US" dirty="0"/>
              <a:t>HINT:  You can setup a SIMULATED on-premises environment by setting up another system in a different region.</a:t>
            </a:r>
          </a:p>
        </p:txBody>
      </p:sp>
      <p:sp>
        <p:nvSpPr>
          <p:cNvPr id="6" name="Text Placeholder 5">
            <a:extLst>
              <a:ext uri="{FF2B5EF4-FFF2-40B4-BE49-F238E27FC236}">
                <a16:creationId xmlns:a16="http://schemas.microsoft.com/office/drawing/2014/main" id="{616540C6-656D-4E14-AFE9-0B032F9CD2BB}"/>
              </a:ext>
            </a:extLst>
          </p:cNvPr>
          <p:cNvSpPr>
            <a:spLocks noGrp="1"/>
          </p:cNvSpPr>
          <p:nvPr>
            <p:ph type="body" sz="quarter" idx="10"/>
          </p:nvPr>
        </p:nvSpPr>
        <p:spPr/>
        <p:txBody>
          <a:bodyPr/>
          <a:lstStyle/>
          <a:p>
            <a:r>
              <a:rPr lang="en-US" sz="1600" dirty="0"/>
              <a:t>https://docs.microsoft.com/en-us/azure/vpn-gateway/vpn-gateway-howto-site-to-site-resource-manager-portal</a:t>
            </a:r>
          </a:p>
        </p:txBody>
      </p:sp>
      <p:sp>
        <p:nvSpPr>
          <p:cNvPr id="3" name="Rectangle 2">
            <a:extLst>
              <a:ext uri="{FF2B5EF4-FFF2-40B4-BE49-F238E27FC236}">
                <a16:creationId xmlns:a16="http://schemas.microsoft.com/office/drawing/2014/main" id="{5E829D19-355D-4566-877C-68CF35ABBF5F}"/>
              </a:ext>
            </a:extLst>
          </p:cNvPr>
          <p:cNvSpPr/>
          <p:nvPr/>
        </p:nvSpPr>
        <p:spPr>
          <a:xfrm>
            <a:off x="1430323" y="4791860"/>
            <a:ext cx="4572000" cy="369332"/>
          </a:xfrm>
          <a:prstGeom prst="rect">
            <a:avLst/>
          </a:prstGeom>
        </p:spPr>
        <p:txBody>
          <a:bodyPr>
            <a:spAutoFit/>
          </a:bodyPr>
          <a:lstStyle/>
          <a:p>
            <a:endParaRPr lang="en-US" dirty="0"/>
          </a:p>
        </p:txBody>
      </p:sp>
    </p:spTree>
    <p:extLst>
      <p:ext uri="{BB962C8B-B14F-4D97-AF65-F5344CB8AC3E}">
        <p14:creationId xmlns:p14="http://schemas.microsoft.com/office/powerpoint/2010/main" val="3833734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8F6B872-1D62-4C02-9520-413FEA5BFCA0}"/>
              </a:ext>
            </a:extLst>
          </p:cNvPr>
          <p:cNvSpPr>
            <a:spLocks noGrp="1"/>
          </p:cNvSpPr>
          <p:nvPr>
            <p:ph type="title"/>
          </p:nvPr>
        </p:nvSpPr>
        <p:spPr/>
        <p:txBody>
          <a:bodyPr/>
          <a:lstStyle/>
          <a:p>
            <a:r>
              <a:rPr lang="en-US" dirty="0"/>
              <a:t>Implement Virtual Networks (15-20%) </a:t>
            </a:r>
          </a:p>
        </p:txBody>
      </p:sp>
      <p:sp>
        <p:nvSpPr>
          <p:cNvPr id="6" name="Text Placeholder 5">
            <a:extLst>
              <a:ext uri="{FF2B5EF4-FFF2-40B4-BE49-F238E27FC236}">
                <a16:creationId xmlns:a16="http://schemas.microsoft.com/office/drawing/2014/main" id="{9D3638CF-66DD-42FE-AFCA-5449D562034C}"/>
              </a:ext>
            </a:extLst>
          </p:cNvPr>
          <p:cNvSpPr>
            <a:spLocks noGrp="1"/>
          </p:cNvSpPr>
          <p:nvPr>
            <p:ph type="body" idx="1"/>
          </p:nvPr>
        </p:nvSpPr>
        <p:spPr/>
        <p:txBody>
          <a:bodyPr/>
          <a:lstStyle/>
          <a:p>
            <a:r>
              <a:rPr lang="en-US" sz="1800" dirty="0"/>
              <a:t>Configure virtual networks </a:t>
            </a:r>
          </a:p>
          <a:p>
            <a:pPr lvl="1"/>
            <a:r>
              <a:rPr lang="en-US" sz="1400" dirty="0"/>
              <a:t>Deploy a VM into a virtual network; configure external and internal load balancing; implement Application Gateway; design subnets; configure static, public, and private IP addresses; set up Network Security Groups (NSGs), DNS at the virtual network level, HTTP and TCP health probes, public IPs, User Defined Routes (UDRs), firewall rules, and direct server return; connect </a:t>
            </a:r>
            <a:r>
              <a:rPr lang="en-US" sz="1400" dirty="0" err="1"/>
              <a:t>VNets</a:t>
            </a:r>
            <a:r>
              <a:rPr lang="en-US" sz="1400" dirty="0"/>
              <a:t> by virtual network peering; configure VMs using a configuration management tool such as Puppet or Chef  </a:t>
            </a:r>
          </a:p>
          <a:p>
            <a:r>
              <a:rPr lang="en-US" sz="1800" dirty="0"/>
              <a:t> Design and implement multi-site or hybrid network connectivity </a:t>
            </a:r>
          </a:p>
          <a:p>
            <a:pPr lvl="1"/>
            <a:r>
              <a:rPr lang="en-US" sz="1400" dirty="0"/>
              <a:t>Choose the appropriate solution between ExpressRoute, site-to-site, and point-to-site; choose the appropriate gateway; identify supported devices and software VPN solutions; identify networking prerequisites; configure virtual networks and multi-site virtual networks; implement virtual network peering and service chaining; implement hybrid connections to access on-premises data sources, leverage S2S VPNs to connect to on-premises infrastructure </a:t>
            </a:r>
          </a:p>
          <a:p>
            <a:r>
              <a:rPr lang="en-US" sz="1800" dirty="0"/>
              <a:t>Configure ARM VM networking  </a:t>
            </a:r>
          </a:p>
          <a:p>
            <a:pPr lvl="1"/>
            <a:r>
              <a:rPr lang="en-US" sz="1400" dirty="0"/>
              <a:t>Configure static IP addresses, Network Security Groups (NSGs), DNS, User Defined Routes (UDRs), external and internal load balancing with HTTP and TCP health probes, public IPs, firewall rules, and direct server return; design and implement Application Gateway </a:t>
            </a:r>
          </a:p>
          <a:p>
            <a:r>
              <a:rPr lang="en-US" sz="1800" dirty="0"/>
              <a:t> Design and implement a connection strategy  </a:t>
            </a:r>
          </a:p>
          <a:p>
            <a:pPr lvl="1"/>
            <a:r>
              <a:rPr lang="en-US" sz="1400" dirty="0"/>
              <a:t>Implement Hybrid Connections to access data sources on-premises; leverage S2S VPN to connect to an on-premises infrastructure </a:t>
            </a:r>
            <a:endParaRPr lang="en-US" sz="1000" dirty="0"/>
          </a:p>
        </p:txBody>
      </p:sp>
      <p:sp>
        <p:nvSpPr>
          <p:cNvPr id="8" name="Text Placeholder 7">
            <a:extLst>
              <a:ext uri="{FF2B5EF4-FFF2-40B4-BE49-F238E27FC236}">
                <a16:creationId xmlns:a16="http://schemas.microsoft.com/office/drawing/2014/main" id="{9C377E1C-ED3C-423F-9E95-64EBB258FC66}"/>
              </a:ext>
            </a:extLst>
          </p:cNvPr>
          <p:cNvSpPr>
            <a:spLocks noGrp="1"/>
          </p:cNvSpPr>
          <p:nvPr>
            <p:ph type="body" sz="quarter" idx="10"/>
          </p:nvPr>
        </p:nvSpPr>
        <p:spPr/>
        <p:txBody>
          <a:bodyPr/>
          <a:lstStyle/>
          <a:p>
            <a:r>
              <a:rPr lang="en-US" dirty="0"/>
              <a:t>http://download.microsoft.com/download/8/4/8/848DD46A-05F2-4021-A118-036FC06647C5/533_OD_Changes.pdf</a:t>
            </a:r>
          </a:p>
        </p:txBody>
      </p:sp>
    </p:spTree>
    <p:extLst>
      <p:ext uri="{BB962C8B-B14F-4D97-AF65-F5344CB8AC3E}">
        <p14:creationId xmlns:p14="http://schemas.microsoft.com/office/powerpoint/2010/main" val="20413154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38D64CF-0ADE-4CA1-8572-EADA659468A1}"/>
              </a:ext>
            </a:extLst>
          </p:cNvPr>
          <p:cNvSpPr>
            <a:spLocks noGrp="1"/>
          </p:cNvSpPr>
          <p:nvPr>
            <p:ph type="ctrTitle" sz="quarter"/>
          </p:nvPr>
        </p:nvSpPr>
        <p:spPr/>
        <p:txBody>
          <a:bodyPr/>
          <a:lstStyle/>
          <a:p>
            <a:r>
              <a:rPr lang="en-US" dirty="0"/>
              <a:t>Configure Virtual Networks (15-20%) </a:t>
            </a:r>
          </a:p>
        </p:txBody>
      </p:sp>
      <p:sp>
        <p:nvSpPr>
          <p:cNvPr id="6" name="Subtitle 5">
            <a:extLst>
              <a:ext uri="{FF2B5EF4-FFF2-40B4-BE49-F238E27FC236}">
                <a16:creationId xmlns:a16="http://schemas.microsoft.com/office/drawing/2014/main" id="{63D15067-A858-486F-B33B-2D1E14333555}"/>
              </a:ext>
            </a:extLst>
          </p:cNvPr>
          <p:cNvSpPr>
            <a:spLocks noGrp="1"/>
          </p:cNvSpPr>
          <p:nvPr>
            <p:ph type="subTitle" sz="quarter" idx="1"/>
          </p:nvPr>
        </p:nvSpPr>
        <p:spPr/>
        <p:txBody>
          <a:bodyPr/>
          <a:lstStyle/>
          <a:p>
            <a:r>
              <a:rPr lang="en-US" dirty="0"/>
              <a:t>Deploy a VM into a virtual network; configure external and internal load balancing; implement Application Gateway; design subnets; configure static, public, and private IP addresses; set up Network Security Groups (NSGs), DNS at the virtual network level, HTTP and TCP health probes, public IPs, User Defined Routes (UDRs), firewall rules, and direct server return; connect </a:t>
            </a:r>
            <a:r>
              <a:rPr lang="en-US" dirty="0" err="1"/>
              <a:t>VNets</a:t>
            </a:r>
            <a:r>
              <a:rPr lang="en-US" dirty="0"/>
              <a:t> by virtual network peering; configure VMs using a configuration management tool such as Puppet or Chef </a:t>
            </a:r>
          </a:p>
        </p:txBody>
      </p:sp>
      <p:sp>
        <p:nvSpPr>
          <p:cNvPr id="7" name="Text Placeholder 6">
            <a:extLst>
              <a:ext uri="{FF2B5EF4-FFF2-40B4-BE49-F238E27FC236}">
                <a16:creationId xmlns:a16="http://schemas.microsoft.com/office/drawing/2014/main" id="{609ADB62-C7AA-4B53-83A9-55D5B7B0E64C}"/>
              </a:ext>
            </a:extLst>
          </p:cNvPr>
          <p:cNvSpPr>
            <a:spLocks noGrp="1"/>
          </p:cNvSpPr>
          <p:nvPr>
            <p:ph type="body" sz="quarter" idx="10"/>
          </p:nvPr>
        </p:nvSpPr>
        <p:spPr/>
        <p:txBody>
          <a:bodyPr/>
          <a:lstStyle/>
          <a:p>
            <a:endParaRPr lang="en-US" dirty="0"/>
          </a:p>
        </p:txBody>
      </p:sp>
      <p:sp>
        <p:nvSpPr>
          <p:cNvPr id="8" name="Text Placeholder 7">
            <a:extLst>
              <a:ext uri="{FF2B5EF4-FFF2-40B4-BE49-F238E27FC236}">
                <a16:creationId xmlns:a16="http://schemas.microsoft.com/office/drawing/2014/main" id="{041176C3-A54B-431B-9644-B4FF10CFD4BB}"/>
              </a:ext>
            </a:extLst>
          </p:cNvPr>
          <p:cNvSpPr>
            <a:spLocks noGrp="1"/>
          </p:cNvSpPr>
          <p:nvPr>
            <p:ph type="body" sz="quarter" idx="11"/>
          </p:nvPr>
        </p:nvSpPr>
        <p:spPr>
          <a:xfrm>
            <a:off x="214789" y="6173360"/>
            <a:ext cx="8714421" cy="343480"/>
          </a:xfrm>
        </p:spPr>
        <p:txBody>
          <a:bodyPr/>
          <a:lstStyle/>
          <a:p>
            <a:r>
              <a:rPr lang="en-US" dirty="0"/>
              <a:t>https://www.microsoft.com/en-ie/learning/exam-70-533.aspx</a:t>
            </a:r>
          </a:p>
        </p:txBody>
      </p:sp>
    </p:spTree>
    <p:extLst>
      <p:ext uri="{BB962C8B-B14F-4D97-AF65-F5344CB8AC3E}">
        <p14:creationId xmlns:p14="http://schemas.microsoft.com/office/powerpoint/2010/main" val="15825925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Virtual Network</a:t>
            </a:r>
          </a:p>
        </p:txBody>
      </p:sp>
      <p:pic>
        <p:nvPicPr>
          <p:cNvPr id="1028" name="Picture 4" descr="5">
            <a:extLst>
              <a:ext uri="{FF2B5EF4-FFF2-40B4-BE49-F238E27FC236}">
                <a16:creationId xmlns:a16="http://schemas.microsoft.com/office/drawing/2014/main" id="{0FA97BE8-4B1C-4421-8DD5-74BEDE27E9E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306513"/>
            <a:ext cx="9144000" cy="4244975"/>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36915782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F58B209-4E6F-412E-BA33-6903529DB20C}"/>
              </a:ext>
            </a:extLst>
          </p:cNvPr>
          <p:cNvSpPr>
            <a:spLocks noGrp="1"/>
          </p:cNvSpPr>
          <p:nvPr>
            <p:ph type="ctrTitle" sz="quarter"/>
          </p:nvPr>
        </p:nvSpPr>
        <p:spPr/>
        <p:txBody>
          <a:bodyPr/>
          <a:lstStyle/>
          <a:p>
            <a:r>
              <a:rPr lang="en-US" dirty="0"/>
              <a:t>Creating a virtual network</a:t>
            </a:r>
          </a:p>
        </p:txBody>
      </p:sp>
      <p:sp>
        <p:nvSpPr>
          <p:cNvPr id="4" name="Subtitle 3">
            <a:extLst>
              <a:ext uri="{FF2B5EF4-FFF2-40B4-BE49-F238E27FC236}">
                <a16:creationId xmlns:a16="http://schemas.microsoft.com/office/drawing/2014/main" id="{7D07E0F1-6D44-4173-AA7B-25558381481B}"/>
              </a:ext>
            </a:extLst>
          </p:cNvPr>
          <p:cNvSpPr>
            <a:spLocks noGrp="1"/>
          </p:cNvSpPr>
          <p:nvPr>
            <p:ph type="subTitle" sz="quarter" idx="1"/>
          </p:nvPr>
        </p:nvSpPr>
        <p:spPr/>
        <p:txBody>
          <a:bodyPr/>
          <a:lstStyle/>
          <a:p>
            <a:endParaRPr lang="en-US"/>
          </a:p>
        </p:txBody>
      </p:sp>
      <p:sp>
        <p:nvSpPr>
          <p:cNvPr id="5" name="Text Placeholder 4">
            <a:extLst>
              <a:ext uri="{FF2B5EF4-FFF2-40B4-BE49-F238E27FC236}">
                <a16:creationId xmlns:a16="http://schemas.microsoft.com/office/drawing/2014/main" id="{652FC8F6-9C61-42CD-90A4-1EBDD2FB7210}"/>
              </a:ext>
            </a:extLst>
          </p:cNvPr>
          <p:cNvSpPr>
            <a:spLocks noGrp="1"/>
          </p:cNvSpPr>
          <p:nvPr>
            <p:ph type="body" sz="quarter" idx="10"/>
          </p:nvPr>
        </p:nvSpPr>
        <p:spPr/>
        <p:txBody>
          <a:bodyPr/>
          <a:lstStyle/>
          <a:p>
            <a:endParaRPr lang="en-US"/>
          </a:p>
        </p:txBody>
      </p:sp>
      <p:sp>
        <p:nvSpPr>
          <p:cNvPr id="6" name="Text Placeholder 5">
            <a:extLst>
              <a:ext uri="{FF2B5EF4-FFF2-40B4-BE49-F238E27FC236}">
                <a16:creationId xmlns:a16="http://schemas.microsoft.com/office/drawing/2014/main" id="{80B11388-CFF3-4CFC-99E3-D2D9B375268C}"/>
              </a:ext>
            </a:extLst>
          </p:cNvPr>
          <p:cNvSpPr>
            <a:spLocks noGrp="1"/>
          </p:cNvSpPr>
          <p:nvPr>
            <p:ph type="body" sz="quarter" idx="11"/>
          </p:nvPr>
        </p:nvSpPr>
        <p:spPr/>
        <p:txBody>
          <a:bodyPr/>
          <a:lstStyle/>
          <a:p>
            <a:endParaRPr lang="en-US" dirty="0"/>
          </a:p>
        </p:txBody>
      </p:sp>
    </p:spTree>
    <p:extLst>
      <p:ext uri="{BB962C8B-B14F-4D97-AF65-F5344CB8AC3E}">
        <p14:creationId xmlns:p14="http://schemas.microsoft.com/office/powerpoint/2010/main" val="26053640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Load balancers</a:t>
            </a:r>
          </a:p>
        </p:txBody>
      </p:sp>
      <p:sp>
        <p:nvSpPr>
          <p:cNvPr id="4" name="Content Placeholder 2"/>
          <p:cNvSpPr>
            <a:spLocks noGrp="1"/>
          </p:cNvSpPr>
          <p:nvPr/>
        </p:nvSpPr>
        <p:spPr bwMode="auto">
          <a:xfrm>
            <a:off x="460375" y="740662"/>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b="0" dirty="0"/>
              <a:t>Azure Load Balancer:</a:t>
            </a:r>
          </a:p>
          <a:p>
            <a:pPr lvl="1"/>
            <a:r>
              <a:rPr lang="en-US" b="0" dirty="0"/>
              <a:t>Internal load balancer</a:t>
            </a:r>
          </a:p>
          <a:p>
            <a:pPr lvl="2"/>
            <a:r>
              <a:rPr lang="en-US" b="0" dirty="0">
                <a:ea typeface="Calibri"/>
              </a:rPr>
              <a:t>Direct server return </a:t>
            </a:r>
            <a:endParaRPr lang="en-US" b="0" dirty="0"/>
          </a:p>
          <a:p>
            <a:pPr lvl="1"/>
            <a:r>
              <a:rPr lang="en-US" b="0" dirty="0"/>
              <a:t>Internet-facing load balancer</a:t>
            </a:r>
          </a:p>
          <a:p>
            <a:pPr lvl="1"/>
            <a:r>
              <a:rPr lang="en-US" b="0" dirty="0"/>
              <a:t>To configure:</a:t>
            </a:r>
          </a:p>
          <a:p>
            <a:pPr lvl="2"/>
            <a:r>
              <a:rPr lang="en-US" b="0" dirty="0"/>
              <a:t>Assign a front-end IP</a:t>
            </a:r>
          </a:p>
          <a:p>
            <a:pPr lvl="3"/>
            <a:r>
              <a:rPr lang="en-US" b="0" dirty="0"/>
              <a:t>Public for an Internet-facing load balancer</a:t>
            </a:r>
          </a:p>
          <a:p>
            <a:pPr lvl="3"/>
            <a:r>
              <a:rPr lang="en-US" b="0" dirty="0"/>
              <a:t>Private for an internal load balancer</a:t>
            </a:r>
          </a:p>
          <a:p>
            <a:pPr lvl="2"/>
            <a:r>
              <a:rPr lang="en-US" b="0" dirty="0"/>
              <a:t>Assign back-end address pool </a:t>
            </a:r>
          </a:p>
          <a:p>
            <a:pPr lvl="2"/>
            <a:r>
              <a:rPr lang="en-US" b="0" dirty="0"/>
              <a:t>Create load-balancing rules </a:t>
            </a:r>
          </a:p>
          <a:p>
            <a:pPr lvl="2"/>
            <a:r>
              <a:rPr lang="en-US" b="0" dirty="0"/>
              <a:t>Create inbound NAT rules (optional)</a:t>
            </a:r>
          </a:p>
          <a:p>
            <a:pPr lvl="2"/>
            <a:r>
              <a:rPr lang="en-US" b="0" dirty="0"/>
              <a:t>Create health probes </a:t>
            </a:r>
          </a:p>
          <a:p>
            <a:r>
              <a:rPr lang="en-US" b="0" dirty="0"/>
              <a:t>Application Gateway</a:t>
            </a:r>
          </a:p>
          <a:p>
            <a:r>
              <a:rPr lang="en-US" b="0" dirty="0"/>
              <a:t>Traffic Manager</a:t>
            </a:r>
          </a:p>
          <a:p>
            <a:endParaRPr lang="en-US" b="0" dirty="0"/>
          </a:p>
        </p:txBody>
      </p:sp>
    </p:spTree>
    <p:custDataLst>
      <p:tags r:id="rId1"/>
    </p:custDataLst>
    <p:extLst>
      <p:ext uri="{BB962C8B-B14F-4D97-AF65-F5344CB8AC3E}">
        <p14:creationId xmlns:p14="http://schemas.microsoft.com/office/powerpoint/2010/main" val="411770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Gateway </a:t>
            </a:r>
          </a:p>
        </p:txBody>
      </p:sp>
      <p:pic>
        <p:nvPicPr>
          <p:cNvPr id="5" name="Picture 4">
            <a:extLst>
              <a:ext uri="{FF2B5EF4-FFF2-40B4-BE49-F238E27FC236}">
                <a16:creationId xmlns:a16="http://schemas.microsoft.com/office/drawing/2014/main" id="{5FABED4A-5F89-48A4-B3DB-D28E78F8E08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7238" y="1280277"/>
            <a:ext cx="7909524" cy="4297445"/>
          </a:xfrm>
          <a:prstGeom prst="rect">
            <a:avLst/>
          </a:prstGeom>
        </p:spPr>
      </p:pic>
    </p:spTree>
    <p:custDataLst>
      <p:tags r:id="rId1"/>
    </p:custDataLst>
    <p:extLst>
      <p:ext uri="{BB962C8B-B14F-4D97-AF65-F5344CB8AC3E}">
        <p14:creationId xmlns:p14="http://schemas.microsoft.com/office/powerpoint/2010/main" val="2865550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85312C0-BED9-42BC-BD81-5AD55A90BECD}"/>
              </a:ext>
            </a:extLst>
          </p:cNvPr>
          <p:cNvSpPr>
            <a:spLocks noGrp="1"/>
          </p:cNvSpPr>
          <p:nvPr>
            <p:ph type="title"/>
          </p:nvPr>
        </p:nvSpPr>
        <p:spPr>
          <a:xfrm>
            <a:off x="157148" y="78246"/>
            <a:ext cx="7886700" cy="645689"/>
          </a:xfrm>
        </p:spPr>
        <p:txBody>
          <a:bodyPr/>
          <a:lstStyle/>
          <a:p>
            <a:r>
              <a:rPr lang="en-US" dirty="0">
                <a:solidFill>
                  <a:schemeClr val="accent1"/>
                </a:solidFill>
                <a:latin typeface="+mn-lt"/>
              </a:rPr>
              <a:t>Azure</a:t>
            </a:r>
            <a:r>
              <a:rPr lang="en-US" dirty="0">
                <a:latin typeface="+mn-lt"/>
              </a:rPr>
              <a:t> </a:t>
            </a:r>
            <a:r>
              <a:rPr lang="en-US" dirty="0">
                <a:solidFill>
                  <a:schemeClr val="accent1"/>
                </a:solidFill>
                <a:latin typeface="+mn-lt"/>
              </a:rPr>
              <a:t>Virtual Network Peering</a:t>
            </a:r>
          </a:p>
        </p:txBody>
      </p:sp>
      <p:grpSp>
        <p:nvGrpSpPr>
          <p:cNvPr id="4" name="Group 3">
            <a:extLst>
              <a:ext uri="{FF2B5EF4-FFF2-40B4-BE49-F238E27FC236}">
                <a16:creationId xmlns:a16="http://schemas.microsoft.com/office/drawing/2014/main" id="{0B42405F-A71C-40C2-B616-325D9E520813}"/>
              </a:ext>
            </a:extLst>
          </p:cNvPr>
          <p:cNvGrpSpPr/>
          <p:nvPr/>
        </p:nvGrpSpPr>
        <p:grpSpPr>
          <a:xfrm>
            <a:off x="628650" y="1739900"/>
            <a:ext cx="7823202" cy="1892227"/>
            <a:chOff x="884125" y="1450162"/>
            <a:chExt cx="10430935" cy="2522969"/>
          </a:xfrm>
        </p:grpSpPr>
        <p:cxnSp>
          <p:nvCxnSpPr>
            <p:cNvPr id="8" name="Straight Arrow Connector 7">
              <a:extLst>
                <a:ext uri="{FF2B5EF4-FFF2-40B4-BE49-F238E27FC236}">
                  <a16:creationId xmlns:a16="http://schemas.microsoft.com/office/drawing/2014/main" id="{AF51E21B-BF24-4F6A-B43D-2FC7CC83659B}"/>
                </a:ext>
              </a:extLst>
            </p:cNvPr>
            <p:cNvCxnSpPr>
              <a:stCxn id="33" idx="3"/>
              <a:endCxn id="34" idx="1"/>
            </p:cNvCxnSpPr>
            <p:nvPr/>
          </p:nvCxnSpPr>
          <p:spPr>
            <a:xfrm>
              <a:off x="2789887" y="2631441"/>
              <a:ext cx="1245722" cy="0"/>
            </a:xfrm>
            <a:prstGeom prst="straightConnector1">
              <a:avLst/>
            </a:prstGeom>
            <a:ln w="508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B5FA62E9-8CDB-46B1-A432-01A5E67A00AC}"/>
                </a:ext>
              </a:extLst>
            </p:cNvPr>
            <p:cNvGrpSpPr/>
            <p:nvPr/>
          </p:nvGrpSpPr>
          <p:grpSpPr>
            <a:xfrm>
              <a:off x="4011538" y="1666850"/>
              <a:ext cx="3017135" cy="2158679"/>
              <a:chOff x="3650773" y="1939868"/>
              <a:chExt cx="3017520" cy="2158955"/>
            </a:xfrm>
          </p:grpSpPr>
          <p:sp>
            <p:nvSpPr>
              <p:cNvPr id="10" name="Cloud 9">
                <a:extLst>
                  <a:ext uri="{FF2B5EF4-FFF2-40B4-BE49-F238E27FC236}">
                    <a16:creationId xmlns:a16="http://schemas.microsoft.com/office/drawing/2014/main" id="{728E65D3-F571-4253-A4C9-134D02E9E248}"/>
                  </a:ext>
                </a:extLst>
              </p:cNvPr>
              <p:cNvSpPr/>
              <p:nvPr/>
            </p:nvSpPr>
            <p:spPr bwMode="auto">
              <a:xfrm>
                <a:off x="3650773" y="1939868"/>
                <a:ext cx="3017520" cy="2158955"/>
              </a:xfrm>
              <a:prstGeom prst="cloud">
                <a:avLst/>
              </a:prstGeom>
              <a:solidFill>
                <a:srgbClr val="00BCF2"/>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973" rIns="0" bIns="34973" numCol="1" rtlCol="0" anchor="ctr" anchorCtr="0" compatLnSpc="1">
                <a:prstTxWarp prst="textNoShape">
                  <a:avLst/>
                </a:prstTxWarp>
              </a:bodyPr>
              <a:lstStyle/>
              <a:p>
                <a:pPr algn="ctr" defTabSz="699284">
                  <a:defRPr/>
                </a:pPr>
                <a:endParaRPr lang="en-US" sz="1500" dirty="0">
                  <a:solidFill>
                    <a:schemeClr val="bg1"/>
                  </a:solidFill>
                  <a:latin typeface="Segoe UI" panose="020B0502040204020203" pitchFamily="34" charset="0"/>
                  <a:cs typeface="Segoe UI" panose="020B0502040204020203" pitchFamily="34" charset="0"/>
                </a:endParaRPr>
              </a:p>
            </p:txBody>
          </p:sp>
          <p:pic>
            <p:nvPicPr>
              <p:cNvPr id="11" name="Picture 10">
                <a:extLst>
                  <a:ext uri="{FF2B5EF4-FFF2-40B4-BE49-F238E27FC236}">
                    <a16:creationId xmlns:a16="http://schemas.microsoft.com/office/drawing/2014/main" id="{66912879-4143-49B2-83D0-05B37BA09A5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13281" y="2624498"/>
                <a:ext cx="388620" cy="388620"/>
              </a:xfrm>
              <a:prstGeom prst="rect">
                <a:avLst/>
              </a:prstGeom>
            </p:spPr>
          </p:pic>
          <p:sp>
            <p:nvSpPr>
              <p:cNvPr id="12" name="TextBox 11">
                <a:extLst>
                  <a:ext uri="{FF2B5EF4-FFF2-40B4-BE49-F238E27FC236}">
                    <a16:creationId xmlns:a16="http://schemas.microsoft.com/office/drawing/2014/main" id="{86F014D3-D189-45DD-904A-1B4AF774251F}"/>
                  </a:ext>
                </a:extLst>
              </p:cNvPr>
              <p:cNvSpPr txBox="1"/>
              <p:nvPr/>
            </p:nvSpPr>
            <p:spPr>
              <a:xfrm>
                <a:off x="3945320" y="2148271"/>
                <a:ext cx="2579573" cy="517093"/>
              </a:xfrm>
              <a:prstGeom prst="rect">
                <a:avLst/>
              </a:prstGeom>
              <a:noFill/>
            </p:spPr>
            <p:txBody>
              <a:bodyPr wrap="square" lIns="137143" tIns="109714" rIns="137143" bIns="109714" rtlCol="0">
                <a:spAutoFit/>
              </a:bodyPr>
              <a:lstStyle/>
              <a:p>
                <a:pPr>
                  <a:lnSpc>
                    <a:spcPct val="90000"/>
                  </a:lnSpc>
                  <a:spcAft>
                    <a:spcPts val="450"/>
                  </a:spcAft>
                </a:pPr>
                <a:r>
                  <a:rPr lang="en-US" sz="1200" dirty="0">
                    <a:solidFill>
                      <a:schemeClr val="bg1"/>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ARM VNet10.1/16</a:t>
                </a:r>
              </a:p>
            </p:txBody>
          </p:sp>
          <p:pic>
            <p:nvPicPr>
              <p:cNvPr id="13" name="Picture 12">
                <a:extLst>
                  <a:ext uri="{FF2B5EF4-FFF2-40B4-BE49-F238E27FC236}">
                    <a16:creationId xmlns:a16="http://schemas.microsoft.com/office/drawing/2014/main" id="{F6ED42B0-E7B2-4E32-B8EC-A38CBEC908C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13389" y="2614421"/>
                <a:ext cx="388620" cy="388620"/>
              </a:xfrm>
              <a:prstGeom prst="rect">
                <a:avLst/>
              </a:prstGeom>
            </p:spPr>
          </p:pic>
          <p:pic>
            <p:nvPicPr>
              <p:cNvPr id="14" name="Picture 13">
                <a:extLst>
                  <a:ext uri="{FF2B5EF4-FFF2-40B4-BE49-F238E27FC236}">
                    <a16:creationId xmlns:a16="http://schemas.microsoft.com/office/drawing/2014/main" id="{FAD1C296-8B75-4EA6-B0D5-1FDB16B8E4B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07893" y="2620890"/>
                <a:ext cx="388620" cy="388620"/>
              </a:xfrm>
              <a:prstGeom prst="rect">
                <a:avLst/>
              </a:prstGeom>
            </p:spPr>
          </p:pic>
        </p:grpSp>
        <p:grpSp>
          <p:nvGrpSpPr>
            <p:cNvPr id="15" name="Group 14">
              <a:extLst>
                <a:ext uri="{FF2B5EF4-FFF2-40B4-BE49-F238E27FC236}">
                  <a16:creationId xmlns:a16="http://schemas.microsoft.com/office/drawing/2014/main" id="{792EA6F8-4A42-491E-99F1-02BE5C0542CD}"/>
                </a:ext>
              </a:extLst>
            </p:cNvPr>
            <p:cNvGrpSpPr/>
            <p:nvPr/>
          </p:nvGrpSpPr>
          <p:grpSpPr>
            <a:xfrm>
              <a:off x="884125" y="1686682"/>
              <a:ext cx="2264255" cy="2138883"/>
              <a:chOff x="545080" y="1958465"/>
              <a:chExt cx="2264544" cy="2139156"/>
            </a:xfrm>
          </p:grpSpPr>
          <p:sp>
            <p:nvSpPr>
              <p:cNvPr id="16" name="Freeform 66">
                <a:extLst>
                  <a:ext uri="{FF2B5EF4-FFF2-40B4-BE49-F238E27FC236}">
                    <a16:creationId xmlns:a16="http://schemas.microsoft.com/office/drawing/2014/main" id="{45C2AA26-F4E7-4211-83F6-88D97EC2AC48}"/>
                  </a:ext>
                </a:extLst>
              </p:cNvPr>
              <p:cNvSpPr>
                <a:spLocks noEditPoints="1"/>
              </p:cNvSpPr>
              <p:nvPr/>
            </p:nvSpPr>
            <p:spPr bwMode="auto">
              <a:xfrm>
                <a:off x="880365" y="2620890"/>
                <a:ext cx="674142" cy="921333"/>
              </a:xfrm>
              <a:custGeom>
                <a:avLst/>
                <a:gdLst>
                  <a:gd name="T0" fmla="*/ 0 w 1395"/>
                  <a:gd name="T1" fmla="*/ 0 h 1715"/>
                  <a:gd name="T2" fmla="*/ 0 w 1395"/>
                  <a:gd name="T3" fmla="*/ 1715 h 1715"/>
                  <a:gd name="T4" fmla="*/ 452 w 1395"/>
                  <a:gd name="T5" fmla="*/ 1715 h 1715"/>
                  <a:gd name="T6" fmla="*/ 452 w 1395"/>
                  <a:gd name="T7" fmla="*/ 1364 h 1715"/>
                  <a:gd name="T8" fmla="*/ 635 w 1395"/>
                  <a:gd name="T9" fmla="*/ 1364 h 1715"/>
                  <a:gd name="T10" fmla="*/ 635 w 1395"/>
                  <a:gd name="T11" fmla="*/ 1715 h 1715"/>
                  <a:gd name="T12" fmla="*/ 768 w 1395"/>
                  <a:gd name="T13" fmla="*/ 1715 h 1715"/>
                  <a:gd name="T14" fmla="*/ 768 w 1395"/>
                  <a:gd name="T15" fmla="*/ 1364 h 1715"/>
                  <a:gd name="T16" fmla="*/ 950 w 1395"/>
                  <a:gd name="T17" fmla="*/ 1364 h 1715"/>
                  <a:gd name="T18" fmla="*/ 950 w 1395"/>
                  <a:gd name="T19" fmla="*/ 1715 h 1715"/>
                  <a:gd name="T20" fmla="*/ 1395 w 1395"/>
                  <a:gd name="T21" fmla="*/ 1715 h 1715"/>
                  <a:gd name="T22" fmla="*/ 1395 w 1395"/>
                  <a:gd name="T23" fmla="*/ 0 h 1715"/>
                  <a:gd name="T24" fmla="*/ 0 w 1395"/>
                  <a:gd name="T25" fmla="*/ 0 h 1715"/>
                  <a:gd name="T26" fmla="*/ 1263 w 1395"/>
                  <a:gd name="T27" fmla="*/ 1253 h 1715"/>
                  <a:gd name="T28" fmla="*/ 137 w 1395"/>
                  <a:gd name="T29" fmla="*/ 1253 h 1715"/>
                  <a:gd name="T30" fmla="*/ 137 w 1395"/>
                  <a:gd name="T31" fmla="*/ 1070 h 1715"/>
                  <a:gd name="T32" fmla="*/ 1263 w 1395"/>
                  <a:gd name="T33" fmla="*/ 1070 h 1715"/>
                  <a:gd name="T34" fmla="*/ 1263 w 1395"/>
                  <a:gd name="T35" fmla="*/ 1253 h 1715"/>
                  <a:gd name="T36" fmla="*/ 1263 w 1395"/>
                  <a:gd name="T37" fmla="*/ 940 h 1715"/>
                  <a:gd name="T38" fmla="*/ 137 w 1395"/>
                  <a:gd name="T39" fmla="*/ 940 h 1715"/>
                  <a:gd name="T40" fmla="*/ 137 w 1395"/>
                  <a:gd name="T41" fmla="*/ 758 h 1715"/>
                  <a:gd name="T42" fmla="*/ 1263 w 1395"/>
                  <a:gd name="T43" fmla="*/ 758 h 1715"/>
                  <a:gd name="T44" fmla="*/ 1263 w 1395"/>
                  <a:gd name="T45" fmla="*/ 940 h 1715"/>
                  <a:gd name="T46" fmla="*/ 1263 w 1395"/>
                  <a:gd name="T47" fmla="*/ 627 h 1715"/>
                  <a:gd name="T48" fmla="*/ 137 w 1395"/>
                  <a:gd name="T49" fmla="*/ 627 h 1715"/>
                  <a:gd name="T50" fmla="*/ 137 w 1395"/>
                  <a:gd name="T51" fmla="*/ 445 h 1715"/>
                  <a:gd name="T52" fmla="*/ 1263 w 1395"/>
                  <a:gd name="T53" fmla="*/ 445 h 1715"/>
                  <a:gd name="T54" fmla="*/ 1263 w 1395"/>
                  <a:gd name="T55" fmla="*/ 627 h 1715"/>
                  <a:gd name="T56" fmla="*/ 1263 w 1395"/>
                  <a:gd name="T57" fmla="*/ 315 h 1715"/>
                  <a:gd name="T58" fmla="*/ 137 w 1395"/>
                  <a:gd name="T59" fmla="*/ 315 h 1715"/>
                  <a:gd name="T60" fmla="*/ 137 w 1395"/>
                  <a:gd name="T61" fmla="*/ 133 h 1715"/>
                  <a:gd name="T62" fmla="*/ 1263 w 1395"/>
                  <a:gd name="T63" fmla="*/ 133 h 1715"/>
                  <a:gd name="T64" fmla="*/ 1263 w 1395"/>
                  <a:gd name="T65" fmla="*/ 315 h 17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95" h="1715">
                    <a:moveTo>
                      <a:pt x="0" y="0"/>
                    </a:moveTo>
                    <a:lnTo>
                      <a:pt x="0" y="1715"/>
                    </a:lnTo>
                    <a:lnTo>
                      <a:pt x="452" y="1715"/>
                    </a:lnTo>
                    <a:lnTo>
                      <a:pt x="452" y="1364"/>
                    </a:lnTo>
                    <a:lnTo>
                      <a:pt x="635" y="1364"/>
                    </a:lnTo>
                    <a:lnTo>
                      <a:pt x="635" y="1715"/>
                    </a:lnTo>
                    <a:lnTo>
                      <a:pt x="768" y="1715"/>
                    </a:lnTo>
                    <a:lnTo>
                      <a:pt x="768" y="1364"/>
                    </a:lnTo>
                    <a:lnTo>
                      <a:pt x="950" y="1364"/>
                    </a:lnTo>
                    <a:lnTo>
                      <a:pt x="950" y="1715"/>
                    </a:lnTo>
                    <a:lnTo>
                      <a:pt x="1395" y="1715"/>
                    </a:lnTo>
                    <a:lnTo>
                      <a:pt x="1395" y="0"/>
                    </a:lnTo>
                    <a:lnTo>
                      <a:pt x="0" y="0"/>
                    </a:lnTo>
                    <a:close/>
                    <a:moveTo>
                      <a:pt x="1263" y="1253"/>
                    </a:moveTo>
                    <a:lnTo>
                      <a:pt x="137" y="1253"/>
                    </a:lnTo>
                    <a:lnTo>
                      <a:pt x="137" y="1070"/>
                    </a:lnTo>
                    <a:lnTo>
                      <a:pt x="1263" y="1070"/>
                    </a:lnTo>
                    <a:lnTo>
                      <a:pt x="1263" y="1253"/>
                    </a:lnTo>
                    <a:close/>
                    <a:moveTo>
                      <a:pt x="1263" y="940"/>
                    </a:moveTo>
                    <a:lnTo>
                      <a:pt x="137" y="940"/>
                    </a:lnTo>
                    <a:lnTo>
                      <a:pt x="137" y="758"/>
                    </a:lnTo>
                    <a:lnTo>
                      <a:pt x="1263" y="758"/>
                    </a:lnTo>
                    <a:lnTo>
                      <a:pt x="1263" y="940"/>
                    </a:lnTo>
                    <a:close/>
                    <a:moveTo>
                      <a:pt x="1263" y="627"/>
                    </a:moveTo>
                    <a:lnTo>
                      <a:pt x="137" y="627"/>
                    </a:lnTo>
                    <a:lnTo>
                      <a:pt x="137" y="445"/>
                    </a:lnTo>
                    <a:lnTo>
                      <a:pt x="1263" y="445"/>
                    </a:lnTo>
                    <a:lnTo>
                      <a:pt x="1263" y="627"/>
                    </a:lnTo>
                    <a:close/>
                    <a:moveTo>
                      <a:pt x="1263" y="315"/>
                    </a:moveTo>
                    <a:lnTo>
                      <a:pt x="137" y="315"/>
                    </a:lnTo>
                    <a:lnTo>
                      <a:pt x="137" y="133"/>
                    </a:lnTo>
                    <a:lnTo>
                      <a:pt x="1263" y="133"/>
                    </a:lnTo>
                    <a:lnTo>
                      <a:pt x="1263" y="315"/>
                    </a:lnTo>
                    <a:close/>
                  </a:path>
                </a:pathLst>
              </a:custGeom>
              <a:solidFill>
                <a:schemeClr val="tx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1" tIns="34280" rIns="68561" bIns="34280" numCol="1" anchor="t" anchorCtr="0" compatLnSpc="1">
                <a:prstTxWarp prst="textNoShape">
                  <a:avLst/>
                </a:prstTxWarp>
              </a:bodyPr>
              <a:lstStyle/>
              <a:p>
                <a:pPr defTabSz="685601">
                  <a:defRPr/>
                </a:pPr>
                <a:endParaRPr lang="en-US">
                  <a:solidFill>
                    <a:schemeClr val="bg1"/>
                  </a:solidFill>
                  <a:latin typeface="Segoe UI" panose="020B0502040204020203" pitchFamily="34" charset="0"/>
                  <a:cs typeface="Segoe UI" panose="020B0502040204020203" pitchFamily="34" charset="0"/>
                </a:endParaRPr>
              </a:p>
            </p:txBody>
          </p:sp>
          <p:sp>
            <p:nvSpPr>
              <p:cNvPr id="17" name="Freeform 67">
                <a:extLst>
                  <a:ext uri="{FF2B5EF4-FFF2-40B4-BE49-F238E27FC236}">
                    <a16:creationId xmlns:a16="http://schemas.microsoft.com/office/drawing/2014/main" id="{30BA30DF-0945-4BFF-A123-FEAFABE3DC72}"/>
                  </a:ext>
                </a:extLst>
              </p:cNvPr>
              <p:cNvSpPr>
                <a:spLocks noEditPoints="1"/>
              </p:cNvSpPr>
              <p:nvPr/>
            </p:nvSpPr>
            <p:spPr bwMode="auto">
              <a:xfrm>
                <a:off x="1273180" y="1958465"/>
                <a:ext cx="673175" cy="1594469"/>
              </a:xfrm>
              <a:custGeom>
                <a:avLst/>
                <a:gdLst>
                  <a:gd name="T0" fmla="*/ 0 w 1393"/>
                  <a:gd name="T1" fmla="*/ 0 h 2968"/>
                  <a:gd name="T2" fmla="*/ 0 w 1393"/>
                  <a:gd name="T3" fmla="*/ 1158 h 2968"/>
                  <a:gd name="T4" fmla="*/ 137 w 1393"/>
                  <a:gd name="T5" fmla="*/ 1158 h 2968"/>
                  <a:gd name="T6" fmla="*/ 137 w 1393"/>
                  <a:gd name="T7" fmla="*/ 1073 h 2968"/>
                  <a:gd name="T8" fmla="*/ 1263 w 1393"/>
                  <a:gd name="T9" fmla="*/ 1073 h 2968"/>
                  <a:gd name="T10" fmla="*/ 1263 w 1393"/>
                  <a:gd name="T11" fmla="*/ 1253 h 2968"/>
                  <a:gd name="T12" fmla="*/ 696 w 1393"/>
                  <a:gd name="T13" fmla="*/ 1253 h 2968"/>
                  <a:gd name="T14" fmla="*/ 696 w 1393"/>
                  <a:gd name="T15" fmla="*/ 1386 h 2968"/>
                  <a:gd name="T16" fmla="*/ 1263 w 1393"/>
                  <a:gd name="T17" fmla="*/ 1386 h 2968"/>
                  <a:gd name="T18" fmla="*/ 1263 w 1393"/>
                  <a:gd name="T19" fmla="*/ 1568 h 2968"/>
                  <a:gd name="T20" fmla="*/ 696 w 1393"/>
                  <a:gd name="T21" fmla="*/ 1568 h 2968"/>
                  <a:gd name="T22" fmla="*/ 696 w 1393"/>
                  <a:gd name="T23" fmla="*/ 1698 h 2968"/>
                  <a:gd name="T24" fmla="*/ 1263 w 1393"/>
                  <a:gd name="T25" fmla="*/ 1698 h 2968"/>
                  <a:gd name="T26" fmla="*/ 1263 w 1393"/>
                  <a:gd name="T27" fmla="*/ 1880 h 2968"/>
                  <a:gd name="T28" fmla="*/ 696 w 1393"/>
                  <a:gd name="T29" fmla="*/ 1880 h 2968"/>
                  <a:gd name="T30" fmla="*/ 696 w 1393"/>
                  <a:gd name="T31" fmla="*/ 2011 h 2968"/>
                  <a:gd name="T32" fmla="*/ 1263 w 1393"/>
                  <a:gd name="T33" fmla="*/ 2011 h 2968"/>
                  <a:gd name="T34" fmla="*/ 1263 w 1393"/>
                  <a:gd name="T35" fmla="*/ 2193 h 2968"/>
                  <a:gd name="T36" fmla="*/ 696 w 1393"/>
                  <a:gd name="T37" fmla="*/ 2193 h 2968"/>
                  <a:gd name="T38" fmla="*/ 696 w 1393"/>
                  <a:gd name="T39" fmla="*/ 2323 h 2968"/>
                  <a:gd name="T40" fmla="*/ 1263 w 1393"/>
                  <a:gd name="T41" fmla="*/ 2323 h 2968"/>
                  <a:gd name="T42" fmla="*/ 1263 w 1393"/>
                  <a:gd name="T43" fmla="*/ 2506 h 2968"/>
                  <a:gd name="T44" fmla="*/ 696 w 1393"/>
                  <a:gd name="T45" fmla="*/ 2506 h 2968"/>
                  <a:gd name="T46" fmla="*/ 696 w 1393"/>
                  <a:gd name="T47" fmla="*/ 2968 h 2968"/>
                  <a:gd name="T48" fmla="*/ 767 w 1393"/>
                  <a:gd name="T49" fmla="*/ 2968 h 2968"/>
                  <a:gd name="T50" fmla="*/ 767 w 1393"/>
                  <a:gd name="T51" fmla="*/ 2617 h 2968"/>
                  <a:gd name="T52" fmla="*/ 947 w 1393"/>
                  <a:gd name="T53" fmla="*/ 2617 h 2968"/>
                  <a:gd name="T54" fmla="*/ 947 w 1393"/>
                  <a:gd name="T55" fmla="*/ 2968 h 2968"/>
                  <a:gd name="T56" fmla="*/ 1393 w 1393"/>
                  <a:gd name="T57" fmla="*/ 2968 h 2968"/>
                  <a:gd name="T58" fmla="*/ 1393 w 1393"/>
                  <a:gd name="T59" fmla="*/ 0 h 2968"/>
                  <a:gd name="T60" fmla="*/ 0 w 1393"/>
                  <a:gd name="T61" fmla="*/ 0 h 2968"/>
                  <a:gd name="T62" fmla="*/ 1263 w 1393"/>
                  <a:gd name="T63" fmla="*/ 940 h 2968"/>
                  <a:gd name="T64" fmla="*/ 137 w 1393"/>
                  <a:gd name="T65" fmla="*/ 940 h 2968"/>
                  <a:gd name="T66" fmla="*/ 137 w 1393"/>
                  <a:gd name="T67" fmla="*/ 760 h 2968"/>
                  <a:gd name="T68" fmla="*/ 1263 w 1393"/>
                  <a:gd name="T69" fmla="*/ 760 h 2968"/>
                  <a:gd name="T70" fmla="*/ 1263 w 1393"/>
                  <a:gd name="T71" fmla="*/ 940 h 2968"/>
                  <a:gd name="T72" fmla="*/ 1263 w 1393"/>
                  <a:gd name="T73" fmla="*/ 632 h 2968"/>
                  <a:gd name="T74" fmla="*/ 137 w 1393"/>
                  <a:gd name="T75" fmla="*/ 632 h 2968"/>
                  <a:gd name="T76" fmla="*/ 137 w 1393"/>
                  <a:gd name="T77" fmla="*/ 450 h 2968"/>
                  <a:gd name="T78" fmla="*/ 1263 w 1393"/>
                  <a:gd name="T79" fmla="*/ 450 h 2968"/>
                  <a:gd name="T80" fmla="*/ 1263 w 1393"/>
                  <a:gd name="T81" fmla="*/ 632 h 2968"/>
                  <a:gd name="T82" fmla="*/ 1263 w 1393"/>
                  <a:gd name="T83" fmla="*/ 320 h 2968"/>
                  <a:gd name="T84" fmla="*/ 137 w 1393"/>
                  <a:gd name="T85" fmla="*/ 320 h 2968"/>
                  <a:gd name="T86" fmla="*/ 137 w 1393"/>
                  <a:gd name="T87" fmla="*/ 137 h 2968"/>
                  <a:gd name="T88" fmla="*/ 1263 w 1393"/>
                  <a:gd name="T89" fmla="*/ 137 h 2968"/>
                  <a:gd name="T90" fmla="*/ 1263 w 1393"/>
                  <a:gd name="T91" fmla="*/ 320 h 2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393" h="2968">
                    <a:moveTo>
                      <a:pt x="0" y="0"/>
                    </a:moveTo>
                    <a:lnTo>
                      <a:pt x="0" y="1158"/>
                    </a:lnTo>
                    <a:lnTo>
                      <a:pt x="137" y="1158"/>
                    </a:lnTo>
                    <a:lnTo>
                      <a:pt x="137" y="1073"/>
                    </a:lnTo>
                    <a:lnTo>
                      <a:pt x="1263" y="1073"/>
                    </a:lnTo>
                    <a:lnTo>
                      <a:pt x="1263" y="1253"/>
                    </a:lnTo>
                    <a:lnTo>
                      <a:pt x="696" y="1253"/>
                    </a:lnTo>
                    <a:lnTo>
                      <a:pt x="696" y="1386"/>
                    </a:lnTo>
                    <a:lnTo>
                      <a:pt x="1263" y="1386"/>
                    </a:lnTo>
                    <a:lnTo>
                      <a:pt x="1263" y="1568"/>
                    </a:lnTo>
                    <a:lnTo>
                      <a:pt x="696" y="1568"/>
                    </a:lnTo>
                    <a:lnTo>
                      <a:pt x="696" y="1698"/>
                    </a:lnTo>
                    <a:lnTo>
                      <a:pt x="1263" y="1698"/>
                    </a:lnTo>
                    <a:lnTo>
                      <a:pt x="1263" y="1880"/>
                    </a:lnTo>
                    <a:lnTo>
                      <a:pt x="696" y="1880"/>
                    </a:lnTo>
                    <a:lnTo>
                      <a:pt x="696" y="2011"/>
                    </a:lnTo>
                    <a:lnTo>
                      <a:pt x="1263" y="2011"/>
                    </a:lnTo>
                    <a:lnTo>
                      <a:pt x="1263" y="2193"/>
                    </a:lnTo>
                    <a:lnTo>
                      <a:pt x="696" y="2193"/>
                    </a:lnTo>
                    <a:lnTo>
                      <a:pt x="696" y="2323"/>
                    </a:lnTo>
                    <a:lnTo>
                      <a:pt x="1263" y="2323"/>
                    </a:lnTo>
                    <a:lnTo>
                      <a:pt x="1263" y="2506"/>
                    </a:lnTo>
                    <a:lnTo>
                      <a:pt x="696" y="2506"/>
                    </a:lnTo>
                    <a:lnTo>
                      <a:pt x="696" y="2968"/>
                    </a:lnTo>
                    <a:lnTo>
                      <a:pt x="767" y="2968"/>
                    </a:lnTo>
                    <a:lnTo>
                      <a:pt x="767" y="2617"/>
                    </a:lnTo>
                    <a:lnTo>
                      <a:pt x="947" y="2617"/>
                    </a:lnTo>
                    <a:lnTo>
                      <a:pt x="947" y="2968"/>
                    </a:lnTo>
                    <a:lnTo>
                      <a:pt x="1393" y="2968"/>
                    </a:lnTo>
                    <a:lnTo>
                      <a:pt x="1393" y="0"/>
                    </a:lnTo>
                    <a:lnTo>
                      <a:pt x="0" y="0"/>
                    </a:lnTo>
                    <a:close/>
                    <a:moveTo>
                      <a:pt x="1263" y="940"/>
                    </a:moveTo>
                    <a:lnTo>
                      <a:pt x="137" y="940"/>
                    </a:lnTo>
                    <a:lnTo>
                      <a:pt x="137" y="760"/>
                    </a:lnTo>
                    <a:lnTo>
                      <a:pt x="1263" y="760"/>
                    </a:lnTo>
                    <a:lnTo>
                      <a:pt x="1263" y="940"/>
                    </a:lnTo>
                    <a:close/>
                    <a:moveTo>
                      <a:pt x="1263" y="632"/>
                    </a:moveTo>
                    <a:lnTo>
                      <a:pt x="137" y="632"/>
                    </a:lnTo>
                    <a:lnTo>
                      <a:pt x="137" y="450"/>
                    </a:lnTo>
                    <a:lnTo>
                      <a:pt x="1263" y="450"/>
                    </a:lnTo>
                    <a:lnTo>
                      <a:pt x="1263" y="632"/>
                    </a:lnTo>
                    <a:close/>
                    <a:moveTo>
                      <a:pt x="1263" y="320"/>
                    </a:moveTo>
                    <a:lnTo>
                      <a:pt x="137" y="320"/>
                    </a:lnTo>
                    <a:lnTo>
                      <a:pt x="137" y="137"/>
                    </a:lnTo>
                    <a:lnTo>
                      <a:pt x="1263" y="137"/>
                    </a:lnTo>
                    <a:lnTo>
                      <a:pt x="1263" y="320"/>
                    </a:lnTo>
                    <a:close/>
                  </a:path>
                </a:pathLst>
              </a:custGeom>
              <a:solidFill>
                <a:schemeClr val="tx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1" tIns="34280" rIns="68561" bIns="34280" numCol="1" anchor="t" anchorCtr="0" compatLnSpc="1">
                <a:prstTxWarp prst="textNoShape">
                  <a:avLst/>
                </a:prstTxWarp>
              </a:bodyPr>
              <a:lstStyle/>
              <a:p>
                <a:pPr defTabSz="685601">
                  <a:defRPr/>
                </a:pPr>
                <a:endParaRPr lang="en-US">
                  <a:solidFill>
                    <a:schemeClr val="bg1"/>
                  </a:solidFill>
                  <a:latin typeface="Segoe UI" panose="020B0502040204020203" pitchFamily="34" charset="0"/>
                  <a:cs typeface="Segoe UI" panose="020B0502040204020203" pitchFamily="34" charset="0"/>
                </a:endParaRPr>
              </a:p>
            </p:txBody>
          </p:sp>
          <p:sp>
            <p:nvSpPr>
              <p:cNvPr id="18" name="TextBox 17">
                <a:extLst>
                  <a:ext uri="{FF2B5EF4-FFF2-40B4-BE49-F238E27FC236}">
                    <a16:creationId xmlns:a16="http://schemas.microsoft.com/office/drawing/2014/main" id="{9B92C99A-4CA3-4183-832F-898D1CE9965C}"/>
                  </a:ext>
                </a:extLst>
              </p:cNvPr>
              <p:cNvSpPr txBox="1"/>
              <p:nvPr/>
            </p:nvSpPr>
            <p:spPr>
              <a:xfrm>
                <a:off x="545080" y="3525121"/>
                <a:ext cx="2264544" cy="572500"/>
              </a:xfrm>
              <a:prstGeom prst="rect">
                <a:avLst/>
              </a:prstGeom>
              <a:noFill/>
            </p:spPr>
            <p:txBody>
              <a:bodyPr wrap="square" lIns="137143" tIns="109714" rIns="137143" bIns="109714" rtlCol="0">
                <a:spAutoFit/>
              </a:bodyPr>
              <a:lstStyle/>
              <a:p>
                <a:pPr>
                  <a:lnSpc>
                    <a:spcPct val="90000"/>
                  </a:lnSpc>
                  <a:spcAft>
                    <a:spcPts val="450"/>
                  </a:spcAft>
                </a:pPr>
                <a:r>
                  <a:rPr lang="en-US" sz="1500" dirty="0">
                    <a:solidFill>
                      <a:schemeClr val="accent1">
                        <a:lumMod val="50000"/>
                      </a:schemeClr>
                    </a:solidFill>
                    <a:latin typeface="Segoe UI" panose="020B0502040204020203" pitchFamily="34" charset="0"/>
                    <a:cs typeface="Segoe UI" panose="020B0502040204020203" pitchFamily="34" charset="0"/>
                  </a:rPr>
                  <a:t>On-Premises</a:t>
                </a:r>
              </a:p>
            </p:txBody>
          </p:sp>
        </p:grpSp>
        <p:sp>
          <p:nvSpPr>
            <p:cNvPr id="19" name="Cloud 18">
              <a:extLst>
                <a:ext uri="{FF2B5EF4-FFF2-40B4-BE49-F238E27FC236}">
                  <a16:creationId xmlns:a16="http://schemas.microsoft.com/office/drawing/2014/main" id="{48BE36D2-A1F6-487E-8187-81B0EFBAE94D}"/>
                </a:ext>
              </a:extLst>
            </p:cNvPr>
            <p:cNvSpPr/>
            <p:nvPr/>
          </p:nvSpPr>
          <p:spPr bwMode="auto">
            <a:xfrm>
              <a:off x="8263396" y="1499338"/>
              <a:ext cx="3017135" cy="2158679"/>
            </a:xfrm>
            <a:prstGeom prst="cloud">
              <a:avLst/>
            </a:prstGeom>
            <a:solidFill>
              <a:srgbClr val="00BCF2"/>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973" rIns="0" bIns="34973" numCol="1" rtlCol="0" anchor="ctr" anchorCtr="0" compatLnSpc="1">
              <a:prstTxWarp prst="textNoShape">
                <a:avLst/>
              </a:prstTxWarp>
            </a:bodyPr>
            <a:lstStyle/>
            <a:p>
              <a:pPr algn="ctr" defTabSz="699284">
                <a:defRPr/>
              </a:pPr>
              <a:endParaRPr lang="en-US" sz="1500" dirty="0">
                <a:solidFill>
                  <a:schemeClr val="bg1"/>
                </a:solidFill>
                <a:latin typeface="Segoe UI" panose="020B0502040204020203" pitchFamily="34" charset="0"/>
                <a:cs typeface="Segoe UI" panose="020B0502040204020203" pitchFamily="34" charset="0"/>
              </a:endParaRPr>
            </a:p>
          </p:txBody>
        </p:sp>
        <p:pic>
          <p:nvPicPr>
            <p:cNvPr id="20" name="Picture 19">
              <a:extLst>
                <a:ext uri="{FF2B5EF4-FFF2-40B4-BE49-F238E27FC236}">
                  <a16:creationId xmlns:a16="http://schemas.microsoft.com/office/drawing/2014/main" id="{40DEE250-34BD-43AC-A5D2-E107F77797C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05056" y="2278218"/>
              <a:ext cx="388570" cy="388570"/>
            </a:xfrm>
            <a:prstGeom prst="rect">
              <a:avLst/>
            </a:prstGeom>
          </p:spPr>
        </p:pic>
        <p:sp>
          <p:nvSpPr>
            <p:cNvPr id="21" name="TextBox 20">
              <a:extLst>
                <a:ext uri="{FF2B5EF4-FFF2-40B4-BE49-F238E27FC236}">
                  <a16:creationId xmlns:a16="http://schemas.microsoft.com/office/drawing/2014/main" id="{BCE81DF7-A7A7-4239-A752-DF888EC35A62}"/>
                </a:ext>
              </a:extLst>
            </p:cNvPr>
            <p:cNvSpPr txBox="1"/>
            <p:nvPr/>
          </p:nvSpPr>
          <p:spPr>
            <a:xfrm>
              <a:off x="8690394" y="1744289"/>
              <a:ext cx="2624666" cy="517027"/>
            </a:xfrm>
            <a:prstGeom prst="rect">
              <a:avLst/>
            </a:prstGeom>
            <a:noFill/>
          </p:spPr>
          <p:txBody>
            <a:bodyPr wrap="square" lIns="137143" tIns="109714" rIns="137143" bIns="109714" rtlCol="0">
              <a:spAutoFit/>
            </a:bodyPr>
            <a:lstStyle/>
            <a:p>
              <a:pPr>
                <a:lnSpc>
                  <a:spcPct val="90000"/>
                </a:lnSpc>
                <a:spcAft>
                  <a:spcPts val="450"/>
                </a:spcAft>
              </a:pPr>
              <a:r>
                <a:rPr lang="en-US" sz="1200" dirty="0">
                  <a:solidFill>
                    <a:schemeClr val="bg1"/>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ARM VNet10.2/16</a:t>
              </a:r>
            </a:p>
          </p:txBody>
        </p:sp>
        <p:pic>
          <p:nvPicPr>
            <p:cNvPr id="22" name="Picture 21">
              <a:extLst>
                <a:ext uri="{FF2B5EF4-FFF2-40B4-BE49-F238E27FC236}">
                  <a16:creationId xmlns:a16="http://schemas.microsoft.com/office/drawing/2014/main" id="{C1CD720D-3168-4FD0-899E-86474DF3135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45116" y="2278218"/>
              <a:ext cx="388570" cy="388570"/>
            </a:xfrm>
            <a:prstGeom prst="rect">
              <a:avLst/>
            </a:prstGeom>
          </p:spPr>
        </p:pic>
        <p:pic>
          <p:nvPicPr>
            <p:cNvPr id="23" name="Picture 22">
              <a:extLst>
                <a:ext uri="{FF2B5EF4-FFF2-40B4-BE49-F238E27FC236}">
                  <a16:creationId xmlns:a16="http://schemas.microsoft.com/office/drawing/2014/main" id="{E4008E1B-D341-4A15-B575-AB8588F9F24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179338" y="2278218"/>
              <a:ext cx="388570" cy="388570"/>
            </a:xfrm>
            <a:prstGeom prst="rect">
              <a:avLst/>
            </a:prstGeom>
          </p:spPr>
        </p:pic>
        <p:pic>
          <p:nvPicPr>
            <p:cNvPr id="24" name="Picture 23">
              <a:extLst>
                <a:ext uri="{FF2B5EF4-FFF2-40B4-BE49-F238E27FC236}">
                  <a16:creationId xmlns:a16="http://schemas.microsoft.com/office/drawing/2014/main" id="{614BDB1D-7999-4291-8250-D33A86437D0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05056" y="2735359"/>
              <a:ext cx="388570" cy="388570"/>
            </a:xfrm>
            <a:prstGeom prst="rect">
              <a:avLst/>
            </a:prstGeom>
          </p:spPr>
        </p:pic>
        <p:pic>
          <p:nvPicPr>
            <p:cNvPr id="25" name="Picture 24">
              <a:extLst>
                <a:ext uri="{FF2B5EF4-FFF2-40B4-BE49-F238E27FC236}">
                  <a16:creationId xmlns:a16="http://schemas.microsoft.com/office/drawing/2014/main" id="{EB3D43A7-41BE-4216-A5F6-68284A594B2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45116" y="2735359"/>
              <a:ext cx="388570" cy="388570"/>
            </a:xfrm>
            <a:prstGeom prst="rect">
              <a:avLst/>
            </a:prstGeom>
          </p:spPr>
        </p:pic>
        <p:pic>
          <p:nvPicPr>
            <p:cNvPr id="26" name="Picture 25">
              <a:extLst>
                <a:ext uri="{FF2B5EF4-FFF2-40B4-BE49-F238E27FC236}">
                  <a16:creationId xmlns:a16="http://schemas.microsoft.com/office/drawing/2014/main" id="{4F30CC3E-DCD0-4742-A68E-F69D95C7D69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179338" y="2735359"/>
              <a:ext cx="388570" cy="388570"/>
            </a:xfrm>
            <a:prstGeom prst="rect">
              <a:avLst/>
            </a:prstGeom>
          </p:spPr>
        </p:pic>
        <p:sp>
          <p:nvSpPr>
            <p:cNvPr id="27" name="Left-Right Arrow 42">
              <a:extLst>
                <a:ext uri="{FF2B5EF4-FFF2-40B4-BE49-F238E27FC236}">
                  <a16:creationId xmlns:a16="http://schemas.microsoft.com/office/drawing/2014/main" id="{A4302056-CCD5-4FDC-8B90-D96705827093}"/>
                </a:ext>
              </a:extLst>
            </p:cNvPr>
            <p:cNvSpPr/>
            <p:nvPr/>
          </p:nvSpPr>
          <p:spPr bwMode="auto">
            <a:xfrm>
              <a:off x="6505991" y="1450162"/>
              <a:ext cx="2192867" cy="1692970"/>
            </a:xfrm>
            <a:prstGeom prst="leftRightArrow">
              <a:avLst>
                <a:gd name="adj1" fmla="val 50000"/>
                <a:gd name="adj2" fmla="val 29604"/>
              </a:avLst>
            </a:prstGeom>
            <a:solidFill>
              <a:srgbClr val="0070C0"/>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973" rIns="0" bIns="34973" numCol="1" rtlCol="0" anchor="ctr" anchorCtr="0" compatLnSpc="1">
              <a:prstTxWarp prst="textNoShape">
                <a:avLst/>
              </a:prstTxWarp>
            </a:bodyPr>
            <a:lstStyle/>
            <a:p>
              <a:pPr algn="ctr" defTabSz="699284"/>
              <a:r>
                <a:rPr lang="en-US" sz="2000" dirty="0">
                  <a:solidFill>
                    <a:schemeClr val="bg1"/>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Peering</a:t>
              </a:r>
            </a:p>
          </p:txBody>
        </p:sp>
        <p:cxnSp>
          <p:nvCxnSpPr>
            <p:cNvPr id="29" name="Elbow Connector 43">
              <a:extLst>
                <a:ext uri="{FF2B5EF4-FFF2-40B4-BE49-F238E27FC236}">
                  <a16:creationId xmlns:a16="http://schemas.microsoft.com/office/drawing/2014/main" id="{EE5CEEF8-01F4-41B3-89F9-02957889992E}"/>
                </a:ext>
              </a:extLst>
            </p:cNvPr>
            <p:cNvCxnSpPr>
              <a:stCxn id="34" idx="2"/>
              <a:endCxn id="24" idx="2"/>
            </p:cNvCxnSpPr>
            <p:nvPr/>
          </p:nvCxnSpPr>
          <p:spPr>
            <a:xfrm rot="16200000" flipH="1">
              <a:off x="6683501" y="508091"/>
              <a:ext cx="230117" cy="5001561"/>
            </a:xfrm>
            <a:prstGeom prst="bentConnector3">
              <a:avLst>
                <a:gd name="adj1" fmla="val 235779"/>
              </a:avLst>
            </a:prstGeom>
            <a:ln w="57150">
              <a:solidFill>
                <a:schemeClr val="tx1">
                  <a:lumMod val="9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30" name="Picture 29">
              <a:extLst>
                <a:ext uri="{FF2B5EF4-FFF2-40B4-BE49-F238E27FC236}">
                  <a16:creationId xmlns:a16="http://schemas.microsoft.com/office/drawing/2014/main" id="{2C3107C8-47FB-4ED9-8E62-11A3B834796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13375" y="2843740"/>
              <a:ext cx="384547" cy="306060"/>
            </a:xfrm>
            <a:prstGeom prst="rect">
              <a:avLst/>
            </a:prstGeom>
            <a:solidFill>
              <a:schemeClr val="bg2"/>
            </a:solidFill>
          </p:spPr>
        </p:pic>
        <p:pic>
          <p:nvPicPr>
            <p:cNvPr id="31" name="Picture 30">
              <a:extLst>
                <a:ext uri="{FF2B5EF4-FFF2-40B4-BE49-F238E27FC236}">
                  <a16:creationId xmlns:a16="http://schemas.microsoft.com/office/drawing/2014/main" id="{E1282CAA-617A-40DF-9E54-F90E1299D5F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36476" y="2837073"/>
              <a:ext cx="384547" cy="306060"/>
            </a:xfrm>
            <a:prstGeom prst="rect">
              <a:avLst/>
            </a:prstGeom>
            <a:solidFill>
              <a:schemeClr val="bg2"/>
            </a:solidFill>
          </p:spPr>
        </p:pic>
        <p:pic>
          <p:nvPicPr>
            <p:cNvPr id="32" name="Picture 31">
              <a:extLst>
                <a:ext uri="{FF2B5EF4-FFF2-40B4-BE49-F238E27FC236}">
                  <a16:creationId xmlns:a16="http://schemas.microsoft.com/office/drawing/2014/main" id="{C9B8B5D9-D858-48E7-AE12-94D732277BF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09767" y="2850386"/>
              <a:ext cx="384547" cy="306060"/>
            </a:xfrm>
            <a:prstGeom prst="rect">
              <a:avLst/>
            </a:prstGeom>
            <a:solidFill>
              <a:schemeClr val="bg2"/>
            </a:solidFill>
          </p:spPr>
        </p:pic>
        <p:pic>
          <p:nvPicPr>
            <p:cNvPr id="33" name="Picture 32">
              <a:extLst>
                <a:ext uri="{FF2B5EF4-FFF2-40B4-BE49-F238E27FC236}">
                  <a16:creationId xmlns:a16="http://schemas.microsoft.com/office/drawing/2014/main" id="{5227DDE1-7E5D-4DC0-A77E-4835EA20524A}"/>
                </a:ext>
              </a:extLst>
            </p:cNvPr>
            <p:cNvPicPr>
              <a:picLocks noChangeAspect="1"/>
            </p:cNvPicPr>
            <p:nvPr/>
          </p:nvPicPr>
          <p:blipFill>
            <a:blip r:embed="rId5"/>
            <a:stretch>
              <a:fillRect/>
            </a:stretch>
          </p:blipFill>
          <p:spPr>
            <a:xfrm>
              <a:off x="2265546" y="2369068"/>
              <a:ext cx="524341" cy="524746"/>
            </a:xfrm>
            <a:prstGeom prst="rect">
              <a:avLst/>
            </a:prstGeom>
          </p:spPr>
        </p:pic>
        <p:pic>
          <p:nvPicPr>
            <p:cNvPr id="34" name="Picture 33">
              <a:extLst>
                <a:ext uri="{FF2B5EF4-FFF2-40B4-BE49-F238E27FC236}">
                  <a16:creationId xmlns:a16="http://schemas.microsoft.com/office/drawing/2014/main" id="{1678B9F1-1402-4FF6-BEF8-4A65D5190268}"/>
                </a:ext>
              </a:extLst>
            </p:cNvPr>
            <p:cNvPicPr>
              <a:picLocks noChangeAspect="1"/>
            </p:cNvPicPr>
            <p:nvPr/>
          </p:nvPicPr>
          <p:blipFill>
            <a:blip r:embed="rId5"/>
            <a:stretch>
              <a:fillRect/>
            </a:stretch>
          </p:blipFill>
          <p:spPr>
            <a:xfrm>
              <a:off x="4035609" y="2369068"/>
              <a:ext cx="524341" cy="524746"/>
            </a:xfrm>
            <a:prstGeom prst="rect">
              <a:avLst/>
            </a:prstGeom>
          </p:spPr>
        </p:pic>
        <p:sp>
          <p:nvSpPr>
            <p:cNvPr id="35" name="TextBox 34">
              <a:extLst>
                <a:ext uri="{FF2B5EF4-FFF2-40B4-BE49-F238E27FC236}">
                  <a16:creationId xmlns:a16="http://schemas.microsoft.com/office/drawing/2014/main" id="{B78BA2E2-DBFD-4D1A-BA6D-BC2A7627C58B}"/>
                </a:ext>
              </a:extLst>
            </p:cNvPr>
            <p:cNvSpPr txBox="1"/>
            <p:nvPr/>
          </p:nvSpPr>
          <p:spPr>
            <a:xfrm>
              <a:off x="2967813" y="2104059"/>
              <a:ext cx="1006212" cy="627827"/>
            </a:xfrm>
            <a:prstGeom prst="rect">
              <a:avLst/>
            </a:prstGeom>
            <a:noFill/>
          </p:spPr>
          <p:txBody>
            <a:bodyPr wrap="none" lIns="137143" tIns="109714" rIns="137143" bIns="109714" rtlCol="0">
              <a:spAutoFit/>
            </a:bodyPr>
            <a:lstStyle/>
            <a:p>
              <a:pPr>
                <a:lnSpc>
                  <a:spcPct val="90000"/>
                </a:lnSpc>
                <a:spcAft>
                  <a:spcPts val="450"/>
                </a:spcAft>
              </a:pPr>
              <a:r>
                <a:rPr lang="en-US" dirty="0">
                  <a:solidFill>
                    <a:schemeClr val="accent1">
                      <a:lumMod val="50000"/>
                    </a:schemeClr>
                  </a:solidFill>
                  <a:latin typeface="Segoe UI" panose="020B0502040204020203" pitchFamily="34" charset="0"/>
                  <a:cs typeface="Segoe UI" panose="020B0502040204020203" pitchFamily="34" charset="0"/>
                </a:rPr>
                <a:t>VPN</a:t>
              </a:r>
            </a:p>
          </p:txBody>
        </p:sp>
        <p:sp>
          <p:nvSpPr>
            <p:cNvPr id="36" name="TextBox 35">
              <a:extLst>
                <a:ext uri="{FF2B5EF4-FFF2-40B4-BE49-F238E27FC236}">
                  <a16:creationId xmlns:a16="http://schemas.microsoft.com/office/drawing/2014/main" id="{EB7AEEAE-9ADC-451C-8464-34657FE27EF2}"/>
                </a:ext>
              </a:extLst>
            </p:cNvPr>
            <p:cNvSpPr txBox="1"/>
            <p:nvPr/>
          </p:nvSpPr>
          <p:spPr>
            <a:xfrm>
              <a:off x="5074590" y="3345304"/>
              <a:ext cx="4320624" cy="627827"/>
            </a:xfrm>
            <a:prstGeom prst="rect">
              <a:avLst/>
            </a:prstGeom>
            <a:noFill/>
          </p:spPr>
          <p:txBody>
            <a:bodyPr wrap="none" lIns="137143" tIns="109714" rIns="137143" bIns="109714" rtlCol="0">
              <a:spAutoFit/>
            </a:bodyPr>
            <a:lstStyle/>
            <a:p>
              <a:pPr>
                <a:lnSpc>
                  <a:spcPct val="90000"/>
                </a:lnSpc>
                <a:spcAft>
                  <a:spcPts val="450"/>
                </a:spcAft>
              </a:pPr>
              <a:r>
                <a:rPr lang="en-US" dirty="0">
                  <a:solidFill>
                    <a:schemeClr val="accent1">
                      <a:lumMod val="50000"/>
                    </a:schemeClr>
                  </a:solidFill>
                  <a:latin typeface="Segoe UI" panose="020B0502040204020203" pitchFamily="34" charset="0"/>
                  <a:cs typeface="Segoe UI" panose="020B0502040204020203" pitchFamily="34" charset="0"/>
                </a:rPr>
                <a:t>Gateway transit via Peering</a:t>
              </a:r>
            </a:p>
          </p:txBody>
        </p:sp>
      </p:grpSp>
      <p:sp>
        <p:nvSpPr>
          <p:cNvPr id="37" name="Text Placeholder 3">
            <a:extLst>
              <a:ext uri="{FF2B5EF4-FFF2-40B4-BE49-F238E27FC236}">
                <a16:creationId xmlns:a16="http://schemas.microsoft.com/office/drawing/2014/main" id="{096943B5-8B27-4023-8234-43FDBCF395CD}"/>
              </a:ext>
            </a:extLst>
          </p:cNvPr>
          <p:cNvSpPr txBox="1">
            <a:spLocks/>
          </p:cNvSpPr>
          <p:nvPr/>
        </p:nvSpPr>
        <p:spPr>
          <a:xfrm>
            <a:off x="281131" y="3877722"/>
            <a:ext cx="4857750" cy="1800225"/>
          </a:xfrm>
          <a:prstGeom prst="rect">
            <a:avLst/>
          </a:prstGeom>
        </p:spPr>
        <p:txBody>
          <a:bodyPr vert="horz" lIns="68580" tIns="34290" rIns="68580" bIns="3429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800" indent="-342800"/>
            <a:r>
              <a:rPr lang="en-US" sz="1500" dirty="0">
                <a:latin typeface="Segoe UI" panose="020B0502040204020203" pitchFamily="34" charset="0"/>
                <a:cs typeface="Segoe UI" panose="020B0502040204020203" pitchFamily="34" charset="0"/>
              </a:rPr>
              <a:t>Direct and bidirectional L3 connectivity between VNet's in </a:t>
            </a:r>
            <a:r>
              <a:rPr lang="en-US" sz="1500" u="sng" dirty="0">
                <a:latin typeface="Segoe UI" panose="020B0502040204020203" pitchFamily="34" charset="0"/>
                <a:cs typeface="Segoe UI" panose="020B0502040204020203" pitchFamily="34" charset="0"/>
              </a:rPr>
              <a:t>same</a:t>
            </a:r>
            <a:r>
              <a:rPr lang="en-US" sz="1500" dirty="0">
                <a:latin typeface="Segoe UI" panose="020B0502040204020203" pitchFamily="34" charset="0"/>
                <a:cs typeface="Segoe UI" panose="020B0502040204020203" pitchFamily="34" charset="0"/>
              </a:rPr>
              <a:t> region</a:t>
            </a:r>
          </a:p>
          <a:p>
            <a:pPr marL="342800" indent="-342800"/>
            <a:r>
              <a:rPr lang="en-US" sz="1500" dirty="0">
                <a:latin typeface="Segoe UI" panose="020B0502040204020203" pitchFamily="34" charset="0"/>
                <a:cs typeface="Segoe UI" panose="020B0502040204020203" pitchFamily="34" charset="0"/>
              </a:rPr>
              <a:t>High throughput, low latency connectivity</a:t>
            </a:r>
          </a:p>
          <a:p>
            <a:pPr marL="342800" indent="-342800"/>
            <a:r>
              <a:rPr lang="en-US" sz="1500" dirty="0">
                <a:latin typeface="Segoe UI" panose="020B0502040204020203" pitchFamily="34" charset="0"/>
                <a:cs typeface="Segoe UI" panose="020B0502040204020203" pitchFamily="34" charset="0"/>
              </a:rPr>
              <a:t>Bypass gateway, no bandwidth bottleneck</a:t>
            </a:r>
          </a:p>
          <a:p>
            <a:pPr marL="342800" indent="-342800"/>
            <a:r>
              <a:rPr lang="en-US" sz="1500" dirty="0">
                <a:latin typeface="Segoe UI" panose="020B0502040204020203" pitchFamily="34" charset="0"/>
                <a:cs typeface="Segoe UI" panose="020B0502040204020203" pitchFamily="34" charset="0"/>
              </a:rPr>
              <a:t>Supports Gateway Transit (ARM-to-ARM only)</a:t>
            </a:r>
          </a:p>
          <a:p>
            <a:pPr marL="342800" indent="-342800"/>
            <a:r>
              <a:rPr lang="en-US" sz="1500" dirty="0">
                <a:latin typeface="Segoe UI" panose="020B0502040204020203" pitchFamily="34" charset="0"/>
                <a:cs typeface="Segoe UI" panose="020B0502040204020203" pitchFamily="34" charset="0"/>
              </a:rPr>
              <a:t>10/50 Vnet Peering per Virtual network</a:t>
            </a:r>
          </a:p>
          <a:p>
            <a:pPr marL="342800" indent="-342800"/>
            <a:endParaRPr lang="en-US" sz="1500" dirty="0">
              <a:latin typeface="Segoe UI" panose="020B0502040204020203" pitchFamily="34" charset="0"/>
              <a:cs typeface="Segoe UI" panose="020B0502040204020203" pitchFamily="34" charset="0"/>
            </a:endParaRPr>
          </a:p>
        </p:txBody>
      </p:sp>
      <p:sp>
        <p:nvSpPr>
          <p:cNvPr id="38" name="TextBox 37">
            <a:extLst>
              <a:ext uri="{FF2B5EF4-FFF2-40B4-BE49-F238E27FC236}">
                <a16:creationId xmlns:a16="http://schemas.microsoft.com/office/drawing/2014/main" id="{E6274302-7D8A-47F4-8445-DC8C91B1EE44}"/>
              </a:ext>
            </a:extLst>
          </p:cNvPr>
          <p:cNvSpPr txBox="1"/>
          <p:nvPr/>
        </p:nvSpPr>
        <p:spPr>
          <a:xfrm>
            <a:off x="5124251" y="3874892"/>
            <a:ext cx="3631621" cy="2063614"/>
          </a:xfrm>
          <a:prstGeom prst="rect">
            <a:avLst/>
          </a:prstGeom>
          <a:noFill/>
        </p:spPr>
        <p:txBody>
          <a:bodyPr wrap="square" lIns="137143" tIns="109714" rIns="137143" bIns="109714" rtlCol="0">
            <a:spAutoFit/>
          </a:bodyPr>
          <a:lstStyle/>
          <a:p>
            <a:pPr marL="342800" indent="-342800" defTabSz="699431">
              <a:lnSpc>
                <a:spcPct val="90000"/>
              </a:lnSpc>
              <a:spcBef>
                <a:spcPts val="918"/>
              </a:spcBef>
              <a:buClr>
                <a:schemeClr val="tx1"/>
              </a:buClr>
              <a:buSzPct val="90000"/>
              <a:buFont typeface="Arial" panose="020B0604020202020204" pitchFamily="34" charset="0"/>
              <a:buChar char="•"/>
            </a:pPr>
            <a:r>
              <a:rPr lang="en-US" sz="1500" dirty="0">
                <a:latin typeface="Segoe UI" panose="020B0502040204020203" pitchFamily="34" charset="0"/>
                <a:cs typeface="Segoe UI" panose="020B0502040204020203" pitchFamily="34" charset="0"/>
              </a:rPr>
              <a:t>Peer ASM and ARM VNet's </a:t>
            </a:r>
          </a:p>
          <a:p>
            <a:pPr marL="342800" indent="-342800" defTabSz="699431">
              <a:lnSpc>
                <a:spcPct val="90000"/>
              </a:lnSpc>
              <a:spcBef>
                <a:spcPts val="918"/>
              </a:spcBef>
              <a:buClr>
                <a:schemeClr val="tx1"/>
              </a:buClr>
              <a:buSzPct val="90000"/>
              <a:buFont typeface="Arial" panose="020B0604020202020204" pitchFamily="34" charset="0"/>
              <a:buChar char="•"/>
            </a:pPr>
            <a:r>
              <a:rPr lang="en-US" sz="1500" dirty="0">
                <a:latin typeface="Segoe UI" panose="020B0502040204020203" pitchFamily="34" charset="0"/>
                <a:cs typeface="Segoe UI" panose="020B0502040204020203" pitchFamily="34" charset="0"/>
              </a:rPr>
              <a:t>Peer across subscriptions</a:t>
            </a:r>
          </a:p>
          <a:p>
            <a:pPr marL="342800" indent="-342800" defTabSz="699431">
              <a:lnSpc>
                <a:spcPct val="90000"/>
              </a:lnSpc>
              <a:spcBef>
                <a:spcPts val="918"/>
              </a:spcBef>
              <a:buClr>
                <a:schemeClr val="tx1"/>
              </a:buClr>
              <a:buSzPct val="90000"/>
              <a:buFont typeface="Arial" panose="020B0604020202020204" pitchFamily="34" charset="0"/>
              <a:buChar char="•"/>
            </a:pPr>
            <a:r>
              <a:rPr lang="en-US" sz="1500" dirty="0">
                <a:latin typeface="Segoe UI" panose="020B0502040204020203" pitchFamily="34" charset="0"/>
                <a:cs typeface="Segoe UI" panose="020B0502040204020203" pitchFamily="34" charset="0"/>
              </a:rPr>
              <a:t>NSGs and UDRs will work across the link</a:t>
            </a:r>
          </a:p>
          <a:p>
            <a:pPr marL="342800" indent="-342800" defTabSz="699431">
              <a:lnSpc>
                <a:spcPct val="90000"/>
              </a:lnSpc>
              <a:spcBef>
                <a:spcPts val="918"/>
              </a:spcBef>
              <a:buClr>
                <a:schemeClr val="tx1"/>
              </a:buClr>
              <a:buSzPct val="90000"/>
              <a:buFont typeface="Arial" panose="020B0604020202020204" pitchFamily="34" charset="0"/>
              <a:buChar char="•"/>
            </a:pPr>
            <a:r>
              <a:rPr lang="en-US" sz="1500" dirty="0">
                <a:latin typeface="Segoe UI" panose="020B0502040204020203" pitchFamily="34" charset="0"/>
                <a:cs typeface="Segoe UI" panose="020B0502040204020203" pitchFamily="34" charset="0"/>
              </a:rPr>
              <a:t>Public preview – Global Vnet Peering</a:t>
            </a:r>
          </a:p>
          <a:p>
            <a:pPr>
              <a:lnSpc>
                <a:spcPct val="90000"/>
              </a:lnSpc>
              <a:spcAft>
                <a:spcPts val="450"/>
              </a:spcAft>
            </a:pPr>
            <a:endParaRPr lang="en-US" dirty="0" err="1">
              <a:solidFill>
                <a:schemeClr val="bg1"/>
              </a:solidFill>
              <a:latin typeface="Segoe UI" panose="020B0502040204020203" pitchFamily="34" charset="0"/>
              <a:cs typeface="Segoe UI" panose="020B0502040204020203" pitchFamily="34" charset="0"/>
            </a:endParaRPr>
          </a:p>
        </p:txBody>
      </p:sp>
      <p:sp>
        <p:nvSpPr>
          <p:cNvPr id="39" name="TextBox 38">
            <a:extLst>
              <a:ext uri="{FF2B5EF4-FFF2-40B4-BE49-F238E27FC236}">
                <a16:creationId xmlns:a16="http://schemas.microsoft.com/office/drawing/2014/main" id="{A5115397-AE5A-47E2-97AE-068969E9885A}"/>
              </a:ext>
            </a:extLst>
          </p:cNvPr>
          <p:cNvSpPr txBox="1"/>
          <p:nvPr/>
        </p:nvSpPr>
        <p:spPr>
          <a:xfrm>
            <a:off x="965082" y="1628456"/>
            <a:ext cx="1524117" cy="429320"/>
          </a:xfrm>
          <a:prstGeom prst="rect">
            <a:avLst/>
          </a:prstGeom>
          <a:noFill/>
        </p:spPr>
        <p:txBody>
          <a:bodyPr wrap="square" lIns="137143" tIns="109714" rIns="137143" bIns="109714" rtlCol="0">
            <a:spAutoFit/>
          </a:bodyPr>
          <a:lstStyle/>
          <a:p>
            <a:pPr>
              <a:lnSpc>
                <a:spcPct val="90000"/>
              </a:lnSpc>
              <a:spcAft>
                <a:spcPts val="450"/>
              </a:spcAft>
            </a:pPr>
            <a:r>
              <a:rPr lang="en-US" sz="1500" dirty="0">
                <a:solidFill>
                  <a:schemeClr val="accent1">
                    <a:lumMod val="50000"/>
                  </a:schemeClr>
                </a:solidFill>
                <a:latin typeface="+mn-lt"/>
              </a:rPr>
              <a:t>10.0/16</a:t>
            </a:r>
          </a:p>
        </p:txBody>
      </p:sp>
      <p:sp>
        <p:nvSpPr>
          <p:cNvPr id="2" name="Rectangle 1">
            <a:extLst>
              <a:ext uri="{FF2B5EF4-FFF2-40B4-BE49-F238E27FC236}">
                <a16:creationId xmlns:a16="http://schemas.microsoft.com/office/drawing/2014/main" id="{4A2495E8-56ED-4F77-848D-B9BDE21D2996}"/>
              </a:ext>
            </a:extLst>
          </p:cNvPr>
          <p:cNvSpPr/>
          <p:nvPr/>
        </p:nvSpPr>
        <p:spPr>
          <a:xfrm>
            <a:off x="6343650" y="5551785"/>
            <a:ext cx="2114550" cy="861774"/>
          </a:xfrm>
          <a:prstGeom prst="rect">
            <a:avLst/>
          </a:prstGeom>
        </p:spPr>
        <p:txBody>
          <a:bodyPr wrap="square">
            <a:spAutoFit/>
          </a:bodyPr>
          <a:lstStyle/>
          <a:p>
            <a:pPr>
              <a:buFont typeface="Arial" panose="020B0604020202020204" pitchFamily="34" charset="0"/>
              <a:buChar char="•"/>
            </a:pPr>
            <a:r>
              <a:rPr lang="en-US" sz="1600" b="0" dirty="0">
                <a:solidFill>
                  <a:srgbClr val="505050"/>
                </a:solidFill>
                <a:latin typeface="Segoe UI" panose="020B0502040204020203" pitchFamily="34" charset="0"/>
                <a:cs typeface="Segoe UI" panose="020B0502040204020203" pitchFamily="34" charset="0"/>
              </a:rPr>
              <a:t>US West Central</a:t>
            </a:r>
          </a:p>
          <a:p>
            <a:pPr>
              <a:buFont typeface="Arial" panose="020B0604020202020204" pitchFamily="34" charset="0"/>
              <a:buChar char="•"/>
            </a:pPr>
            <a:r>
              <a:rPr lang="en-US" sz="1600" b="0" dirty="0">
                <a:solidFill>
                  <a:srgbClr val="505050"/>
                </a:solidFill>
                <a:latin typeface="Segoe UI" panose="020B0502040204020203" pitchFamily="34" charset="0"/>
                <a:cs typeface="Segoe UI" panose="020B0502040204020203" pitchFamily="34" charset="0"/>
              </a:rPr>
              <a:t>Canada Central</a:t>
            </a:r>
          </a:p>
          <a:p>
            <a:pPr>
              <a:buFont typeface="Arial" panose="020B0604020202020204" pitchFamily="34" charset="0"/>
              <a:buChar char="•"/>
            </a:pPr>
            <a:r>
              <a:rPr lang="en-US" sz="1600" b="0" dirty="0">
                <a:solidFill>
                  <a:srgbClr val="505050"/>
                </a:solidFill>
                <a:latin typeface="Segoe UI" panose="020B0502040204020203" pitchFamily="34" charset="0"/>
                <a:cs typeface="Segoe UI" panose="020B0502040204020203" pitchFamily="34" charset="0"/>
              </a:rPr>
              <a:t>US West 2</a:t>
            </a:r>
            <a:endParaRPr lang="en-US" sz="1600" b="0" i="0" u="none" strike="noStrike" dirty="0">
              <a:solidFill>
                <a:srgbClr val="505050"/>
              </a:solidFill>
              <a:effectLst/>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43920527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3629</Words>
  <Application>Microsoft Office PowerPoint</Application>
  <PresentationFormat>On-screen Show (4:3)</PresentationFormat>
  <Paragraphs>437</Paragraphs>
  <Slides>28</Slides>
  <Notes>28</Notes>
  <HiddenSlides>0</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28</vt:i4>
      </vt:variant>
    </vt:vector>
  </HeadingPairs>
  <TitlesOfParts>
    <vt:vector size="41" baseType="lpstr">
      <vt:lpstr>Consolas</vt:lpstr>
      <vt:lpstr>Courier New</vt:lpstr>
      <vt:lpstr>Times New Roman</vt:lpstr>
      <vt:lpstr>Arial</vt:lpstr>
      <vt:lpstr>Calibri</vt:lpstr>
      <vt:lpstr>SimSun</vt:lpstr>
      <vt:lpstr>Wingdings</vt:lpstr>
      <vt:lpstr>Segoe UI Light</vt:lpstr>
      <vt:lpstr>Segoe UI</vt:lpstr>
      <vt:lpstr>Symbol</vt:lpstr>
      <vt:lpstr>Verdana</vt:lpstr>
      <vt:lpstr>NG_MOC_Core_ModuleNew2</vt:lpstr>
      <vt:lpstr>1_NG_MOC_Core_ModuleNew2</vt:lpstr>
      <vt:lpstr>Exam 70-533 Implementing Microsoft Azure Infrastructure Solutions</vt:lpstr>
      <vt:lpstr>PowerPoint Presentation</vt:lpstr>
      <vt:lpstr>Implement Virtual Networks (15-20%) </vt:lpstr>
      <vt:lpstr>Configure Virtual Networks (15-20%) </vt:lpstr>
      <vt:lpstr>Azure Virtual Network</vt:lpstr>
      <vt:lpstr>Creating a virtual network</vt:lpstr>
      <vt:lpstr>Load balancers</vt:lpstr>
      <vt:lpstr>Application Gateway </vt:lpstr>
      <vt:lpstr>Azure Virtual Network Peering</vt:lpstr>
      <vt:lpstr>IP Addresses</vt:lpstr>
      <vt:lpstr>Private IP addresses</vt:lpstr>
      <vt:lpstr>Configuring network security groups</vt:lpstr>
      <vt:lpstr>Routing</vt:lpstr>
      <vt:lpstr>Overview of Azure DNS</vt:lpstr>
      <vt:lpstr>V-Net Peering</vt:lpstr>
      <vt:lpstr>Creating an Azure load balancer</vt:lpstr>
      <vt:lpstr>Design and implement multi-site or hybrid network connectivity </vt:lpstr>
      <vt:lpstr>Azure virtual network connectivity options</vt:lpstr>
      <vt:lpstr>Virtual network connectivity</vt:lpstr>
      <vt:lpstr>Virtual network connectivity</vt:lpstr>
      <vt:lpstr>Configure ARM VM networking  </vt:lpstr>
      <vt:lpstr>Network Services: Azure DNS</vt:lpstr>
      <vt:lpstr>Route Tables</vt:lpstr>
      <vt:lpstr>Health Probes</vt:lpstr>
      <vt:lpstr>Networking: Network Security Groups</vt:lpstr>
      <vt:lpstr>Design and implement a connection strategy   </vt:lpstr>
      <vt:lpstr>Hybrid Connectivity</vt:lpstr>
      <vt:lpstr>Create a Site-to-Site connection in the Azure portal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2017-09-15T19:14:02Z</dcterms:created>
  <dcterms:modified xsi:type="dcterms:W3CDTF">2018-02-28T20:40:18Z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dstolts@microsoft.com</vt:lpwstr>
  </property>
  <property fmtid="{D5CDD505-2E9C-101B-9397-08002B2CF9AE}" pid="5" name="MSIP_Label_f42aa342-8706-4288-bd11-ebb85995028c_SetDate">
    <vt:lpwstr>2018-01-19T07:33:26.9972805Z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