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xml" ContentType="application/vnd.openxmlformats-officedocument.presentationml.tags+xml"/>
  <Override PartName="/ppt/notesSlides/notesSlide61.xml" ContentType="application/vnd.openxmlformats-officedocument.presentationml.notesSlide+xml"/>
  <Override PartName="/ppt/tags/tag2.xml" ContentType="application/vnd.openxmlformats-officedocument.presentationml.tags+xml"/>
  <Override PartName="/ppt/notesSlides/notesSlide62.xml" ContentType="application/vnd.openxmlformats-officedocument.presentationml.notesSlide+xml"/>
  <Override PartName="/ppt/tags/tag3.xml" ContentType="application/vnd.openxmlformats-officedocument.presentationml.tags+xml"/>
  <Override PartName="/ppt/notesSlides/notesSlide63.xml" ContentType="application/vnd.openxmlformats-officedocument.presentationml.notesSlide+xml"/>
  <Override PartName="/ppt/tags/tag4.xml" ContentType="application/vnd.openxmlformats-officedocument.presentationml.tags+xml"/>
  <Override PartName="/ppt/notesSlides/notesSlide64.xml" ContentType="application/vnd.openxmlformats-officedocument.presentationml.notesSlide+xml"/>
  <Override PartName="/ppt/tags/tag5.xml" ContentType="application/vnd.openxmlformats-officedocument.presentationml.tags+xml"/>
  <Override PartName="/ppt/notesSlides/notesSlide65.xml" ContentType="application/vnd.openxmlformats-officedocument.presentationml.notesSlide+xml"/>
  <Override PartName="/ppt/tags/tag6.xml" ContentType="application/vnd.openxmlformats-officedocument.presentationml.tags+xml"/>
  <Override PartName="/ppt/notesSlides/notesSlide66.xml" ContentType="application/vnd.openxmlformats-officedocument.presentationml.notesSlide+xml"/>
  <Override PartName="/ppt/tags/tag7.xml" ContentType="application/vnd.openxmlformats-officedocument.presentationml.tags+xml"/>
  <Override PartName="/ppt/notesSlides/notesSlide67.xml" ContentType="application/vnd.openxmlformats-officedocument.presentationml.notesSlide+xml"/>
  <Override PartName="/ppt/tags/tag8.xml" ContentType="application/vnd.openxmlformats-officedocument.presentationml.tags+xml"/>
  <Override PartName="/ppt/notesSlides/notesSlide68.xml" ContentType="application/vnd.openxmlformats-officedocument.presentationml.notesSlide+xml"/>
  <Override PartName="/ppt/tags/tag9.xml" ContentType="application/vnd.openxmlformats-officedocument.presentationml.tags+xml"/>
  <Override PartName="/ppt/notesSlides/notesSlide69.xml" ContentType="application/vnd.openxmlformats-officedocument.presentationml.notesSlide+xml"/>
  <Override PartName="/ppt/tags/tag10.xml" ContentType="application/vnd.openxmlformats-officedocument.presentationml.tags+xml"/>
  <Override PartName="/ppt/notesSlides/notesSlide70.xml" ContentType="application/vnd.openxmlformats-officedocument.presentationml.notesSlide+xml"/>
  <Override PartName="/ppt/tags/tag11.xml" ContentType="application/vnd.openxmlformats-officedocument.presentationml.tags+xml"/>
  <Override PartName="/ppt/notesSlides/notesSlide71.xml" ContentType="application/vnd.openxmlformats-officedocument.presentationml.notesSlide+xml"/>
  <Override PartName="/ppt/tags/tag12.xml" ContentType="application/vnd.openxmlformats-officedocument.presentationml.tags+xml"/>
  <Override PartName="/ppt/notesSlides/notesSlide72.xml" ContentType="application/vnd.openxmlformats-officedocument.presentationml.notesSlide+xml"/>
  <Override PartName="/ppt/tags/tag13.xml" ContentType="application/vnd.openxmlformats-officedocument.presentationml.tags+xml"/>
  <Override PartName="/ppt/notesSlides/notesSlide73.xml" ContentType="application/vnd.openxmlformats-officedocument.presentationml.notesSlide+xml"/>
  <Override PartName="/ppt/tags/tag14.xml" ContentType="application/vnd.openxmlformats-officedocument.presentationml.tags+xml"/>
  <Override PartName="/ppt/notesSlides/notesSlide74.xml" ContentType="application/vnd.openxmlformats-officedocument.presentationml.notesSlide+xml"/>
  <Override PartName="/ppt/tags/tag15.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78"/>
  </p:notesMasterIdLst>
  <p:handoutMasterIdLst>
    <p:handoutMasterId r:id="rId79"/>
  </p:handoutMasterIdLst>
  <p:sldIdLst>
    <p:sldId id="256" r:id="rId2"/>
    <p:sldId id="311" r:id="rId3"/>
    <p:sldId id="397" r:id="rId4"/>
    <p:sldId id="312" r:id="rId5"/>
    <p:sldId id="313" r:id="rId6"/>
    <p:sldId id="402" r:id="rId7"/>
    <p:sldId id="403" r:id="rId8"/>
    <p:sldId id="329" r:id="rId9"/>
    <p:sldId id="340" r:id="rId10"/>
    <p:sldId id="341" r:id="rId11"/>
    <p:sldId id="342" r:id="rId12"/>
    <p:sldId id="348" r:id="rId13"/>
    <p:sldId id="349" r:id="rId14"/>
    <p:sldId id="350" r:id="rId15"/>
    <p:sldId id="351" r:id="rId16"/>
    <p:sldId id="352" r:id="rId17"/>
    <p:sldId id="353" r:id="rId18"/>
    <p:sldId id="398" r:id="rId19"/>
    <p:sldId id="354" r:id="rId20"/>
    <p:sldId id="355" r:id="rId21"/>
    <p:sldId id="400" r:id="rId22"/>
    <p:sldId id="358" r:id="rId23"/>
    <p:sldId id="359" r:id="rId24"/>
    <p:sldId id="315" r:id="rId25"/>
    <p:sldId id="330" r:id="rId26"/>
    <p:sldId id="331" r:id="rId27"/>
    <p:sldId id="332" r:id="rId28"/>
    <p:sldId id="333" r:id="rId29"/>
    <p:sldId id="401" r:id="rId30"/>
    <p:sldId id="334" r:id="rId31"/>
    <p:sldId id="335" r:id="rId32"/>
    <p:sldId id="336" r:id="rId33"/>
    <p:sldId id="363" r:id="rId34"/>
    <p:sldId id="364" r:id="rId35"/>
    <p:sldId id="365" r:id="rId36"/>
    <p:sldId id="367" r:id="rId37"/>
    <p:sldId id="368" r:id="rId38"/>
    <p:sldId id="369" r:id="rId39"/>
    <p:sldId id="370" r:id="rId40"/>
    <p:sldId id="371" r:id="rId41"/>
    <p:sldId id="372" r:id="rId42"/>
    <p:sldId id="373" r:id="rId43"/>
    <p:sldId id="374" r:id="rId44"/>
    <p:sldId id="375" r:id="rId45"/>
    <p:sldId id="376" r:id="rId46"/>
    <p:sldId id="377" r:id="rId47"/>
    <p:sldId id="316" r:id="rId48"/>
    <p:sldId id="337" r:id="rId49"/>
    <p:sldId id="346" r:id="rId50"/>
    <p:sldId id="347" r:id="rId51"/>
    <p:sldId id="360" r:id="rId52"/>
    <p:sldId id="361" r:id="rId53"/>
    <p:sldId id="362" r:id="rId54"/>
    <p:sldId id="318" r:id="rId55"/>
    <p:sldId id="366" r:id="rId56"/>
    <p:sldId id="323" r:id="rId57"/>
    <p:sldId id="324" r:id="rId58"/>
    <p:sldId id="356" r:id="rId59"/>
    <p:sldId id="357" r:id="rId60"/>
    <p:sldId id="326" r:id="rId61"/>
    <p:sldId id="378" r:id="rId62"/>
    <p:sldId id="379" r:id="rId63"/>
    <p:sldId id="380" r:id="rId64"/>
    <p:sldId id="382" r:id="rId65"/>
    <p:sldId id="383" r:id="rId66"/>
    <p:sldId id="384" r:id="rId67"/>
    <p:sldId id="385" r:id="rId68"/>
    <p:sldId id="386" r:id="rId69"/>
    <p:sldId id="387" r:id="rId70"/>
    <p:sldId id="388" r:id="rId71"/>
    <p:sldId id="392" r:id="rId72"/>
    <p:sldId id="393" r:id="rId73"/>
    <p:sldId id="394" r:id="rId74"/>
    <p:sldId id="395" r:id="rId75"/>
    <p:sldId id="396" r:id="rId76"/>
    <p:sldId id="399" r:id="rId77"/>
  </p:sldIdLst>
  <p:sldSz cx="9144000" cy="6858000" type="screen4x3"/>
  <p:notesSz cx="6858000" cy="9144000"/>
  <p:embeddedFontLst>
    <p:embeddedFont>
      <p:font typeface="Segoe UI" panose="020B0502040204020203" pitchFamily="34" charset="0"/>
      <p:regular r:id="rId80"/>
      <p:bold r:id="rId81"/>
      <p:italic r:id="rId82"/>
      <p:boldItalic r:id="rId83"/>
    </p:embeddedFont>
    <p:embeddedFont>
      <p:font typeface="Verdana" panose="020B0604030504040204" pitchFamily="34" charset="0"/>
      <p:regular r:id="rId84"/>
      <p:bold r:id="rId85"/>
      <p:italic r:id="rId86"/>
      <p:boldItalic r:id="rId87"/>
    </p:embeddedFont>
    <p:embeddedFont>
      <p:font typeface="Calibri" panose="020F0502020204030204" pitchFamily="34" charset="0"/>
      <p:regular r:id="rId88"/>
      <p:bold r:id="rId89"/>
      <p:italic r:id="rId90"/>
      <p:boldItalic r:id="rId91"/>
    </p:embeddedFont>
    <p:embeddedFont>
      <p:font typeface="Segoe UI Light" panose="020B0502040204020203" pitchFamily="34" charset="0"/>
      <p:regular r:id="rId92"/>
      <p:italic r:id="rId93"/>
    </p:embeddedFont>
    <p:embeddedFont>
      <p:font typeface="Consolas" panose="020B0609020204030204" pitchFamily="49" charset="0"/>
      <p:regular r:id="rId94"/>
      <p:bold r:id="rId95"/>
      <p:italic r:id="rId96"/>
      <p:boldItalic r:id="rId9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402"/>
            <p14:sldId id="403"/>
            <p14:sldId id="329"/>
            <p14:sldId id="340"/>
            <p14:sldId id="341"/>
            <p14:sldId id="342"/>
            <p14:sldId id="348"/>
            <p14:sldId id="349"/>
            <p14:sldId id="350"/>
            <p14:sldId id="351"/>
            <p14:sldId id="352"/>
            <p14:sldId id="353"/>
            <p14:sldId id="398"/>
            <p14:sldId id="354"/>
            <p14:sldId id="355"/>
            <p14:sldId id="400"/>
            <p14:sldId id="358"/>
            <p14:sldId id="359"/>
          </p14:sldIdLst>
        </p14:section>
        <p14:section name="Configuration Managment" id="{B92904DA-AD65-48A7-82FB-BA4D438E899A}">
          <p14:sldIdLst>
            <p14:sldId id="315"/>
            <p14:sldId id="330"/>
            <p14:sldId id="331"/>
            <p14:sldId id="332"/>
            <p14:sldId id="333"/>
            <p14:sldId id="401"/>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2"/>
            <p14:sldId id="383"/>
            <p14:sldId id="384"/>
            <p14:sldId id="385"/>
            <p14:sldId id="386"/>
            <p14:sldId id="387"/>
            <p14:sldId id="388"/>
            <p14:sldId id="392"/>
            <p14:sldId id="393"/>
            <p14:sldId id="394"/>
            <p14:sldId id="395"/>
            <p14:sldId id="396"/>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89" autoAdjust="0"/>
    <p:restoredTop sz="93923" autoAdjust="0"/>
  </p:normalViewPr>
  <p:slideViewPr>
    <p:cSldViewPr snapToGrid="0">
      <p:cViewPr varScale="1">
        <p:scale>
          <a:sx n="73" d="100"/>
          <a:sy n="73" d="100"/>
        </p:scale>
        <p:origin x="636" y="66"/>
      </p:cViewPr>
      <p:guideLst/>
    </p:cSldViewPr>
  </p:slideViewPr>
  <p:notesTextViewPr>
    <p:cViewPr>
      <p:scale>
        <a:sx n="1" d="1"/>
        <a:sy n="1" d="1"/>
      </p:scale>
      <p:origin x="0" y="0"/>
    </p:cViewPr>
  </p:notesTextViewPr>
  <p:sorterViewPr>
    <p:cViewPr varScale="1">
      <p:scale>
        <a:sx n="100" d="100"/>
        <a:sy n="100" d="100"/>
      </p:scale>
      <p:origin x="0" y="-216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font" Target="fonts/font10.fntdata"/><Relationship Id="rId97"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font" Target="fonts/font14.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2/27/2018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2/27/2018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process of creating an Azure VM with a managed disk from a Marketplace image with Azure PowerShell. Compare this process to using a custom image. Mention the </a:t>
            </a:r>
            <a:r>
              <a:rPr lang="en-US" sz="1000" b="1" dirty="0">
                <a:latin typeface="Segoe UI" panose="020B0502040204020203" pitchFamily="34" charset="0"/>
                <a:ea typeface="Calibri"/>
                <a:cs typeface="Segoe UI" panose="020B0502040204020203" pitchFamily="34" charset="0"/>
              </a:rPr>
              <a:t>Quick Start </a:t>
            </a:r>
            <a:r>
              <a:rPr lang="en-US" sz="1000" dirty="0">
                <a:latin typeface="Segoe UI" panose="020B0502040204020203" pitchFamily="34" charset="0"/>
                <a:ea typeface="Calibri"/>
                <a:cs typeface="Segoe UI" panose="020B0502040204020203" pitchFamily="34" charset="0"/>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179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74564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Segoe UI" panose="020B0502040204020203" pitchFamily="34" charset="0"/>
                <a:ea typeface="Calibri" panose="020F0502020204030204" pitchFamily="34" charset="0"/>
                <a:cs typeface="Segoe UI" panose="020B0502040204020203" pitchFamily="34" charset="0"/>
              </a:rPr>
              <a:t>Describe the </a:t>
            </a:r>
            <a:r>
              <a:rPr lang="en-US" sz="1000" dirty="0">
                <a:latin typeface="Segoe UI" panose="020B0502040204020203" pitchFamily="34" charset="0"/>
                <a:ea typeface="Calibri" panose="020F0502020204030204" pitchFamily="34" charset="0"/>
                <a:cs typeface="Segoe UI" panose="020B0502040204020203" pitchFamily="34"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19</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Use the procedure described at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https://aka.ms/x1beh6</a:t>
            </a:r>
            <a:r>
              <a:rPr lang="en-US" sz="1000" dirty="0">
                <a:latin typeface="Segoe UI" panose="020B0502040204020203" pitchFamily="34" charset="0"/>
                <a:ea typeface="Times New Roman" panose="02020603050405020304" pitchFamily="18" charset="0"/>
                <a:cs typeface="Segoe UI" panose="020B0502040204020203" pitchFamily="34"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Create a new Linux Ubuntu Azure VM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in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 20533D0401-DemoRG.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Connect to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20</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802532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22</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Azure Resource Manager cmdlets have </a:t>
            </a:r>
            <a:r>
              <a:rPr lang="en-US" sz="1000" i="1" dirty="0">
                <a:latin typeface="Segoe UI" panose="020B0502040204020203" pitchFamily="34" charset="0"/>
                <a:ea typeface="Times New Roman" panose="02020603050405020304" pitchFamily="18" charset="0"/>
                <a:cs typeface="Segoe UI" panose="020B0502040204020203" pitchFamily="34" charset="0"/>
              </a:rPr>
              <a:t>Rm</a:t>
            </a:r>
            <a:r>
              <a:rPr lang="en-US" sz="1000" dirty="0">
                <a:latin typeface="Segoe UI" panose="020B0502040204020203" pitchFamily="34" charset="0"/>
                <a:ea typeface="Times New Roman" panose="02020603050405020304" pitchFamily="18" charset="0"/>
                <a:cs typeface="Segoe UI" panose="020B0502040204020203" pitchFamily="34" charset="0"/>
              </a:rPr>
              <a:t> in the cmdlet name; for example,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New-AzureRmVM</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You can use standard Windows PowerShell commands like </a:t>
            </a:r>
            <a:r>
              <a:rPr lang="en-US" sz="1000" b="1" dirty="0">
                <a:latin typeface="Segoe UI" panose="020B0502040204020203" pitchFamily="34" charset="0"/>
                <a:ea typeface="Times New Roman" panose="02020603050405020304" pitchFamily="18" charset="0"/>
                <a:cs typeface="Segoe UI" panose="020B0502040204020203" pitchFamily="34" charset="0"/>
              </a:rPr>
              <a:t>Get-Command</a:t>
            </a:r>
            <a:r>
              <a:rPr lang="en-US" sz="1000" dirty="0">
                <a:latin typeface="Segoe UI" panose="020B0502040204020203" pitchFamily="34" charset="0"/>
                <a:ea typeface="Times New Roman" panose="02020603050405020304" pitchFamily="18" charset="0"/>
                <a:cs typeface="Segoe UI" panose="020B0502040204020203" pitchFamily="34" charset="0"/>
              </a:rPr>
              <a:t> and </a:t>
            </a:r>
            <a:r>
              <a:rPr lang="en-US" sz="1000" b="1" dirty="0">
                <a:latin typeface="Segoe UI" panose="020B0502040204020203" pitchFamily="34" charset="0"/>
                <a:ea typeface="Times New Roman" panose="02020603050405020304" pitchFamily="18" charset="0"/>
                <a:cs typeface="Segoe UI" panose="020B0502040204020203" pitchFamily="34" charset="0"/>
              </a:rPr>
              <a:t>Get-Help</a:t>
            </a:r>
            <a:r>
              <a:rPr lang="en-US" sz="1000" dirty="0">
                <a:latin typeface="Segoe UI" panose="020B0502040204020203" pitchFamily="34" charset="0"/>
                <a:ea typeface="Times New Roman" panose="02020603050405020304" pitchFamily="18" charset="0"/>
                <a:cs typeface="Segoe UI" panose="020B0502040204020203" pitchFamily="34"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Open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Integrated Scripting Environment</a:t>
            </a:r>
            <a:r>
              <a:rPr lang="en-US" sz="1000" dirty="0">
                <a:latin typeface="Segoe UI" panose="020B0502040204020203" pitchFamily="34" charset="0"/>
                <a:ea typeface="Times New Roman" panose="02020603050405020304" pitchFamily="18" charset="0"/>
                <a:cs typeface="Segoe UI" panose="020B0502040204020203" pitchFamily="34" charset="0"/>
              </a:rPr>
              <a:t> (Windows PowerShell ISE) as an </a:t>
            </a:r>
            <a:r>
              <a:rPr lang="en-US" sz="1000" b="1" dirty="0">
                <a:latin typeface="Segoe UI" panose="020B0502040204020203" pitchFamily="34" charset="0"/>
                <a:ea typeface="Times New Roman" panose="02020603050405020304" pitchFamily="18" charset="0"/>
                <a:cs typeface="Segoe UI" panose="020B0502040204020203" pitchFamily="34" charset="0"/>
              </a:rPr>
              <a:t>Administrator</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From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ISE </a:t>
            </a:r>
            <a:r>
              <a:rPr lang="en-US" sz="1000" dirty="0">
                <a:latin typeface="Segoe UI" panose="020B0502040204020203" pitchFamily="34" charset="0"/>
                <a:ea typeface="Times New Roman" panose="02020603050405020304" pitchFamily="18" charset="0"/>
                <a:cs typeface="Segoe UI" panose="020B0502040204020203" pitchFamily="34" charset="0"/>
              </a:rPr>
              <a:t>console, use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cmdlet to create a new storage group called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to verify that the new resource group was successfully created.</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create a new storage account by using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Resource group name: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SkuName: </a:t>
            </a:r>
            <a:r>
              <a:rPr lang="en-US" sz="1000" b="1" dirty="0">
                <a:latin typeface="Segoe UI" panose="020B0502040204020203" pitchFamily="34" charset="0"/>
                <a:ea typeface="Times New Roman" panose="02020603050405020304" pitchFamily="18" charset="0"/>
                <a:cs typeface="Segoe UI" panose="020B0502040204020203" pitchFamily="34" charset="0"/>
              </a:rPr>
              <a:t>Standard_LRS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startAt="2"/>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307728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30</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31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34</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35</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Question</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Answer</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Feedback</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Segoe UI" panose="020B0502040204020203" pitchFamily="34" charset="0"/>
                <a:ea typeface="Calibri"/>
                <a:cs typeface="Segoe UI" panose="020B0502040204020203" pitchFamily="34" charset="0"/>
              </a:rPr>
              <a:t>InlineScript</a:t>
            </a:r>
            <a:r>
              <a:rPr lang="en-IN" sz="1000" dirty="0">
                <a:latin typeface="Segoe UI" panose="020B0502040204020203" pitchFamily="34" charset="0"/>
                <a:ea typeface="Calibri"/>
                <a:cs typeface="Segoe UI" panose="020B0502040204020203" pitchFamily="34" charset="0"/>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51</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52</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55</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58</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59</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5033739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is the default image that Docker Machine deploys?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By default, Docker Machine deploys the Canonical Ubuntu Server 16.04.0-LTS image. You can modify this default by including the </a:t>
            </a:r>
            <a:r>
              <a:rPr lang="en-US" sz="1000" i="1" dirty="0">
                <a:latin typeface="Segoe UI" panose="020B0502040204020203" pitchFamily="34" charset="0"/>
                <a:ea typeface="Calibri" panose="020F0502020204030204" pitchFamily="34" charset="0"/>
                <a:cs typeface="Segoe UI" panose="020B0502040204020203" pitchFamily="34" charset="0"/>
              </a:rPr>
              <a:t>--azure-image </a:t>
            </a:r>
            <a:r>
              <a:rPr lang="en-US" sz="1000" dirty="0">
                <a:latin typeface="Segoe UI" panose="020B0502040204020203" pitchFamily="34" charset="0"/>
                <a:ea typeface="Calibri" panose="020F0502020204030204" pitchFamily="34" charset="0"/>
                <a:cs typeface="Segoe UI" panose="020B0502040204020203" pitchFamily="34" charset="0"/>
              </a:rPr>
              <a:t>parameter with the value representing the intended image.</a:t>
            </a:r>
            <a:endParaRPr lang="en-IN" sz="10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You must perform this task to prepare the lab environment for the demonstrations in this module.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This course relies on custom Azure PowerShell modules, including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prepare the lab environment for demonstrations and labs, and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perform clean-up tasks at the end of the module. </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The modules are in </a:t>
            </a:r>
            <a:r>
              <a:rPr lang="en-IN" sz="1000" b="1" dirty="0">
                <a:effectLst/>
                <a:latin typeface="Segoe UI" panose="020B0502040204020203" pitchFamily="34" charset="0"/>
                <a:ea typeface="Calibri" panose="020F0502020204030204" pitchFamily="34" charset="0"/>
                <a:cs typeface="Segoe UI" panose="020B0502040204020203" pitchFamily="34" charset="0"/>
              </a:rPr>
              <a:t>E:\Modules</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on the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Important:</a:t>
            </a:r>
            <a:r>
              <a:rPr lang="en-IN" sz="1000" dirty="0">
                <a:effectLst/>
                <a:latin typeface="Segoe UI" panose="020B0502040204020203" pitchFamily="34" charset="0"/>
                <a:ea typeface="Calibri" panose="020F0502020204030204" pitchFamily="34" charset="0"/>
                <a:cs typeface="Segoe UI" panose="020B0502040204020203" pitchFamily="34" charset="0"/>
              </a:rPr>
              <a:t> Note that the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script will delete the Azure subscription resources that you provisioned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Start the </a:t>
            </a:r>
            <a:r>
              <a:rPr lang="en-IN" sz="1000" b="1" dirty="0">
                <a:effectLst/>
                <a:latin typeface="Segoe UI" panose="020B0502040204020203" pitchFamily="34" charset="0"/>
                <a:ea typeface="Calibri" panose="020F0502020204030204" pitchFamily="34" charset="0"/>
                <a:cs typeface="Segoe UI" panose="020B0502040204020203" pitchFamily="34" charset="0"/>
              </a:rPr>
              <a:t>MSL-TMG1</a:t>
            </a:r>
            <a:r>
              <a:rPr lang="en-IN" sz="1000" dirty="0">
                <a:effectLst/>
                <a:latin typeface="Segoe UI" panose="020B0502040204020203" pitchFamily="34" charset="0"/>
                <a:ea typeface="Calibri" panose="020F0502020204030204" pitchFamily="34" charset="0"/>
                <a:cs typeface="Segoe UI" panose="020B0502040204020203" pitchFamily="34" charset="0"/>
              </a:rPr>
              <a:t> and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VMs, and then sign in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as </a:t>
            </a:r>
            <a:r>
              <a:rPr lang="en-IN" sz="1000" b="1" dirty="0">
                <a:effectLst/>
                <a:latin typeface="Segoe UI" panose="020B0502040204020203" pitchFamily="34" charset="0"/>
                <a:ea typeface="Calibri" panose="020F0502020204030204" pitchFamily="34" charset="0"/>
                <a:cs typeface="Segoe UI" panose="020B0502040204020203" pitchFamily="34" charset="0"/>
              </a:rPr>
              <a:t>Student</a:t>
            </a:r>
            <a:r>
              <a:rPr lang="en-IN" sz="1000" dirty="0">
                <a:effectLst/>
                <a:latin typeface="Segoe UI" panose="020B0502040204020203" pitchFamily="34" charset="0"/>
                <a:ea typeface="Calibri" panose="020F0502020204030204" pitchFamily="34" charset="0"/>
                <a:cs typeface="Segoe UI" panose="020B0502040204020203" pitchFamily="34" charset="0"/>
              </a:rPr>
              <a:t> with the password </a:t>
            </a:r>
            <a:r>
              <a:rPr lang="en-IN" sz="1000" b="1" dirty="0">
                <a:effectLst/>
                <a:latin typeface="Segoe UI" panose="020B0502040204020203" pitchFamily="34" charset="0"/>
                <a:ea typeface="Calibri" panose="020F0502020204030204" pitchFamily="34" charset="0"/>
                <a:cs typeface="Segoe UI" panose="020B0502040204020203" pitchFamily="34" charset="0"/>
              </a:rPr>
              <a:t>Pa55w.rd</a:t>
            </a:r>
            <a:r>
              <a:rPr lang="en-IN" sz="1000" dirty="0">
                <a:effectLst/>
                <a:latin typeface="Segoe UI" panose="020B0502040204020203" pitchFamily="34" charset="0"/>
                <a:ea typeface="Calibri" panose="020F0502020204030204" pitchFamily="34" charset="0"/>
                <a:cs typeface="Segoe UI" panose="020B0502040204020203" pitchFamily="34" charset="0"/>
              </a:rPr>
              <a:t>. You should have provisioned an Azure subscription ahead of time.</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On the taskbar, right-click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Windows PowerShell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and then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Run as administrator</a:t>
            </a:r>
            <a:r>
              <a:rPr lang="en-US" sz="1000" dirty="0">
                <a:effectLst/>
                <a:latin typeface="Segoe UI" panose="020B0502040204020203" pitchFamily="34" charset="0"/>
                <a:ea typeface="Times New Roman" panose="02020603050405020304" pitchFamily="18" charset="0"/>
                <a:cs typeface="Segoe UI" panose="020B0502040204020203" pitchFamily="34" charset="0"/>
              </a:rPr>
              <a:t>. In the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User Account Control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dialog box,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Yes</a:t>
            </a:r>
            <a:r>
              <a:rPr lang="en-US" sz="1000" dirty="0">
                <a:effectLst/>
                <a:latin typeface="Segoe UI" panose="020B0502040204020203" pitchFamily="34" charset="0"/>
                <a:ea typeface="Times New Roman" panose="02020603050405020304" pitchFamily="18" charset="0"/>
                <a:cs typeface="Segoe UI" panose="020B0502040204020203" pitchFamily="34" charset="0"/>
              </a:rPr>
              <a: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Type the following command,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Add-20533DEnvironment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the prompt, type the module number,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Confirm your selection, and then press Enter. </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995"/>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Note:</a:t>
            </a:r>
            <a:r>
              <a:rPr lang="en-IN" sz="1000" dirty="0">
                <a:effectLst/>
                <a:latin typeface="Segoe UI" panose="020B0502040204020203" pitchFamily="34" charset="0"/>
                <a:ea typeface="Calibri" panose="020F0502020204030204" pitchFamily="34" charset="0"/>
                <a:cs typeface="Segoe UI" panose="020B0502040204020203" pitchFamily="34"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IN" sz="100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Make sure to complete the</a:t>
            </a:r>
            <a:r>
              <a:rPr lang="en-IN" sz="1000" i="1" dirty="0">
                <a:effectLst/>
                <a:latin typeface="Segoe UI" panose="020B0502040204020203" pitchFamily="34" charset="0"/>
                <a:ea typeface="Calibri" panose="020F0502020204030204" pitchFamily="34" charset="0"/>
                <a:cs typeface="Segoe UI" panose="020B0502040204020203" pitchFamily="34" charset="0"/>
              </a:rPr>
              <a:t> </a:t>
            </a:r>
            <a:r>
              <a:rPr lang="en-IN" sz="1000" dirty="0">
                <a:effectLst/>
                <a:latin typeface="Segoe UI" panose="020B0502040204020203" pitchFamily="34" charset="0"/>
                <a:ea typeface="Calibri" panose="020F0502020204030204" pitchFamily="34" charset="0"/>
                <a:cs typeface="Segoe UI" panose="020B0502040204020203" pitchFamily="34" charset="0"/>
              </a:rPr>
              <a:t>“Prepare the lab environment for the remainder of this module” demonstration.</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Follow the instructions provided in </a:t>
            </a:r>
            <a:r>
              <a:rPr lang="en-IN" sz="1000" u="sng" dirty="0">
                <a:effectLst/>
                <a:latin typeface="Segoe UI" panose="020B0502040204020203" pitchFamily="34" charset="0"/>
                <a:ea typeface="Calibri" panose="020F0502020204030204" pitchFamily="34" charset="0"/>
                <a:cs typeface="Segoe UI" panose="020B0502040204020203" pitchFamily="34" charset="0"/>
                <a:hlinkClick r:id="rId3"/>
              </a:rPr>
              <a:t>https://aka.ms/qu1kh3</a:t>
            </a:r>
            <a:r>
              <a:rPr lang="en-IN" sz="1000" dirty="0">
                <a:effectLst/>
                <a:latin typeface="Segoe UI" panose="020B0502040204020203" pitchFamily="34" charset="0"/>
                <a:ea typeface="Calibri" panose="020F0502020204030204" pitchFamily="34" charset="0"/>
                <a:cs typeface="Segoe UI" panose="020B0502040204020203" pitchFamily="34" charset="0"/>
              </a:rPr>
              <a:t>.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docker-machine</a:t>
            </a:r>
            <a:r>
              <a:rPr lang="en-IN" sz="1000" dirty="0">
                <a:effectLst/>
                <a:latin typeface="Segoe UI" panose="020B0502040204020203" pitchFamily="34" charset="0"/>
                <a:ea typeface="Calibri" panose="020F0502020204030204" pitchFamily="34" charset="0"/>
                <a:cs typeface="Segoe UI" panose="020B0502040204020203" pitchFamily="34" charset="0"/>
              </a:rPr>
              <a:t> to provision an Azure VM, include the </a:t>
            </a:r>
            <a:r>
              <a:rPr lang="en-IN" sz="1000" b="1" dirty="0">
                <a:effectLst/>
                <a:latin typeface="Segoe UI" panose="020B0502040204020203" pitchFamily="34" charset="0"/>
                <a:ea typeface="Calibri" panose="020F0502020204030204" pitchFamily="34" charset="0"/>
                <a:cs typeface="Segoe UI" panose="020B0502040204020203" pitchFamily="34" charset="0"/>
              </a:rPr>
              <a:t>--azure-resource-group</a:t>
            </a:r>
            <a:r>
              <a:rPr lang="en-IN" sz="1000" dirty="0">
                <a:effectLst/>
                <a:latin typeface="Segoe UI" panose="020B0502040204020203" pitchFamily="34" charset="0"/>
                <a:ea typeface="Calibri" panose="020F0502020204030204" pitchFamily="34" charset="0"/>
                <a:cs typeface="Segoe UI" panose="020B0502040204020203" pitchFamily="34" charset="0"/>
              </a:rPr>
              <a:t> parameter and set its value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20533D0701-DemoRG</a:t>
            </a:r>
            <a:r>
              <a:rPr lang="en-IN" sz="1000" dirty="0">
                <a:effectLst/>
                <a:latin typeface="Segoe UI" panose="020B0502040204020203" pitchFamily="34" charset="0"/>
                <a:ea typeface="Calibri" panose="020F0502020204030204" pitchFamily="34" charset="0"/>
                <a:cs typeface="Segoe UI" panose="020B0502040204020203" pitchFamily="34"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41310108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are the primary characteristics of Docker Swarm–based ACS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76</a:t>
            </a:fld>
            <a:endParaRPr lang="en-US" dirty="0"/>
          </a:p>
        </p:txBody>
      </p:sp>
    </p:spTree>
    <p:extLst>
      <p:ext uri="{BB962C8B-B14F-4D97-AF65-F5344CB8AC3E}">
        <p14:creationId xmlns:p14="http://schemas.microsoft.com/office/powerpoint/2010/main" val="406011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Start a web browser and navigate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Segoe UI" panose="020B0502040204020203" pitchFamily="34" charset="0"/>
                <a:ea typeface="Times New Roman" panose="02020603050405020304" pitchFamily="18" charset="0"/>
                <a:cs typeface="Segoe UI" panose="020B0502040204020203" pitchFamily="34" charset="0"/>
              </a:rPr>
              <a:t>.</a:t>
            </a:r>
            <a:r>
              <a:rPr lang="en-US" sz="1000" dirty="0">
                <a:latin typeface="Segoe UI" panose="020B0502040204020203" pitchFamily="34" charset="0"/>
                <a:ea typeface="Times New Roman" panose="02020603050405020304" pitchFamily="18" charset="0"/>
                <a:cs typeface="Segoe UI" panose="020B0502040204020203" pitchFamily="34" charset="0"/>
              </a:rPr>
              <a:t>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Visualize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457200" marR="0">
              <a:lnSpc>
                <a:spcPct val="115000"/>
              </a:lnSpc>
              <a:spcBef>
                <a:spcPts val="0"/>
              </a:spcBef>
              <a:spcAft>
                <a:spcPts val="995"/>
              </a:spcAft>
            </a:pPr>
            <a:r>
              <a:rPr lang="en-US" sz="1000" dirty="0">
                <a:latin typeface="Segoe UI" panose="020B0502040204020203" pitchFamily="34" charset="0"/>
                <a:ea typeface="Times New Roman" panose="02020603050405020304" pitchFamily="18" charset="0"/>
                <a:cs typeface="Segoe UI" panose="020B0502040204020203" pitchFamily="34"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In the web browser, navigate back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Deploy to Azure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Create a Standard Storage Account </a:t>
            </a:r>
            <a:r>
              <a:rPr lang="en-US" sz="1000" dirty="0">
                <a:latin typeface="Segoe UI" panose="020B0502040204020203" pitchFamily="34" charset="0"/>
                <a:ea typeface="Times New Roman" panose="02020603050405020304" pitchFamily="18" charset="0"/>
                <a:cs typeface="Segoe UI" panose="020B0502040204020203" pitchFamily="34"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 </a:t>
            </a:r>
            <a:r>
              <a:rPr lang="en-US" sz="1000" dirty="0">
                <a:latin typeface="Segoe UI" panose="020B0502040204020203" pitchFamily="34" charset="0"/>
                <a:ea typeface="Times New Roman" panose="02020603050405020304" pitchFamily="18" charset="0"/>
                <a:cs typeface="Segoe UI" panose="020B0502040204020203" pitchFamily="34"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Discard</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Deploy the template into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20533D0103-DemoRG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Segoe UI" panose="020B0502040204020203" pitchFamily="34" charset="0"/>
              </a:rPr>
              <a:t>Wait until the deployment successfully completes.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R="0" lvl="0">
              <a:lnSpc>
                <a:spcPct val="115000"/>
              </a:lnSpc>
              <a:spcBef>
                <a:spcPts val="0"/>
              </a:spcBef>
              <a:spcAft>
                <a:spcPts val="995"/>
              </a:spcAft>
            </a:pPr>
            <a:endParaRPr lang="en-US"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Segoe UI" panose="020B0502040204020203" pitchFamily="34" charset="0"/>
                <a:cs typeface="Segoe UI" panose="020B0502040204020203" pitchFamily="34" charset="0"/>
              </a:defRPr>
            </a:lvl1pPr>
            <a:lvl2pPr marL="342900" indent="0" defTabSz="0">
              <a:buFont typeface="Arial" panose="020B0604020202020204" pitchFamily="34" charset="0"/>
              <a:buNone/>
              <a:defRPr sz="1200">
                <a:latin typeface="Segoe UI" panose="020B0502040204020203" pitchFamily="34" charset="0"/>
                <a:cs typeface="Segoe UI" panose="020B0502040204020203" pitchFamily="34" charset="0"/>
              </a:defRPr>
            </a:lvl2pPr>
            <a:lvl3pPr marL="685800" indent="0" defTabSz="0">
              <a:buFont typeface="Arial" panose="020B0604020202020204" pitchFamily="34" charset="0"/>
              <a:buNone/>
              <a:defRPr sz="1200">
                <a:latin typeface="Segoe UI" panose="020B0502040204020203" pitchFamily="34" charset="0"/>
                <a:cs typeface="Segoe UI" panose="020B0502040204020203" pitchFamily="34" charset="0"/>
              </a:defRPr>
            </a:lvl3pPr>
            <a:lvl4pPr marL="1028700" indent="0" defTabSz="0">
              <a:buFont typeface="Arial" panose="020B0604020202020204" pitchFamily="34" charset="0"/>
              <a:buNone/>
              <a:defRPr sz="1200">
                <a:latin typeface="Segoe UI" panose="020B0502040204020203" pitchFamily="34" charset="0"/>
                <a:cs typeface="Segoe UI" panose="020B0502040204020203" pitchFamily="34" charset="0"/>
              </a:defRPr>
            </a:lvl4pPr>
            <a:lvl5pPr marL="1371600" indent="0" defTabSz="0">
              <a:buFont typeface="Arial" panose="020B0604020202020204" pitchFamily="34" charset="0"/>
              <a:buNone/>
              <a:defRPr sz="1200">
                <a:latin typeface="Segoe UI" panose="020B0502040204020203" pitchFamily="34" charset="0"/>
                <a:cs typeface="Segoe UI" panose="020B0502040204020203" pitchFamily="34"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Segoe UI" panose="020B0502040204020203" pitchFamily="34" charset="0"/>
              </a:defRPr>
            </a:lvl1pPr>
            <a:lvl2pPr marL="288925" indent="0">
              <a:buNone/>
              <a:defRPr sz="2000">
                <a:latin typeface="Segoe UI" panose="020B0502040204020203" pitchFamily="34" charset="0"/>
              </a:defRPr>
            </a:lvl2pPr>
            <a:lvl3pPr marL="681037" indent="0">
              <a:buNone/>
              <a:defRPr sz="1800">
                <a:latin typeface="Segoe UI" panose="020B0502040204020203" pitchFamily="34" charset="0"/>
              </a:defRPr>
            </a:lvl3pPr>
            <a:lvl4pPr marL="1089025" indent="0">
              <a:buNone/>
              <a:defRPr sz="1600">
                <a:latin typeface="Segoe UI" panose="020B0502040204020203" pitchFamily="34" charset="0"/>
              </a:defRPr>
            </a:lvl4pPr>
            <a:lvl5pPr marL="1376363" indent="0">
              <a:buNone/>
              <a:defRPr sz="1600">
                <a:latin typeface="Segoe UI" panose="020B0502040204020203" pitchFamily="34"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27.02.2018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08" r:id="rId23"/>
    <p:sldLayoutId id="2147483710"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windows-powershell-sample-create-vm-from-managed-os-disks" TargetMode="External"/><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hyperlink" Target="https://docs.microsoft.com/en-us/azure/virtual-machines/windows/upload-generalized-manage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linux-cli-sample-create-managed-disk-from-snapshot"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microsoft.com/en-us/azure/virtual-machines/linux/quick-create-cli"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hyperlink" Target="https://docs.microsoft.com/en-us/azure/virtual-machines/windows/quick-create-porta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virtual-machines/linux/mac-create-ssh-keys"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powershell/azure/get-started-azureps"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4.png"/><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9.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docs.microsoft.com/en-us/azure/azure-resource-manager/resource-group-template-functions" TargetMode="Externa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39.png"/><Relationship Id="rId2" Type="http://schemas.openxmlformats.org/officeDocument/2006/relationships/slideLayout" Target="../slideLayouts/slideLayout22.xml"/><Relationship Id="rId1" Type="http://schemas.openxmlformats.org/officeDocument/2006/relationships/tags" Target="../tags/tag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76.xml.rels><?xml version="1.0" encoding="UTF-8" standalone="yes"?>
<Relationships xmlns="http://schemas.openxmlformats.org/package/2006/relationships"><Relationship Id="rId3" Type="http://schemas.openxmlformats.org/officeDocument/2006/relationships/hyperlink" Target="http://github.com/guruskill/70-533" TargetMode="External"/><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General purpose:</a:t>
            </a:r>
          </a:p>
          <a:p>
            <a:pPr lvl="1"/>
            <a:r>
              <a:rPr lang="en-US" sz="1600" b="0" dirty="0"/>
              <a:t>Balanced CPU-to-memory ratio</a:t>
            </a:r>
          </a:p>
          <a:p>
            <a:pPr lvl="1"/>
            <a:r>
              <a:rPr lang="en-US" sz="1600" b="0" dirty="0"/>
              <a:t>A0-A7, Av2, D, Dv2, Dv3, DS, DSv2, Dsv3 series</a:t>
            </a:r>
          </a:p>
          <a:p>
            <a:r>
              <a:rPr lang="en-US" sz="2000" b="0" dirty="0"/>
              <a:t>Compute optimized:</a:t>
            </a:r>
          </a:p>
          <a:p>
            <a:pPr lvl="1"/>
            <a:r>
              <a:rPr lang="en-US" sz="1600" b="0" dirty="0"/>
              <a:t>High CPU-to-memory ratio</a:t>
            </a:r>
          </a:p>
          <a:p>
            <a:pPr lvl="1"/>
            <a:r>
              <a:rPr lang="en-US" sz="1600" b="0" dirty="0"/>
              <a:t>Fs and F series</a:t>
            </a:r>
          </a:p>
          <a:p>
            <a:r>
              <a:rPr lang="en-US" sz="2000" b="0" dirty="0"/>
              <a:t>Memory optimized:</a:t>
            </a:r>
          </a:p>
          <a:p>
            <a:pPr lvl="1"/>
            <a:r>
              <a:rPr lang="en-US" sz="1600" b="0" dirty="0"/>
              <a:t>High memory-to-CPU ratio</a:t>
            </a:r>
          </a:p>
          <a:p>
            <a:pPr lvl="1"/>
            <a:r>
              <a:rPr lang="en-US" sz="1600" b="0" dirty="0"/>
              <a:t>D, Dv2, DS, DSv2, Ev3, Esv3, Ms, G, and GS series</a:t>
            </a:r>
          </a:p>
          <a:p>
            <a:r>
              <a:rPr lang="en-US" sz="2000" b="0" dirty="0"/>
              <a:t>Storage optimized:</a:t>
            </a:r>
          </a:p>
          <a:p>
            <a:pPr lvl="1"/>
            <a:r>
              <a:rPr lang="en-US" sz="1600" b="0" dirty="0"/>
              <a:t>High-performance disk I/O</a:t>
            </a:r>
          </a:p>
          <a:p>
            <a:pPr lvl="1"/>
            <a:r>
              <a:rPr lang="en-US" sz="1600" b="0" dirty="0"/>
              <a:t>Ls series</a:t>
            </a:r>
          </a:p>
          <a:p>
            <a:r>
              <a:rPr lang="en-US" sz="2000" b="0" dirty="0"/>
              <a:t>GPU:</a:t>
            </a:r>
          </a:p>
          <a:p>
            <a:pPr lvl="1"/>
            <a:r>
              <a:rPr lang="en-US" sz="1600" b="0" dirty="0"/>
              <a:t>Graphic Processing Unit support</a:t>
            </a:r>
          </a:p>
          <a:p>
            <a:pPr lvl="1"/>
            <a:r>
              <a:rPr lang="en-US" sz="1600" b="0" dirty="0"/>
              <a:t>NV and NC series</a:t>
            </a:r>
          </a:p>
          <a:p>
            <a:r>
              <a:rPr lang="en-US" sz="2000" b="0" dirty="0"/>
              <a:t>High performance compute:</a:t>
            </a:r>
          </a:p>
          <a:p>
            <a:pPr lvl="1"/>
            <a:r>
              <a:rPr lang="en-US" sz="1600" b="0" dirty="0"/>
              <a:t>Fastest CPUs and optional high-throughput RDMA</a:t>
            </a:r>
          </a:p>
          <a:p>
            <a:pPr lvl="1"/>
            <a:r>
              <a:rPr lang="en-US" sz="1600" b="0" dirty="0"/>
              <a:t>H series and A8-A11</a:t>
            </a:r>
          </a:p>
          <a:p>
            <a:endParaRPr lang="en-US" b="0" dirty="0"/>
          </a:p>
        </p:txBody>
      </p:sp>
      <p:sp>
        <p:nvSpPr>
          <p:cNvPr id="3" name="Rectangle 2">
            <a:extLst>
              <a:ext uri="{FF2B5EF4-FFF2-40B4-BE49-F238E27FC236}">
                <a16:creationId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latin typeface="Segoe UI" panose="020B0502040204020203" pitchFamily="34" charset="0"/>
                <a:cs typeface="Segoe UI" panose="020B0502040204020203" pitchFamily="34" charset="0"/>
                <a:hlinkClick r:id="rId3"/>
              </a:rPr>
              <a:t>https://docs.microsoft.com/en-us/azure/cloud-services/cloud-services-sizes-specs</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37710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VMs in an availability set:</a:t>
            </a:r>
          </a:p>
          <a:p>
            <a:pPr marL="365760" lvl="1"/>
            <a:r>
              <a:rPr lang="en-US" b="0" dirty="0"/>
              <a:t>Logical grouping of two or more Azure VMs</a:t>
            </a:r>
          </a:p>
          <a:p>
            <a:pPr marL="365760" lvl="1"/>
            <a:r>
              <a:rPr lang="en-US" b="0" dirty="0"/>
              <a:t>Must be assigned during Azure VM deployment</a:t>
            </a:r>
          </a:p>
          <a:p>
            <a:pPr marL="365760" lvl="1"/>
            <a:r>
              <a:rPr lang="en-US" b="0" dirty="0"/>
              <a:t>Up to 3 fault domains</a:t>
            </a:r>
          </a:p>
          <a:p>
            <a:pPr marL="365760" lvl="1"/>
            <a:r>
              <a:rPr lang="en-US" b="0" dirty="0"/>
              <a:t>Up to 20 update domains</a:t>
            </a:r>
          </a:p>
          <a:p>
            <a:pPr marL="365760" lvl="1"/>
            <a:r>
              <a:rPr lang="en-US" b="0" dirty="0"/>
              <a:t>99.95% availability SLA</a:t>
            </a:r>
          </a:p>
          <a:p>
            <a:pPr marL="365760" lvl="1"/>
            <a:r>
              <a:rPr lang="en-US" b="0" dirty="0"/>
              <a:t>Considerations:</a:t>
            </a:r>
          </a:p>
          <a:p>
            <a:pPr marL="761047" lvl="2"/>
            <a:r>
              <a:rPr lang="en-US" b="0" dirty="0"/>
              <a:t>Add multiple virtual machines to the same availability set</a:t>
            </a:r>
          </a:p>
          <a:p>
            <a:pPr marL="761047" lvl="2"/>
            <a:r>
              <a:rPr lang="en-US" b="0" dirty="0"/>
              <a:t>Place application tiers in separate availability sets</a:t>
            </a:r>
          </a:p>
          <a:p>
            <a:pPr marL="761047" lvl="2"/>
            <a:r>
              <a:rPr lang="en-US" b="0" dirty="0"/>
              <a:t>Combine availability sets with load balancing</a:t>
            </a:r>
          </a:p>
          <a:p>
            <a:r>
              <a:rPr lang="en-US" b="0" dirty="0"/>
              <a:t>Standalone VMs:</a:t>
            </a:r>
          </a:p>
          <a:p>
            <a:pPr marL="365760" lvl="1"/>
            <a:r>
              <a:rPr lang="en-US" b="0" dirty="0"/>
              <a:t>99.9% availability SLA if using Premium storage disks </a:t>
            </a:r>
            <a:r>
              <a:rPr lang="en-US" sz="1800" b="0" dirty="0">
                <a:hlinkClick r:id="rId3"/>
              </a:rPr>
              <a:t>https://buildazure.com/2016/11/24/single-instance-vms-now-with-99-9-sla/</a:t>
            </a:r>
            <a:r>
              <a:rPr lang="en-US" sz="1800" b="0" dirty="0"/>
              <a:t> </a:t>
            </a:r>
          </a:p>
          <a:p>
            <a:pPr marL="0" indent="0">
              <a:buNone/>
            </a:pPr>
            <a:endParaRPr lang="en-US" b="0" dirty="0"/>
          </a:p>
          <a:p>
            <a:endParaRPr lang="en-US" b="0" dirty="0"/>
          </a:p>
        </p:txBody>
      </p:sp>
    </p:spTree>
    <p:extLst>
      <p:ext uri="{BB962C8B-B14F-4D97-AF65-F5344CB8AC3E}">
        <p14:creationId xmlns:p14="http://schemas.microsoft.com/office/powerpoint/2010/main" val="62424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Tools for deploying Azure VMs:</a:t>
            </a:r>
          </a:p>
          <a:p>
            <a:pPr lvl="1"/>
            <a:r>
              <a:rPr lang="en-US" b="0" dirty="0"/>
              <a:t>Azure portal</a:t>
            </a:r>
          </a:p>
          <a:p>
            <a:pPr lvl="1"/>
            <a:r>
              <a:rPr lang="en-US" b="0" dirty="0"/>
              <a:t>Azure PowerShell</a:t>
            </a:r>
          </a:p>
          <a:p>
            <a:pPr lvl="1"/>
            <a:r>
              <a:rPr lang="en-US" b="0" dirty="0"/>
              <a:t>Azure CLI</a:t>
            </a:r>
          </a:p>
          <a:p>
            <a:pPr lvl="1"/>
            <a:r>
              <a:rPr lang="en-US" b="0" dirty="0"/>
              <a:t>Azure Resource Manager templates</a:t>
            </a:r>
          </a:p>
          <a:p>
            <a:r>
              <a:rPr lang="en-US" b="0" dirty="0"/>
              <a:t>Create Azure VMs from:</a:t>
            </a:r>
          </a:p>
          <a:p>
            <a:pPr lvl="1"/>
            <a:r>
              <a:rPr lang="en-US" b="0" dirty="0"/>
              <a:t>Azure Marketplace images</a:t>
            </a:r>
          </a:p>
          <a:p>
            <a:pPr lvl="1"/>
            <a:r>
              <a:rPr lang="en-US" b="0" dirty="0"/>
              <a:t>Custom images</a:t>
            </a:r>
          </a:p>
          <a:p>
            <a:pPr lvl="2"/>
            <a:r>
              <a:rPr lang="en-US" b="0" dirty="0"/>
              <a:t>Managed</a:t>
            </a:r>
          </a:p>
          <a:p>
            <a:pPr lvl="2"/>
            <a:r>
              <a:rPr lang="en-US" b="0" dirty="0"/>
              <a:t>Unmanaged </a:t>
            </a:r>
          </a:p>
        </p:txBody>
      </p:sp>
    </p:spTree>
    <p:extLst>
      <p:ext uri="{BB962C8B-B14F-4D97-AF65-F5344CB8AC3E}">
        <p14:creationId xmlns:p14="http://schemas.microsoft.com/office/powerpoint/2010/main" val="357929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Marketplace image–based deployment</a:t>
            </a:r>
          </a:p>
          <a:p>
            <a:pPr marL="342900" indent="-342900">
              <a:buFont typeface="+mj-lt"/>
              <a:buAutoNum type="arabicPeriod"/>
            </a:pPr>
            <a:r>
              <a:rPr lang="en-US" sz="1800" b="0" dirty="0"/>
              <a:t>Authenticate and select the target subscription</a:t>
            </a:r>
          </a:p>
          <a:p>
            <a:pPr marL="342900" indent="-342900">
              <a:buFont typeface="+mj-lt"/>
              <a:buAutoNum type="arabicPeriod"/>
            </a:pPr>
            <a:r>
              <a:rPr lang="en-US" sz="1800" b="0" dirty="0"/>
              <a:t>Create a resource group</a:t>
            </a:r>
          </a:p>
          <a:p>
            <a:pPr marL="342900" indent="-342900">
              <a:buFont typeface="+mj-lt"/>
              <a:buAutoNum type="arabicPeriod"/>
            </a:pPr>
            <a:r>
              <a:rPr lang="en-US" sz="1800" b="0" dirty="0"/>
              <a:t>Create a virtual network and a subnet</a:t>
            </a:r>
          </a:p>
          <a:p>
            <a:pPr marL="342900" indent="-342900">
              <a:buFont typeface="+mj-lt"/>
              <a:buAutoNum type="arabicPeriod"/>
            </a:pPr>
            <a:r>
              <a:rPr lang="en-US" sz="1800" b="0" dirty="0"/>
              <a:t>Create a public IP address</a:t>
            </a:r>
          </a:p>
          <a:p>
            <a:pPr marL="342900" indent="-342900">
              <a:buFont typeface="+mj-lt"/>
              <a:buAutoNum type="arabicPeriod"/>
            </a:pPr>
            <a:r>
              <a:rPr lang="en-US" sz="1800" b="0" dirty="0"/>
              <a:t>Create a NIC</a:t>
            </a:r>
          </a:p>
          <a:p>
            <a:pPr marL="342900" indent="-342900">
              <a:buFont typeface="+mj-lt"/>
              <a:buAutoNum type="arabicPeriod"/>
            </a:pPr>
            <a:r>
              <a:rPr lang="en-US" sz="1800" b="0" dirty="0"/>
              <a:t>Create a NSG and associate it with the subnet</a:t>
            </a:r>
          </a:p>
          <a:p>
            <a:pPr marL="342900" indent="-342900">
              <a:buFont typeface="+mj-lt"/>
              <a:buAutoNum type="arabicPeriod"/>
            </a:pPr>
            <a:r>
              <a:rPr lang="en-US" sz="1800" b="0" dirty="0"/>
              <a:t>Set admin credentials for the OS</a:t>
            </a:r>
          </a:p>
          <a:p>
            <a:pPr marL="342900" indent="-342900">
              <a:buFont typeface="+mj-lt"/>
              <a:buAutoNum type="arabicPeriod"/>
            </a:pPr>
            <a:r>
              <a:rPr lang="en-US" sz="1800" b="0" dirty="0"/>
              <a:t>Assign the OS to the VM configuration</a:t>
            </a:r>
          </a:p>
          <a:p>
            <a:pPr marL="342900" indent="-342900">
              <a:buFont typeface="+mj-lt"/>
              <a:buAutoNum type="arabicPeriod"/>
            </a:pPr>
            <a:r>
              <a:rPr lang="en-US" sz="1800" b="0" dirty="0"/>
              <a:t>Assign the image to the VM configuration</a:t>
            </a:r>
          </a:p>
          <a:p>
            <a:pPr marL="342900" indent="-342900">
              <a:buFont typeface="+mj-lt"/>
              <a:buAutoNum type="arabicPeriod"/>
            </a:pPr>
            <a:r>
              <a:rPr lang="en-US" sz="1800" b="0" dirty="0"/>
              <a:t>Add the OS settings to the VM configuration</a:t>
            </a:r>
          </a:p>
          <a:p>
            <a:pPr marL="342900" indent="-342900">
              <a:buFont typeface="+mj-lt"/>
              <a:buAutoNum type="arabicPeriod"/>
            </a:pPr>
            <a:r>
              <a:rPr lang="en-US" sz="1800" b="0" dirty="0"/>
              <a:t>Add the NIC to the VM configuration</a:t>
            </a:r>
          </a:p>
          <a:p>
            <a:pPr marL="342900" indent="-342900">
              <a:buFont typeface="+mj-lt"/>
              <a:buAutoNum type="arabicPeriod"/>
            </a:pPr>
            <a:r>
              <a:rPr lang="en-US" sz="1800" b="0" dirty="0"/>
              <a:t>Create the virtual machine</a:t>
            </a:r>
            <a:br>
              <a:rPr lang="en-US" sz="1800" b="0" dirty="0"/>
            </a:br>
            <a:endParaRPr lang="en-US" sz="1800" b="0" dirty="0"/>
          </a:p>
          <a:p>
            <a:r>
              <a:rPr lang="en-US" b="0" dirty="0"/>
              <a:t>Custom image–based deployment</a:t>
            </a:r>
          </a:p>
          <a:p>
            <a:pPr marL="0" indent="0">
              <a:buNone/>
            </a:pPr>
            <a:endParaRPr lang="en-US" sz="1400" b="0" dirty="0"/>
          </a:p>
        </p:txBody>
      </p:sp>
      <p:sp>
        <p:nvSpPr>
          <p:cNvPr id="3" name="Rectangle 2">
            <a:extLst>
              <a:ext uri="{FF2B5EF4-FFF2-40B4-BE49-F238E27FC236}">
                <a16:creationId xmlns:a16="http://schemas.microsoft.com/office/drawing/2014/main" id="{33167D32-FB5E-4FE1-9E50-D5DD5A3B9EF1}"/>
              </a:ext>
            </a:extLst>
          </p:cNvPr>
          <p:cNvSpPr/>
          <p:nvPr/>
        </p:nvSpPr>
        <p:spPr>
          <a:xfrm>
            <a:off x="362931" y="5587269"/>
            <a:ext cx="8460557" cy="461665"/>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3"/>
              </a:rPr>
              <a:t>https://docs.microsoft.com/en-us/azure/virtual-machines/scripts/virtual-machines-windows-powershell-sample-create-vm-from-managed-os-disks</a:t>
            </a:r>
            <a:r>
              <a:rPr lang="en-US" sz="1200" b="0" dirty="0">
                <a:latin typeface="Segoe UI" panose="020B0502040204020203" pitchFamily="34" charset="0"/>
                <a:cs typeface="Segoe UI" panose="020B0502040204020203" pitchFamily="34" charset="0"/>
              </a:rPr>
              <a:t> </a:t>
            </a:r>
          </a:p>
        </p:txBody>
      </p:sp>
      <p:sp>
        <p:nvSpPr>
          <p:cNvPr id="5" name="Rectangle 4">
            <a:extLst>
              <a:ext uri="{FF2B5EF4-FFF2-40B4-BE49-F238E27FC236}">
                <a16:creationId xmlns:a16="http://schemas.microsoft.com/office/drawing/2014/main" id="{2227A796-1F27-4C45-9C9D-C495846AF18D}"/>
              </a:ext>
            </a:extLst>
          </p:cNvPr>
          <p:cNvSpPr/>
          <p:nvPr/>
        </p:nvSpPr>
        <p:spPr>
          <a:xfrm>
            <a:off x="395927" y="6396335"/>
            <a:ext cx="8333294"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https://docs.microsoft.com/en-us/azure/virtual-machines/windows/upload-generalized-managed</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40441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Quick start</a:t>
            </a:r>
            <a:endParaRPr lang="en-US" sz="16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r>
              <a:rPr lang="en-US" b="0" dirty="0"/>
              <a:t>Complete deployment</a:t>
            </a:r>
          </a:p>
          <a:p>
            <a:r>
              <a:rPr lang="en-US" b="0" dirty="0"/>
              <a:t>Custom image–based deployment</a:t>
            </a:r>
            <a:endParaRPr lang="en-US" sz="2000" b="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 login</a:t>
            </a:r>
          </a:p>
          <a:p>
            <a:pPr marL="0" indent="0">
              <a:buNone/>
            </a:pPr>
            <a:r>
              <a:rPr lang="en-US" b="0" dirty="0">
                <a:latin typeface="Segoe UI" panose="020B0502040204020203" pitchFamily="34" charset="0"/>
                <a:cs typeface="Segoe UI" panose="020B0502040204020203" pitchFamily="34" charset="0"/>
              </a:rPr>
              <a:t>az account set –subscription &lt;subscription name&gt;</a:t>
            </a:r>
          </a:p>
          <a:p>
            <a:pPr marL="0" indent="0">
              <a:buNone/>
            </a:pPr>
            <a:r>
              <a:rPr lang="en-US" b="0" dirty="0">
                <a:latin typeface="Segoe UI" panose="020B0502040204020203" pitchFamily="34" charset="0"/>
                <a:cs typeface="Segoe UI" panose="020B0502040204020203" pitchFamily="34" charset="0"/>
              </a:rPr>
              <a:t>az group create --name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--location &lt;Azure region&gt;</a:t>
            </a:r>
          </a:p>
          <a:p>
            <a:pPr marL="0" indent="0">
              <a:buNone/>
            </a:pPr>
            <a:r>
              <a:rPr lang="en-US" b="0" dirty="0">
                <a:latin typeface="Segoe UI" panose="020B0502040204020203" pitchFamily="34" charset="0"/>
                <a:cs typeface="Segoe UI" panose="020B0502040204020203" pitchFamily="34" charset="0"/>
              </a:rPr>
              <a:t>az vm create --resource-group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&lt;VM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--image &lt;Azure Marketplace image&gt;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--generate-ssh-keys</a:t>
            </a:r>
          </a:p>
        </p:txBody>
      </p:sp>
      <p:sp>
        <p:nvSpPr>
          <p:cNvPr id="3" name="Rectangle 2">
            <a:extLst>
              <a:ext uri="{FF2B5EF4-FFF2-40B4-BE49-F238E27FC236}">
                <a16:creationId xmlns:a16="http://schemas.microsoft.com/office/drawing/2014/main" id="{7337C431-244E-4F2E-8BB5-045F9F7C5E2D}"/>
              </a:ext>
            </a:extLst>
          </p:cNvPr>
          <p:cNvSpPr/>
          <p:nvPr/>
        </p:nvSpPr>
        <p:spPr>
          <a:xfrm>
            <a:off x="282804" y="6011473"/>
            <a:ext cx="8861196" cy="523220"/>
          </a:xfrm>
          <a:prstGeom prst="rect">
            <a:avLst/>
          </a:prstGeom>
        </p:spPr>
        <p:txBody>
          <a:bodyPr wrap="square">
            <a:spAutoFit/>
          </a:bodyPr>
          <a:lstStyle/>
          <a:p>
            <a:r>
              <a:rPr lang="en-US" sz="1400" b="0" dirty="0">
                <a:latin typeface="Segoe UI" panose="020B0502040204020203" pitchFamily="34" charset="0"/>
                <a:cs typeface="Segoe UI" panose="020B0502040204020203" pitchFamily="34" charset="0"/>
                <a:hlinkClick r:id="rId3"/>
              </a:rPr>
              <a:t>https://docs.microsoft.com/en-us/azure/virtual-machines/scripts/virtual-machines-linux-cli-sample-create-managed-disk-from-snapshot</a:t>
            </a:r>
            <a:r>
              <a:rPr lang="en-US" sz="1400" b="0" dirty="0">
                <a:latin typeface="Segoe UI" panose="020B0502040204020203" pitchFamily="34" charset="0"/>
                <a:cs typeface="Segoe UI" panose="020B0502040204020203" pitchFamily="34" charset="0"/>
              </a:rPr>
              <a:t> </a:t>
            </a:r>
          </a:p>
        </p:txBody>
      </p:sp>
      <p:sp>
        <p:nvSpPr>
          <p:cNvPr id="6" name="Rectangle 5">
            <a:extLst>
              <a:ext uri="{FF2B5EF4-FFF2-40B4-BE49-F238E27FC236}">
                <a16:creationId xmlns:a16="http://schemas.microsoft.com/office/drawing/2014/main" id="{3168665E-A26C-4BAB-B3D0-75EBE4B4C2D6}"/>
              </a:ext>
            </a:extLst>
          </p:cNvPr>
          <p:cNvSpPr/>
          <p:nvPr/>
        </p:nvSpPr>
        <p:spPr>
          <a:xfrm>
            <a:off x="523188" y="4400209"/>
            <a:ext cx="8403996"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https://docs.microsoft.com/en-us/azure/virtual-machines/linux/quick-create-cli</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14070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60375" y="85240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Deploy a template by using:</a:t>
            </a:r>
            <a:endParaRPr lang="en-US" sz="1600" b="0" dirty="0"/>
          </a:p>
          <a:p>
            <a:pPr lvl="1"/>
            <a:r>
              <a:rPr lang="en-US" b="0" dirty="0"/>
              <a:t>Azure PowerShell</a:t>
            </a:r>
          </a:p>
          <a:p>
            <a:pPr lvl="1"/>
            <a:endParaRPr lang="en-US" sz="2000" b="0" dirty="0"/>
          </a:p>
          <a:p>
            <a:pPr lvl="1"/>
            <a:endParaRPr lang="en-US" sz="2000" b="0" dirty="0"/>
          </a:p>
          <a:p>
            <a:pPr lvl="1"/>
            <a:endParaRPr lang="en-US" sz="2000" b="0" dirty="0"/>
          </a:p>
          <a:p>
            <a:pPr lvl="1"/>
            <a:endParaRPr lang="en-US" sz="2000" b="0" dirty="0"/>
          </a:p>
          <a:p>
            <a:pPr lvl="1"/>
            <a:r>
              <a:rPr lang="en-US" b="0" dirty="0"/>
              <a:t>Azure CLI</a:t>
            </a:r>
          </a:p>
          <a:p>
            <a:pPr lvl="1"/>
            <a:endParaRPr lang="en-US" sz="2000" b="0" dirty="0"/>
          </a:p>
          <a:p>
            <a:pPr lvl="1"/>
            <a:endParaRPr lang="en-US" sz="2000" b="0" dirty="0"/>
          </a:p>
          <a:p>
            <a:pPr lvl="1"/>
            <a:r>
              <a:rPr lang="en-US" b="0" dirty="0"/>
              <a:t>Deploy to Azure link on GitHub</a:t>
            </a:r>
          </a:p>
          <a:p>
            <a:pPr lvl="1"/>
            <a:r>
              <a:rPr lang="en-US" b="0" dirty="0"/>
              <a:t>Custom deployment blade in the Azure portal</a:t>
            </a:r>
          </a:p>
          <a:p>
            <a:pPr lvl="1"/>
            <a:r>
              <a:rPr lang="en-US" b="0" dirty="0"/>
              <a:t>Visual Studio</a:t>
            </a:r>
          </a:p>
          <a:p>
            <a:r>
              <a:rPr lang="en-US" b="0" dirty="0"/>
              <a:t>Visualize a template by using:</a:t>
            </a:r>
          </a:p>
          <a:p>
            <a:pPr lvl="1"/>
            <a:r>
              <a:rPr lang="en-US" b="0" dirty="0"/>
              <a:t>Azure Resource Manage Template Visualizer</a:t>
            </a:r>
          </a:p>
          <a:p>
            <a:pPr marL="288925" lvl="1" indent="0">
              <a:buNone/>
            </a:pPr>
            <a:endParaRPr lang="en-US" sz="2000" b="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New-AzureRmResourceGroupDeployment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&lt;DeploymentName&gt;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-ResourceGroupName &lt;ResourceGroupName `</a:t>
            </a:r>
          </a:p>
          <a:p>
            <a:pPr marL="0" indent="0">
              <a:buNone/>
            </a:pPr>
            <a:r>
              <a:rPr lang="en-US" b="0" dirty="0">
                <a:latin typeface="Segoe UI" panose="020B0502040204020203" pitchFamily="34" charset="0"/>
                <a:cs typeface="Segoe UI" panose="020B0502040204020203" pitchFamily="34"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a16="http://schemas.microsoft.com/office/drawing/2014/main" id="{5764891A-0362-45E4-ABCA-C26366734E8E}"/>
              </a:ext>
            </a:extLst>
          </p:cNvPr>
          <p:cNvSpPr>
            <a:spLocks noGrp="1"/>
          </p:cNvSpPr>
          <p:nvPr>
            <p:ph type="subTitle" sz="quarter" idx="1"/>
          </p:nvPr>
        </p:nvSpPr>
        <p:spPr/>
        <p:txBody>
          <a:bodyPr/>
          <a:lstStyle/>
          <a:p>
            <a:r>
              <a:rPr lang="en-US" dirty="0"/>
              <a:t>Log in to the Azure portal at </a:t>
            </a:r>
            <a:r>
              <a:rPr lang="en-US" dirty="0">
                <a:hlinkClick r:id="rId3"/>
              </a:rPr>
              <a:t>http://portal.azure.com</a:t>
            </a:r>
            <a:endParaRPr lang="en-US" dirty="0"/>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a:p>
            <a:endParaRPr lang="en-US" dirty="0"/>
          </a:p>
        </p:txBody>
      </p:sp>
      <p:sp>
        <p:nvSpPr>
          <p:cNvPr id="5" name="Text Placeholder 4">
            <a:extLst>
              <a:ext uri="{FF2B5EF4-FFF2-40B4-BE49-F238E27FC236}">
                <a16:creationId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53C96-B8BB-435D-A2DE-225B32C58742}"/>
              </a:ext>
            </a:extLst>
          </p:cNvPr>
          <p:cNvSpPr>
            <a:spLocks noGrp="1"/>
          </p:cNvSpPr>
          <p:nvPr>
            <p:ph type="title"/>
          </p:nvPr>
        </p:nvSpPr>
        <p:spPr/>
        <p:txBody>
          <a:bodyPr/>
          <a:lstStyle/>
          <a:p>
            <a:r>
              <a:rPr lang="en-CA" dirty="0"/>
              <a:t>Creating a VM by using the Azure portal</a:t>
            </a:r>
            <a:endParaRPr lang="en-US" dirty="0"/>
          </a:p>
        </p:txBody>
      </p:sp>
      <p:sp>
        <p:nvSpPr>
          <p:cNvPr id="7" name="Content Placeholder 6">
            <a:extLst>
              <a:ext uri="{FF2B5EF4-FFF2-40B4-BE49-F238E27FC236}">
                <a16:creationId xmlns:a16="http://schemas.microsoft.com/office/drawing/2014/main" id="{88BB3D06-6911-48A2-A49C-15848AAB5A2F}"/>
              </a:ext>
            </a:extLst>
          </p:cNvPr>
          <p:cNvSpPr>
            <a:spLocks noGrp="1"/>
          </p:cNvSpPr>
          <p:nvPr>
            <p:ph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p:txBody>
      </p:sp>
      <p:sp>
        <p:nvSpPr>
          <p:cNvPr id="8" name="Text Placeholder 7">
            <a:extLst>
              <a:ext uri="{FF2B5EF4-FFF2-40B4-BE49-F238E27FC236}">
                <a16:creationId xmlns:a16="http://schemas.microsoft.com/office/drawing/2014/main" id="{B8F02C4A-3C31-41C0-9CF7-A175DF620569}"/>
              </a:ext>
            </a:extLst>
          </p:cNvPr>
          <p:cNvSpPr>
            <a:spLocks noGrp="1"/>
          </p:cNvSpPr>
          <p:nvPr>
            <p:ph type="body" sz="quarter" idx="10"/>
          </p:nvPr>
        </p:nvSpPr>
        <p:spPr/>
        <p:txBody>
          <a:bodyPr/>
          <a:lstStyle/>
          <a:p>
            <a:r>
              <a:rPr lang="en-US" dirty="0">
                <a:hlinkClick r:id="rId4"/>
              </a:rPr>
              <a:t>https://docs.microsoft.com/en-us/azure/virtual-machines/windows/quick-create-portal</a:t>
            </a:r>
            <a:r>
              <a:rPr lang="en-US" dirty="0"/>
              <a:t> </a:t>
            </a:r>
          </a:p>
          <a:p>
            <a:endParaRPr lang="en-US" dirty="0"/>
          </a:p>
        </p:txBody>
      </p:sp>
    </p:spTree>
    <p:extLst>
      <p:ext uri="{BB962C8B-B14F-4D97-AF65-F5344CB8AC3E}">
        <p14:creationId xmlns:p14="http://schemas.microsoft.com/office/powerpoint/2010/main" val="384272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60375" y="740662"/>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b="0" dirty="0"/>
              <a:t>Windows VMs:</a:t>
            </a:r>
            <a:endParaRPr lang="bs-Latn-BA" b="0" dirty="0"/>
          </a:p>
          <a:p>
            <a:pPr lvl="1">
              <a:spcBef>
                <a:spcPts val="0"/>
              </a:spcBef>
              <a:buSzPct val="100000"/>
            </a:pPr>
            <a:r>
              <a:rPr lang="en-US" b="0" dirty="0"/>
              <a:t>RDP:</a:t>
            </a:r>
          </a:p>
          <a:p>
            <a:pPr marL="685800" lvl="2">
              <a:spcBef>
                <a:spcPts val="0"/>
              </a:spcBef>
              <a:buSzPct val="100000"/>
            </a:pPr>
            <a:r>
              <a:rPr lang="en-US" b="0" dirty="0"/>
              <a:t>User-based authentication</a:t>
            </a:r>
          </a:p>
          <a:p>
            <a:pPr marL="1085850" lvl="3">
              <a:spcBef>
                <a:spcPts val="0"/>
              </a:spcBef>
              <a:buSzPct val="100000"/>
            </a:pPr>
            <a:r>
              <a:rPr lang="en-US" b="0" dirty="0"/>
              <a:t>Generates .rdp file from the Azure portal or via Azure PowerShell</a:t>
            </a:r>
          </a:p>
          <a:p>
            <a:pPr marL="514350" lvl="2">
              <a:spcBef>
                <a:spcPts val="0"/>
              </a:spcBef>
              <a:buSzPct val="100000"/>
            </a:pPr>
            <a:r>
              <a:rPr lang="en-US" sz="24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b="0" dirty="0"/>
              <a:t>Linux VMs:</a:t>
            </a:r>
          </a:p>
          <a:p>
            <a:pPr lvl="1">
              <a:spcBef>
                <a:spcPts val="0"/>
              </a:spcBef>
              <a:buSzPct val="100000"/>
            </a:pPr>
            <a:r>
              <a:rPr lang="bs-Latn-BA" b="0" dirty="0"/>
              <a:t>SSH</a:t>
            </a:r>
            <a:r>
              <a:rPr lang="en-US" b="0" dirty="0"/>
              <a:t>:</a:t>
            </a:r>
          </a:p>
          <a:p>
            <a:pPr marL="685800" lvl="2">
              <a:spcBef>
                <a:spcPts val="0"/>
              </a:spcBef>
              <a:buSzPct val="100000"/>
            </a:pPr>
            <a:r>
              <a:rPr lang="en-US" b="0" dirty="0"/>
              <a:t>User based or certificate-based authentication</a:t>
            </a:r>
          </a:p>
          <a:p>
            <a:pPr marL="685800" lvl="2">
              <a:spcBef>
                <a:spcPts val="0"/>
              </a:spcBef>
              <a:buSzPct val="100000"/>
            </a:pPr>
            <a:r>
              <a:rPr lang="en-US" b="0" dirty="0"/>
              <a:t>Use an SSH client</a:t>
            </a:r>
          </a:p>
          <a:p>
            <a:pPr marL="514350" lvl="2">
              <a:spcBef>
                <a:spcPts val="0"/>
              </a:spcBef>
              <a:buSzPct val="100000"/>
            </a:pPr>
            <a:r>
              <a:rPr lang="en-US" sz="2400" b="0" dirty="0"/>
              <a:t>Remote Desktop:</a:t>
            </a:r>
          </a:p>
          <a:p>
            <a:pPr marL="685800" lvl="2">
              <a:spcBef>
                <a:spcPts val="0"/>
              </a:spcBef>
              <a:buSzPct val="100000"/>
            </a:pPr>
            <a:r>
              <a:rPr lang="en-US" b="0" dirty="0"/>
              <a:t>xfce4 – desktop environment</a:t>
            </a:r>
          </a:p>
          <a:p>
            <a:pPr marL="685800" lvl="2">
              <a:spcBef>
                <a:spcPts val="0"/>
              </a:spcBef>
              <a:buSzPct val="100000"/>
            </a:pPr>
            <a:r>
              <a:rPr lang="en-US" b="0" dirty="0"/>
              <a:t>xrdp – RDP server</a:t>
            </a:r>
          </a:p>
          <a:p>
            <a:pPr marL="685800" lvl="2">
              <a:spcBef>
                <a:spcPts val="0"/>
              </a:spcBef>
              <a:buSzPct val="100000"/>
            </a:pPr>
            <a:r>
              <a:rPr lang="en-US" b="0" dirty="0"/>
              <a:t>When using  SSH key to authenticate, assign a password to the admin user</a:t>
            </a:r>
            <a:endParaRPr lang="en-US" sz="2400" b="0" dirty="0"/>
          </a:p>
        </p:txBody>
      </p:sp>
    </p:spTree>
    <p:extLst>
      <p:ext uri="{BB962C8B-B14F-4D97-AF65-F5344CB8AC3E}">
        <p14:creationId xmlns:p14="http://schemas.microsoft.com/office/powerpoint/2010/main" val="223797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ctrTitle" sz="quarter"/>
          </p:nvPr>
        </p:nvSpPr>
        <p:spPr>
          <a:xfrm>
            <a:off x="307911" y="770219"/>
            <a:ext cx="8379200" cy="1011928"/>
          </a:xfrm>
        </p:spPr>
        <p:txBody>
          <a:bodyPr/>
          <a:lstStyle/>
          <a:p>
            <a:r>
              <a:rPr lang="en-US" dirty="0"/>
              <a:t>Demonstration: Connecting to a Linux Azure VM via SSH</a:t>
            </a:r>
          </a:p>
        </p:txBody>
      </p:sp>
      <p:sp>
        <p:nvSpPr>
          <p:cNvPr id="3" name="Subtitle 2">
            <a:extLst>
              <a:ext uri="{FF2B5EF4-FFF2-40B4-BE49-F238E27FC236}">
                <a16:creationId xmlns:a16="http://schemas.microsoft.com/office/drawing/2014/main" id="{1D892DED-2676-4E28-91D4-3EB55DCB37B3}"/>
              </a:ext>
            </a:extLst>
          </p:cNvPr>
          <p:cNvSpPr>
            <a:spLocks noGrp="1"/>
          </p:cNvSpPr>
          <p:nvPr>
            <p:ph type="subTitle" sz="quarter" idx="1"/>
          </p:nvPr>
        </p:nvSpPr>
        <p:spPr/>
        <p:txBody>
          <a:bodyPr/>
          <a:lstStyle/>
          <a:p>
            <a:r>
              <a:rPr lang="en-US" dirty="0">
                <a:solidFill>
                  <a:schemeClr val="bg1"/>
                </a:solidFill>
              </a:rPr>
              <a:t>Connect to a Linux Azure VM via SSH</a:t>
            </a:r>
          </a:p>
          <a:p>
            <a:endParaRPr lang="en-US" dirty="0"/>
          </a:p>
        </p:txBody>
      </p:sp>
      <p:sp>
        <p:nvSpPr>
          <p:cNvPr id="5" name="Text Placeholder 4">
            <a:extLst>
              <a:ext uri="{FF2B5EF4-FFF2-40B4-BE49-F238E27FC236}">
                <a16:creationId xmlns:a16="http://schemas.microsoft.com/office/drawing/2014/main" id="{AACC8707-000A-4CEC-9F62-BF57D9C27B05}"/>
              </a:ext>
            </a:extLst>
          </p:cNvPr>
          <p:cNvSpPr>
            <a:spLocks noGrp="1"/>
          </p:cNvSpPr>
          <p:nvPr>
            <p:ph type="body" sz="quarter" idx="10"/>
          </p:nvPr>
        </p:nvSpPr>
        <p:spPr/>
        <p:txBody>
          <a:bodyPr/>
          <a:lstStyle/>
          <a:p>
            <a:r>
              <a:rPr lang="en-US" dirty="0"/>
              <a:t>In this demonstration, you will see how to:</a:t>
            </a:r>
          </a:p>
        </p:txBody>
      </p:sp>
      <p:sp>
        <p:nvSpPr>
          <p:cNvPr id="6" name="Text Placeholder 5">
            <a:extLst>
              <a:ext uri="{FF2B5EF4-FFF2-40B4-BE49-F238E27FC236}">
                <a16:creationId xmlns:a16="http://schemas.microsoft.com/office/drawing/2014/main" id="{EA54009B-AF34-4918-9395-939610CF55FB}"/>
              </a:ext>
            </a:extLst>
          </p:cNvPr>
          <p:cNvSpPr>
            <a:spLocks noGrp="1"/>
          </p:cNvSpPr>
          <p:nvPr>
            <p:ph type="body" sz="quarter" idx="11"/>
          </p:nvPr>
        </p:nvSpPr>
        <p:spPr/>
        <p:txBody>
          <a:bodyPr/>
          <a:lstStyle/>
          <a:p>
            <a:r>
              <a:rPr lang="en-US" dirty="0"/>
              <a:t>https://docs.microsoft.com/en-us/azure/virtual-machines/linux/mac-create-ssh-keys</a:t>
            </a:r>
          </a:p>
        </p:txBody>
      </p:sp>
    </p:spTree>
    <p:extLst>
      <p:ext uri="{BB962C8B-B14F-4D97-AF65-F5344CB8AC3E}">
        <p14:creationId xmlns:p14="http://schemas.microsoft.com/office/powerpoint/2010/main" val="261134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CCD7D-5BC9-424D-870B-E0C8E7D5A3C1}"/>
              </a:ext>
            </a:extLst>
          </p:cNvPr>
          <p:cNvSpPr>
            <a:spLocks noGrp="1"/>
          </p:cNvSpPr>
          <p:nvPr>
            <p:ph type="title"/>
          </p:nvPr>
        </p:nvSpPr>
        <p:spPr/>
        <p:txBody>
          <a:bodyPr/>
          <a:lstStyle/>
          <a:p>
            <a:r>
              <a:rPr lang="en-US" dirty="0"/>
              <a:t>Connecting to a Linux Azure VM via SSH</a:t>
            </a:r>
          </a:p>
        </p:txBody>
      </p:sp>
      <p:sp>
        <p:nvSpPr>
          <p:cNvPr id="7" name="Content Placeholder 6">
            <a:extLst>
              <a:ext uri="{FF2B5EF4-FFF2-40B4-BE49-F238E27FC236}">
                <a16:creationId xmlns:a16="http://schemas.microsoft.com/office/drawing/2014/main" id="{AE042732-B7D5-476A-A9B5-CAB4EAEB6AB8}"/>
              </a:ext>
            </a:extLst>
          </p:cNvPr>
          <p:cNvSpPr>
            <a:spLocks noGrp="1"/>
          </p:cNvSpPr>
          <p:nvPr>
            <p:ph idx="1"/>
          </p:nvPr>
        </p:nvSpPr>
        <p:spPr/>
        <p:txBody>
          <a:bodyPr/>
          <a:lstStyle/>
          <a:p>
            <a:r>
              <a:rPr lang="en-US" dirty="0"/>
              <a:t>Connect to a Linux Azure VM via SSH</a:t>
            </a:r>
          </a:p>
          <a:p>
            <a:endParaRPr lang="en-US" dirty="0"/>
          </a:p>
        </p:txBody>
      </p:sp>
      <p:sp>
        <p:nvSpPr>
          <p:cNvPr id="8" name="Text Placeholder 7">
            <a:extLst>
              <a:ext uri="{FF2B5EF4-FFF2-40B4-BE49-F238E27FC236}">
                <a16:creationId xmlns:a16="http://schemas.microsoft.com/office/drawing/2014/main" id="{ABE3E5EC-F54C-4E9E-BD94-58149EF1EE49}"/>
              </a:ext>
            </a:extLst>
          </p:cNvPr>
          <p:cNvSpPr>
            <a:spLocks noGrp="1"/>
          </p:cNvSpPr>
          <p:nvPr>
            <p:ph type="body" sz="quarter" idx="10"/>
          </p:nvPr>
        </p:nvSpPr>
        <p:spPr>
          <a:xfrm>
            <a:off x="242335" y="5383310"/>
            <a:ext cx="8574837" cy="410903"/>
          </a:xfrm>
        </p:spPr>
        <p:txBody>
          <a:bodyPr/>
          <a:lstStyle/>
          <a:p>
            <a:r>
              <a:rPr lang="en-US" sz="2400" dirty="0">
                <a:hlinkClick r:id="rId3"/>
              </a:rPr>
              <a:t>https://docs.microsoft.com/en-us/azure/virtual-machines/linux/mac-create-ssh-keys</a:t>
            </a:r>
            <a:r>
              <a:rPr lang="en-US" sz="2400" dirty="0"/>
              <a:t> </a:t>
            </a:r>
          </a:p>
          <a:p>
            <a:endParaRPr lang="en-US" sz="2400" dirty="0"/>
          </a:p>
        </p:txBody>
      </p:sp>
    </p:spTree>
    <p:extLst>
      <p:ext uri="{BB962C8B-B14F-4D97-AF65-F5344CB8AC3E}">
        <p14:creationId xmlns:p14="http://schemas.microsoft.com/office/powerpoint/2010/main" val="53706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60375" y="740662"/>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b="0" kern="0" dirty="0">
                <a:solidFill>
                  <a:srgbClr val="000000"/>
                </a:solidFill>
              </a:rPr>
              <a:t>A Microsoft account</a:t>
            </a:r>
          </a:p>
          <a:p>
            <a:pPr marL="365760" lvl="1"/>
            <a:r>
              <a:rPr lang="en-GB" b="0" kern="0" dirty="0">
                <a:solidFill>
                  <a:srgbClr val="000000"/>
                </a:solidFill>
              </a:rPr>
              <a:t>A work or school account</a:t>
            </a:r>
          </a:p>
          <a:p>
            <a:pPr marL="365760" lvl="1"/>
            <a:r>
              <a:rPr lang="en-GB" b="0" kern="0" dirty="0">
                <a:solidFill>
                  <a:srgbClr val="000000"/>
                </a:solidFill>
              </a:rPr>
              <a:t>An Azure AD security principal (</a:t>
            </a:r>
            <a:r>
              <a:rPr lang="en-GB" kern="0" dirty="0">
                <a:solidFill>
                  <a:srgbClr val="000000"/>
                </a:solidFill>
              </a:rPr>
              <a:t>Add-AzureRmAccount</a:t>
            </a:r>
            <a:r>
              <a:rPr lang="en-GB" b="0" kern="0" dirty="0">
                <a:solidFill>
                  <a:srgbClr val="000000"/>
                </a:solidFill>
              </a:rPr>
              <a:t>)</a:t>
            </a: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Using Azure PowerShell</a:t>
            </a:r>
          </a:p>
        </p:txBody>
      </p:sp>
      <p:sp>
        <p:nvSpPr>
          <p:cNvPr id="3" name="Subtitle 2">
            <a:extLst>
              <a:ext uri="{FF2B5EF4-FFF2-40B4-BE49-F238E27FC236}">
                <a16:creationId xmlns:a16="http://schemas.microsoft.com/office/drawing/2014/main" id="{5BFFBCE1-4993-4BB5-A89E-BDD035158872}"/>
              </a:ext>
            </a:extLst>
          </p:cNvPr>
          <p:cNvSpPr>
            <a:spLocks noGrp="1"/>
          </p:cNvSpPr>
          <p:nvPr>
            <p:ph type="subTitle" sz="quarter" idx="1"/>
          </p:nvPr>
        </p:nvSpPr>
        <p:spPr/>
        <p:txBody>
          <a:bodyPr/>
          <a:lstStyle/>
          <a:p>
            <a:r>
              <a:rPr lang="en-US" dirty="0">
                <a:solidFill>
                  <a:schemeClr val="bg1"/>
                </a:solidFill>
              </a:rPr>
              <a:t>Create a resource group</a:t>
            </a:r>
          </a:p>
          <a:p>
            <a:r>
              <a:rPr lang="en-US" dirty="0">
                <a:solidFill>
                  <a:schemeClr val="bg1"/>
                </a:solidFill>
              </a:rPr>
              <a:t>Create a storage account</a:t>
            </a:r>
          </a:p>
          <a:p>
            <a:r>
              <a:rPr lang="en-US" dirty="0">
                <a:solidFill>
                  <a:schemeClr val="bg1"/>
                </a:solidFill>
              </a:rPr>
              <a:t>Create Virtual Machine and Network resources</a:t>
            </a:r>
          </a:p>
          <a:p>
            <a:r>
              <a:rPr lang="en-US" dirty="0">
                <a:solidFill>
                  <a:schemeClr val="bg1"/>
                </a:solidFill>
              </a:rPr>
              <a:t>Delete a resource group with its resources</a:t>
            </a:r>
          </a:p>
          <a:p>
            <a:endParaRPr lang="en-US" dirty="0"/>
          </a:p>
        </p:txBody>
      </p:sp>
      <p:sp>
        <p:nvSpPr>
          <p:cNvPr id="5" name="Text Placeholder 4">
            <a:extLst>
              <a:ext uri="{FF2B5EF4-FFF2-40B4-BE49-F238E27FC236}">
                <a16:creationId xmlns:a16="http://schemas.microsoft.com/office/drawing/2014/main" id="{3FA60BA1-341A-4CE1-B832-640CB6891C54}"/>
              </a:ext>
            </a:extLst>
          </p:cNvPr>
          <p:cNvSpPr>
            <a:spLocks noGrp="1"/>
          </p:cNvSpPr>
          <p:nvPr>
            <p:ph type="body" sz="quarter" idx="10"/>
          </p:nvPr>
        </p:nvSpPr>
        <p:spPr/>
        <p:txBody>
          <a:bodyPr/>
          <a:lstStyle/>
          <a:p>
            <a:r>
              <a:rPr lang="en-US" dirty="0"/>
              <a:t>In this demonstration, you will see how to use Azure PowerShell to:</a:t>
            </a:r>
          </a:p>
          <a:p>
            <a:endParaRPr lang="en-US" dirty="0"/>
          </a:p>
        </p:txBody>
      </p:sp>
      <p:sp>
        <p:nvSpPr>
          <p:cNvPr id="6" name="Text Placeholder 5">
            <a:extLst>
              <a:ext uri="{FF2B5EF4-FFF2-40B4-BE49-F238E27FC236}">
                <a16:creationId xmlns:a16="http://schemas.microsoft.com/office/drawing/2014/main" id="{F5B316C1-6432-4D8E-BC07-CF82537ED341}"/>
              </a:ext>
            </a:extLst>
          </p:cNvPr>
          <p:cNvSpPr>
            <a:spLocks noGrp="1"/>
          </p:cNvSpPr>
          <p:nvPr>
            <p:ph type="body" sz="quarter" idx="11"/>
          </p:nvPr>
        </p:nvSpPr>
        <p:spPr/>
        <p:txBody>
          <a:bodyPr/>
          <a:lstStyle/>
          <a:p>
            <a:r>
              <a:rPr lang="en-US" dirty="0">
                <a:hlinkClick r:id="rId3"/>
              </a:rPr>
              <a:t>https://docs.microsoft.com/en-us/powershell/azure/get-started-azureps</a:t>
            </a:r>
            <a:r>
              <a:rPr lang="en-US" dirty="0"/>
              <a:t> </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0A3859-2691-4D77-B998-DC719E5C74A7}"/>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C5616477-9D73-4B77-A16E-B3DF0537190E}"/>
              </a:ext>
            </a:extLst>
          </p:cNvPr>
          <p:cNvSpPr>
            <a:spLocks noGrp="1"/>
          </p:cNvSpPr>
          <p:nvPr>
            <p:ph idx="1"/>
          </p:nvPr>
        </p:nvSpPr>
        <p:spPr/>
        <p:txBody>
          <a:bodyPr/>
          <a:lstStyle/>
          <a:p>
            <a:r>
              <a:rPr lang="en-US" dirty="0"/>
              <a:t>Create a resource group</a:t>
            </a:r>
          </a:p>
          <a:p>
            <a:r>
              <a:rPr lang="en-US" dirty="0"/>
              <a:t>Create a storage account</a:t>
            </a:r>
          </a:p>
          <a:p>
            <a:r>
              <a:rPr lang="en-US" dirty="0"/>
              <a:t>Create Virtual Machine and Network resources</a:t>
            </a:r>
          </a:p>
          <a:p>
            <a:r>
              <a:rPr lang="en-US" dirty="0"/>
              <a:t>Delete a resource group with its resources</a:t>
            </a:r>
          </a:p>
        </p:txBody>
      </p:sp>
      <p:sp>
        <p:nvSpPr>
          <p:cNvPr id="8" name="Text Placeholder 7">
            <a:extLst>
              <a:ext uri="{FF2B5EF4-FFF2-40B4-BE49-F238E27FC236}">
                <a16:creationId xmlns:a16="http://schemas.microsoft.com/office/drawing/2014/main" id="{81492859-8BB9-4CB2-BC6A-84C299FDD411}"/>
              </a:ext>
            </a:extLst>
          </p:cNvPr>
          <p:cNvSpPr>
            <a:spLocks noGrp="1"/>
          </p:cNvSpPr>
          <p:nvPr>
            <p:ph type="body" sz="quarter" idx="10"/>
          </p:nvPr>
        </p:nvSpPr>
        <p:spPr/>
        <p:txBody>
          <a:bodyPr/>
          <a:lstStyle/>
          <a:p>
            <a:r>
              <a:rPr lang="en-US" dirty="0"/>
              <a:t>https://docs.microsoft.com/en-us/powershell/azure/get-started-azureps</a:t>
            </a:r>
          </a:p>
        </p:txBody>
      </p:sp>
    </p:spTree>
    <p:extLst>
      <p:ext uri="{BB962C8B-B14F-4D97-AF65-F5344CB8AC3E}">
        <p14:creationId xmlns:p14="http://schemas.microsoft.com/office/powerpoint/2010/main" val="200006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60375" y="740662"/>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set</a:t>
            </a:r>
            <a:r>
              <a:rPr lang="en-US" b="0" kern="0" dirty="0">
                <a:solidFill>
                  <a:srgbClr val="000000"/>
                </a:solidFill>
              </a:rPr>
              <a: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Tree>
    <p:extLst>
      <p:ext uri="{BB962C8B-B14F-4D97-AF65-F5344CB8AC3E}">
        <p14:creationId xmlns:p14="http://schemas.microsoft.com/office/powerpoint/2010/main" val="2520087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1800" dirty="0"/>
              <a:t>Deploy workloads on Azure Resource Manager (ARM) virtual machines (VMs) </a:t>
            </a:r>
          </a:p>
          <a:p>
            <a:pPr lvl="1"/>
            <a:r>
              <a:rPr lang="en-US" sz="120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200" dirty="0"/>
              <a:t>Automate configuration management by using PowerShell Desired State Configuration (DSC) and VM Agent (custom script extensions); enable remote debugging </a:t>
            </a:r>
          </a:p>
          <a:p>
            <a:r>
              <a:rPr lang="en-US" sz="1800" dirty="0"/>
              <a:t> Design and implement VM storage </a:t>
            </a:r>
          </a:p>
          <a:p>
            <a:pPr lvl="1"/>
            <a:r>
              <a:rPr lang="en-US" sz="12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200" dirty="0"/>
              <a:t>Configure ARM VM monitoring; configure alerts; configure diagnostic and monitoring storage location  </a:t>
            </a:r>
          </a:p>
          <a:p>
            <a:r>
              <a:rPr lang="en-US" sz="1800" dirty="0"/>
              <a:t> Manage ARM VM availability </a:t>
            </a:r>
          </a:p>
          <a:p>
            <a:pPr lvl="1"/>
            <a:r>
              <a:rPr lang="en-US" sz="120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200" dirty="0"/>
              <a:t>Scale up and scale down VM sizes; deploy ARM VM Scale Sets (VMSS); configure ARM VMSS auto-scale </a:t>
            </a:r>
          </a:p>
          <a:p>
            <a:r>
              <a:rPr lang="en-US" sz="1800" dirty="0"/>
              <a:t> Manage Containers with Azure Container Services (ACS)  </a:t>
            </a:r>
          </a:p>
          <a:p>
            <a:pPr lvl="1"/>
            <a:r>
              <a:rPr lang="en-US" sz="12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4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400930"/>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latin typeface="Segoe UI" panose="020B0502040204020203" pitchFamily="34" charset="0"/>
              <a:cs typeface="Segoe UI" panose="020B0502040204020203" pitchFamily="34" charset="0"/>
            </a:endParaRPr>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Consolas" panose="020B0609020204030204" pitchFamily="49" charset="0"/>
                <a:cs typeface="Segoe UI" panose="020B0502040204020203" pitchFamily="34" charset="0"/>
              </a:rPr>
              <a:t>workflow test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InlineScript { Code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parallel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A</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B</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sequence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C</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D</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a:t>
            </a:r>
            <a:endParaRPr lang="en-GB" sz="2000" b="0" kern="0" dirty="0">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Virtual machine disks:</a:t>
            </a:r>
          </a:p>
          <a:p>
            <a:pPr lvl="1"/>
            <a:r>
              <a:rPr lang="en-US" b="0" dirty="0"/>
              <a:t>Size limit: 4TB</a:t>
            </a:r>
          </a:p>
          <a:p>
            <a:pPr lvl="1"/>
            <a:r>
              <a:rPr lang="en-US" b="0" dirty="0"/>
              <a:t>Performance</a:t>
            </a:r>
            <a:r>
              <a:rPr lang="en-US" sz="2000" b="0" dirty="0"/>
              <a:t> </a:t>
            </a:r>
            <a:r>
              <a:rPr lang="en-US" b="0" dirty="0"/>
              <a:t>limit</a:t>
            </a:r>
            <a:r>
              <a:rPr lang="en-US" sz="2000" b="0" dirty="0"/>
              <a:t>: </a:t>
            </a:r>
          </a:p>
          <a:p>
            <a:pPr lvl="2"/>
            <a:r>
              <a:rPr lang="en-US" b="0" dirty="0"/>
              <a:t>Standard. 60 MBps or 500 8-KB IOPS per disk</a:t>
            </a:r>
          </a:p>
          <a:p>
            <a:pPr lvl="2"/>
            <a:r>
              <a:rPr lang="en-US" b="0" dirty="0"/>
              <a:t>Premium. 250 MBps or 7500 256-KB IOPS per disk</a:t>
            </a:r>
          </a:p>
          <a:p>
            <a:pPr lvl="1"/>
            <a:r>
              <a:rPr lang="en-US" b="0" dirty="0"/>
              <a:t>Disk type and format: .vhd fixed only</a:t>
            </a:r>
          </a:p>
          <a:p>
            <a:endParaRPr lang="en-US" sz="2400" b="0" dirty="0"/>
          </a:p>
        </p:txBody>
      </p:sp>
    </p:spTree>
    <p:extLst>
      <p:ext uri="{BB962C8B-B14F-4D97-AF65-F5344CB8AC3E}">
        <p14:creationId xmlns:p14="http://schemas.microsoft.com/office/powerpoint/2010/main" val="896642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740662"/>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Unmanaged disks:</a:t>
            </a:r>
          </a:p>
          <a:p>
            <a:pPr lvl="1"/>
            <a:r>
              <a:rPr lang="en-US" b="0" dirty="0"/>
              <a:t>Up to 200 storage accounts per region</a:t>
            </a:r>
          </a:p>
          <a:p>
            <a:pPr lvl="1"/>
            <a:r>
              <a:rPr lang="en-US" b="0" dirty="0"/>
              <a:t>Up to 40 disks per Standard storage account</a:t>
            </a:r>
          </a:p>
          <a:p>
            <a:pPr lvl="1"/>
            <a:r>
              <a:rPr lang="en-US" b="0" dirty="0"/>
              <a:t>Storage accounts for VMs in the same availability set might be in the same storage stamp</a:t>
            </a:r>
          </a:p>
          <a:p>
            <a:pPr lvl="1"/>
            <a:r>
              <a:rPr lang="en-US" b="0" dirty="0"/>
              <a:t>A custom image must be in the same storage account as VM disks</a:t>
            </a:r>
          </a:p>
          <a:p>
            <a:r>
              <a:rPr lang="en-US" b="0" dirty="0"/>
              <a:t>Managed disks:</a:t>
            </a:r>
          </a:p>
          <a:p>
            <a:pPr lvl="1"/>
            <a:r>
              <a:rPr lang="en-US" b="0" dirty="0"/>
              <a:t>Up to 10,000 disks per region</a:t>
            </a:r>
          </a:p>
          <a:p>
            <a:pPr lvl="1"/>
            <a:r>
              <a:rPr lang="en-US" b="0" dirty="0"/>
              <a:t>Storage account performance limits not relevant</a:t>
            </a:r>
          </a:p>
          <a:p>
            <a:pPr lvl="1"/>
            <a:r>
              <a:rPr lang="en-US" b="0" dirty="0"/>
              <a:t>Disks of VMs in the same availability set in different stamps</a:t>
            </a:r>
          </a:p>
          <a:p>
            <a:pPr lvl="1"/>
            <a:r>
              <a:rPr lang="en-US" b="0"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400" b="0" kern="0" dirty="0">
                <a:solidFill>
                  <a:srgbClr val="000000"/>
                </a:solidFill>
              </a:rPr>
              <a:t>Attach an OS or data disk:</a:t>
            </a:r>
          </a:p>
          <a:p>
            <a:pPr marL="365760" lvl="1"/>
            <a:r>
              <a:rPr lang="en-US" sz="2000" b="0" kern="0" dirty="0">
                <a:solidFill>
                  <a:srgbClr val="000000"/>
                </a:solidFill>
              </a:rPr>
              <a:t>Unmanaged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365760" lvl="1"/>
            <a:r>
              <a:rPr lang="en-US" sz="2000" b="0" kern="0" dirty="0">
                <a:solidFill>
                  <a:srgbClr val="000000"/>
                </a:solidFill>
              </a:rPr>
              <a:t>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761047" lvl="2"/>
            <a:r>
              <a:rPr lang="en-US" sz="1800" b="0" kern="0" dirty="0">
                <a:solidFill>
                  <a:srgbClr val="000000"/>
                </a:solidFill>
              </a:rPr>
              <a:t>Snapshot</a:t>
            </a:r>
          </a:p>
          <a:p>
            <a:pPr marL="81597" lvl="0"/>
            <a:r>
              <a:rPr lang="en-US" sz="2400" b="0" kern="0" dirty="0">
                <a:solidFill>
                  <a:srgbClr val="000000"/>
                </a:solidFill>
              </a:rPr>
              <a:t>Detach a data disk</a:t>
            </a:r>
          </a:p>
          <a:p>
            <a:pPr marL="81597" lvl="0"/>
            <a:r>
              <a:rPr lang="en-US" sz="24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21886" y="740662"/>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Monitor ARM VMs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800" b="0" kern="0" dirty="0">
                <a:solidFill>
                  <a:srgbClr val="000000"/>
                </a:solidFill>
              </a:rPr>
              <a:t>Email notification</a:t>
            </a:r>
          </a:p>
          <a:p>
            <a:pPr marL="761047" lvl="2">
              <a:spcBef>
                <a:spcPts val="0"/>
              </a:spcBef>
            </a:pPr>
            <a:r>
              <a:rPr lang="en-US" sz="1800" b="0" kern="0" dirty="0">
                <a:solidFill>
                  <a:srgbClr val="000000"/>
                </a:solidFill>
              </a:rPr>
              <a:t>Webhook</a:t>
            </a:r>
          </a:p>
          <a:p>
            <a:pPr marL="761047" lvl="2">
              <a:spcBef>
                <a:spcPts val="0"/>
              </a:spcBef>
            </a:pPr>
            <a:r>
              <a:rPr lang="en-US" sz="1800" b="0" kern="0" dirty="0">
                <a:solidFill>
                  <a:srgbClr val="000000"/>
                </a:solidFill>
              </a:rPr>
              <a:t>Azure Automation runbook</a:t>
            </a:r>
          </a:p>
          <a:p>
            <a:pPr marL="761047" lvl="2">
              <a:spcBef>
                <a:spcPts val="0"/>
              </a:spcBef>
            </a:pPr>
            <a:r>
              <a:rPr lang="en-US" sz="18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ARM VM availability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multiple ARM VMs in an availability set for redundancy; configure each application tier into separate availability sets; combine the Load Balancer with availability sets; configure fault domains and update domains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Scale ARM VMs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Scale up and scale down VM sizes; deploy ARM VM Scale Sets (VMSS); configure ARM VMSS auto-scale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360314" y="740662"/>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b="0" kern="0" dirty="0">
                <a:solidFill>
                  <a:srgbClr val="000000"/>
                </a:solidFill>
              </a:rPr>
              <a:t>With managed disks:</a:t>
            </a:r>
          </a:p>
          <a:p>
            <a:pPr marL="576072" lvl="2"/>
            <a:r>
              <a:rPr lang="en-US" sz="1800" b="0" kern="0" dirty="0">
                <a:solidFill>
                  <a:srgbClr val="000000"/>
                </a:solidFill>
              </a:rPr>
              <a:t>Up to 1000 VMs when using VM Marketplace image</a:t>
            </a:r>
          </a:p>
          <a:p>
            <a:pPr marL="576072" lvl="2"/>
            <a:r>
              <a:rPr lang="en-US" sz="1800" b="0" kern="0" dirty="0">
                <a:solidFill>
                  <a:srgbClr val="000000"/>
                </a:solidFill>
              </a:rPr>
              <a:t>Up to 100 VMs when using custom images</a:t>
            </a:r>
            <a:endParaRPr lang="en-US" b="0" kern="0" dirty="0">
              <a:solidFill>
                <a:srgbClr val="000000"/>
              </a:solidFill>
            </a:endParaRPr>
          </a:p>
          <a:p>
            <a:pPr marL="365760" lvl="1"/>
            <a:r>
              <a:rPr lang="en-US" b="0" kern="0" dirty="0">
                <a:solidFill>
                  <a:srgbClr val="000000"/>
                </a:solidFill>
              </a:rPr>
              <a:t>With unmanaged disks:</a:t>
            </a:r>
          </a:p>
          <a:p>
            <a:pPr marL="576072" lvl="2"/>
            <a:r>
              <a:rPr lang="en-US" sz="1800" b="0" kern="0" dirty="0">
                <a:solidFill>
                  <a:srgbClr val="000000"/>
                </a:solidFill>
              </a:rPr>
              <a:t>Up to 100 VMs when using VM Marketplace image</a:t>
            </a:r>
          </a:p>
          <a:p>
            <a:pPr marL="576072" lvl="2"/>
            <a:r>
              <a:rPr lang="en-US" sz="1800" b="0" kern="0" dirty="0">
                <a:solidFill>
                  <a:srgbClr val="000000"/>
                </a:solidFill>
              </a:rPr>
              <a:t>Up to 40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$true</a:t>
            </a:r>
            <a:r>
              <a:rPr lang="en-US" sz="1800" b="0" kern="0" dirty="0">
                <a:solidFill>
                  <a:srgbClr val="000000"/>
                </a:solidFill>
              </a:rPr>
              <a:t>)</a:t>
            </a:r>
          </a:p>
          <a:p>
            <a:pPr marL="576072" lvl="2"/>
            <a:r>
              <a:rPr lang="en-US" sz="1800" b="0" kern="0" dirty="0">
                <a:solidFill>
                  <a:srgbClr val="000000"/>
                </a:solidFill>
              </a:rPr>
              <a:t>Up to 20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$false</a:t>
            </a:r>
            <a:r>
              <a:rPr lang="en-US" sz="1800" b="0" kern="0" dirty="0">
                <a:solidFill>
                  <a:srgbClr val="000000"/>
                </a:solidFill>
              </a:rPr>
              <a:t>)</a:t>
            </a:r>
            <a:endParaRPr lang="en-US" b="0" kern="0" dirty="0">
              <a:solidFill>
                <a:srgbClr val="000000"/>
              </a:solidFill>
            </a:endParaRPr>
          </a:p>
          <a:p>
            <a:pPr marL="365760" lvl="1"/>
            <a:r>
              <a:rPr lang="en-US" b="0" kern="0" dirty="0">
                <a:solidFill>
                  <a:srgbClr val="000000"/>
                </a:solidFill>
              </a:rPr>
              <a:t>5 fault domains and 5 update domains</a:t>
            </a:r>
          </a:p>
          <a:p>
            <a:pPr marL="365760" lvl="1"/>
            <a:r>
              <a:rPr lang="en-US" b="0" kern="0" dirty="0">
                <a:solidFill>
                  <a:srgbClr val="000000"/>
                </a:solidFill>
              </a:rPr>
              <a:t>Stateless workloads</a:t>
            </a:r>
          </a:p>
          <a:p>
            <a:pPr lvl="0"/>
            <a:r>
              <a:rPr lang="en-US" b="0" kern="0" dirty="0">
                <a:solidFill>
                  <a:srgbClr val="000000"/>
                </a:solidFill>
              </a:rPr>
              <a:t>Implement by using:</a:t>
            </a:r>
          </a:p>
          <a:p>
            <a:pPr marL="365760" lvl="1"/>
            <a:r>
              <a:rPr lang="en-US" kern="0" dirty="0">
                <a:solidFill>
                  <a:srgbClr val="000000"/>
                </a:solidFill>
              </a:rPr>
              <a:t>Microsoft.Compute</a:t>
            </a:r>
            <a:r>
              <a:rPr lang="en-US" b="0" kern="0" dirty="0">
                <a:solidFill>
                  <a:srgbClr val="000000"/>
                </a:solidFill>
              </a:rPr>
              <a:t> resource provider</a:t>
            </a:r>
          </a:p>
          <a:p>
            <a:pPr marL="365760" lvl="1"/>
            <a:r>
              <a:rPr lang="en-US" kern="0" dirty="0">
                <a:solidFill>
                  <a:srgbClr val="000000"/>
                </a:solidFill>
              </a:rPr>
              <a:t>Microsoft.Insights</a:t>
            </a:r>
            <a:r>
              <a:rPr lang="en-US"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74066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b="0" kern="0" dirty="0">
                <a:solidFill>
                  <a:srgbClr val="000000"/>
                </a:solidFill>
              </a:rPr>
              <a:t>Hardware characteristics</a:t>
            </a:r>
          </a:p>
          <a:p>
            <a:pPr lvl="2"/>
            <a:r>
              <a:rPr lang="en-US" b="0" kern="0" dirty="0">
                <a:solidFill>
                  <a:srgbClr val="000000"/>
                </a:solidFill>
              </a:rPr>
              <a:t>Maximum number of network adapters or disks</a:t>
            </a:r>
          </a:p>
          <a:p>
            <a:pPr lvl="1"/>
            <a:r>
              <a:rPr lang="en-US" b="0" kern="0" dirty="0">
                <a:solidFill>
                  <a:srgbClr val="000000"/>
                </a:solidFill>
              </a:rPr>
              <a:t>Requires temporary downtime:</a:t>
            </a:r>
          </a:p>
          <a:p>
            <a:pPr lvl="2"/>
            <a:r>
              <a:rPr lang="en-US" b="0" kern="0" dirty="0">
                <a:solidFill>
                  <a:srgbClr val="000000"/>
                </a:solidFill>
              </a:rPr>
              <a:t>Restart if resizing within the same cluster</a:t>
            </a:r>
          </a:p>
          <a:p>
            <a:pPr lvl="2"/>
            <a:r>
              <a:rPr lang="en-US"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latin typeface="Segoe UI" panose="020B0502040204020203" pitchFamily="34" charset="0"/>
              <a:cs typeface="Segoe UI" panose="020B0502040204020203" pitchFamily="34" charset="0"/>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a:p>
            <a:pPr marL="679450" lvl="2" indent="0">
              <a:buNone/>
            </a:pPr>
            <a:r>
              <a:rPr lang="en-US" sz="1500" b="0" kern="0" dirty="0">
                <a:solidFill>
                  <a:srgbClr val="000000"/>
                </a:solidFill>
              </a:rPr>
              <a:t>   "$schema": "http://schema.management.azure.com/schemas/2015-01-01/deploymentTemplate.json#",</a:t>
            </a:r>
            <a:endParaRPr lang="en-IN" sz="1500" b="0" kern="0" dirty="0">
              <a:solidFill>
                <a:srgbClr val="000000"/>
              </a:solidFill>
            </a:endParaRPr>
          </a:p>
          <a:p>
            <a:pPr marL="679450" lvl="2" indent="0">
              <a:buNone/>
            </a:pPr>
            <a:r>
              <a:rPr lang="en-US" sz="1500" b="0" kern="0" dirty="0">
                <a:solidFill>
                  <a:srgbClr val="000000"/>
                </a:solidFill>
              </a:rPr>
              <a:t>   "contentVersion": "",</a:t>
            </a:r>
            <a:endParaRPr lang="en-IN" sz="1500" b="0" kern="0" dirty="0">
              <a:solidFill>
                <a:srgbClr val="000000"/>
              </a:solidFill>
            </a:endParaRPr>
          </a:p>
          <a:p>
            <a:pPr marL="679450" lvl="2" indent="0">
              <a:buNone/>
            </a:pPr>
            <a:r>
              <a:rPr lang="en-US" sz="1500" b="0" kern="0" dirty="0">
                <a:solidFill>
                  <a:srgbClr val="000000"/>
                </a:solidFill>
              </a:rPr>
              <a:t>   "parameters": {  },</a:t>
            </a:r>
            <a:endParaRPr lang="en-IN" sz="1500" b="0" kern="0" dirty="0">
              <a:solidFill>
                <a:srgbClr val="000000"/>
              </a:solidFill>
            </a:endParaRPr>
          </a:p>
          <a:p>
            <a:pPr marL="679450" lvl="2" indent="0">
              <a:buNone/>
            </a:pPr>
            <a:r>
              <a:rPr lang="en-US" sz="1500" b="0" kern="0" dirty="0">
                <a:solidFill>
                  <a:srgbClr val="000000"/>
                </a:solidFill>
              </a:rPr>
              <a:t>   "variables": {  },</a:t>
            </a:r>
            <a:endParaRPr lang="en-IN" sz="1500" b="0" kern="0" dirty="0">
              <a:solidFill>
                <a:srgbClr val="000000"/>
              </a:solidFill>
            </a:endParaRPr>
          </a:p>
          <a:p>
            <a:pPr marL="679450" lvl="2" indent="0">
              <a:buNone/>
            </a:pPr>
            <a:r>
              <a:rPr lang="en-US" sz="1500" b="0" kern="0" dirty="0">
                <a:solidFill>
                  <a:srgbClr val="000000"/>
                </a:solidFill>
              </a:rPr>
              <a:t>   "resources": [  ],</a:t>
            </a:r>
            <a:endParaRPr lang="en-IN" sz="1500" b="0" kern="0" dirty="0">
              <a:solidFill>
                <a:srgbClr val="000000"/>
              </a:solidFill>
            </a:endParaRPr>
          </a:p>
          <a:p>
            <a:pPr marL="679450" lvl="2" indent="0">
              <a:buNone/>
            </a:pPr>
            <a:r>
              <a:rPr lang="en-US" sz="1500" b="0" kern="0" dirty="0">
                <a:solidFill>
                  <a:srgbClr val="000000"/>
                </a:solidFill>
              </a:rPr>
              <a:t>   "outputs": {  }</a:t>
            </a:r>
            <a:endParaRPr lang="en-IN" sz="15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p:txBody>
      </p:sp>
    </p:spTree>
    <p:extLst>
      <p:ext uri="{BB962C8B-B14F-4D97-AF65-F5344CB8AC3E}">
        <p14:creationId xmlns:p14="http://schemas.microsoft.com/office/powerpoint/2010/main" val="17067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Windows and Linux containers in Azure</a:t>
            </a:r>
          </a:p>
        </p:txBody>
      </p:sp>
      <p:sp>
        <p:nvSpPr>
          <p:cNvPr id="3" name="Text Placeholder 2"/>
          <p:cNvSpPr>
            <a:spLocks noGrp="1"/>
          </p:cNvSpPr>
          <p:nvPr>
            <p:ph type="body" idx="1"/>
          </p:nvPr>
        </p:nvSpPr>
        <p:spPr/>
        <p:txBody>
          <a:bodyPr/>
          <a:lstStyle/>
          <a:p>
            <a:r>
              <a:rPr lang="en-IN" dirty="0"/>
              <a:t>Introduction to containers
Introduction to Docker
Implementing Docker hosts in Azure
Deploying containers on Azure VMs
</a:t>
            </a:r>
            <a:r>
              <a:rPr lang="en-IN" strike="sngStrike" dirty="0"/>
              <a:t>Demonstration: Installing a Docker host and containers on an Azure VM</a:t>
            </a:r>
            <a:r>
              <a:rPr lang="en-IN" dirty="0"/>
              <a:t>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Preparing the lab environment for the remainder of this module</a:t>
            </a:r>
          </a:p>
        </p:txBody>
      </p:sp>
      <p:sp>
        <p:nvSpPr>
          <p:cNvPr id="3" name="Subtitle 2">
            <a:extLst>
              <a:ext uri="{FF2B5EF4-FFF2-40B4-BE49-F238E27FC236}">
                <a16:creationId xmlns:a16="http://schemas.microsoft.com/office/drawing/2014/main" id="{DD35D7DE-CF93-4C80-A072-6C014E182DAF}"/>
              </a:ext>
            </a:extLst>
          </p:cNvPr>
          <p:cNvSpPr>
            <a:spLocks noGrp="1"/>
          </p:cNvSpPr>
          <p:nvPr>
            <p:ph type="subTitle" sz="quarter" idx="1"/>
          </p:nvPr>
        </p:nvSpPr>
        <p:spPr/>
        <p:txBody>
          <a:bodyPr/>
          <a:lstStyle/>
          <a:p>
            <a:endParaRPr lang="en-US" dirty="0"/>
          </a:p>
        </p:txBody>
      </p:sp>
      <p:sp>
        <p:nvSpPr>
          <p:cNvPr id="5" name="Text Placeholder 4">
            <a:extLst>
              <a:ext uri="{FF2B5EF4-FFF2-40B4-BE49-F238E27FC236}">
                <a16:creationId xmlns:a16="http://schemas.microsoft.com/office/drawing/2014/main" id="{5C794CED-63E7-4869-80B1-CF078531D364}"/>
              </a:ext>
            </a:extLst>
          </p:cNvPr>
          <p:cNvSpPr>
            <a:spLocks noGrp="1"/>
          </p:cNvSpPr>
          <p:nvPr>
            <p:ph type="body" sz="quarter" idx="10"/>
          </p:nvPr>
        </p:nvSpPr>
        <p:spPr/>
        <p:txBody>
          <a:bodyPr/>
          <a:lstStyle/>
          <a:p>
            <a:r>
              <a:rPr lang="en-GB" dirty="0"/>
              <a:t>In this demonstration, you will learn how to prepare the lab environment for the remainder of this module</a:t>
            </a:r>
          </a:p>
          <a:p>
            <a:endParaRPr lang="en-US" dirty="0"/>
          </a:p>
        </p:txBody>
      </p:sp>
      <p:sp>
        <p:nvSpPr>
          <p:cNvPr id="6" name="Text Placeholder 5">
            <a:extLst>
              <a:ext uri="{FF2B5EF4-FFF2-40B4-BE49-F238E27FC236}">
                <a16:creationId xmlns:a16="http://schemas.microsoft.com/office/drawing/2014/main" id="{1808324C-74EE-4C6F-B53A-9266D2DDBAA6}"/>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Docker terminology:</a:t>
            </a:r>
          </a:p>
          <a:p>
            <a:pPr lvl="1"/>
            <a:r>
              <a:rPr lang="en-US" b="0" kern="0" dirty="0">
                <a:solidFill>
                  <a:srgbClr val="000000"/>
                </a:solidFill>
              </a:rPr>
              <a:t>Image</a:t>
            </a:r>
          </a:p>
          <a:p>
            <a:pPr lvl="1"/>
            <a:r>
              <a:rPr lang="en-US" b="0" kern="0" dirty="0">
                <a:solidFill>
                  <a:srgbClr val="000000"/>
                </a:solidFill>
              </a:rPr>
              <a:t>Container</a:t>
            </a:r>
          </a:p>
          <a:p>
            <a:pPr lvl="1"/>
            <a:r>
              <a:rPr lang="en-US" b="0" kern="0" dirty="0">
                <a:solidFill>
                  <a:srgbClr val="000000"/>
                </a:solidFill>
              </a:rPr>
              <a:t>Dockerfile</a:t>
            </a:r>
          </a:p>
          <a:p>
            <a:pPr lvl="1"/>
            <a:r>
              <a:rPr lang="en-US" b="0" kern="0" dirty="0">
                <a:solidFill>
                  <a:srgbClr val="000000"/>
                </a:solidFill>
              </a:rPr>
              <a:t>Build</a:t>
            </a:r>
          </a:p>
          <a:p>
            <a:pPr marL="271463" lvl="0" indent="-268288">
              <a:buSzPct val="100000"/>
            </a:pPr>
            <a:r>
              <a:rPr lang="en-US" b="0" kern="0" dirty="0">
                <a:solidFill>
                  <a:srgbClr val="000000"/>
                </a:solidFill>
              </a:rPr>
              <a:t>Docker toolbox:</a:t>
            </a:r>
          </a:p>
          <a:p>
            <a:pPr lvl="1"/>
            <a:r>
              <a:rPr lang="en-US" b="0" kern="0" dirty="0">
                <a:solidFill>
                  <a:srgbClr val="000000"/>
                </a:solidFill>
              </a:rPr>
              <a:t>Docker client</a:t>
            </a:r>
          </a:p>
          <a:p>
            <a:pPr lvl="1"/>
            <a:r>
              <a:rPr lang="en-US" b="0" kern="0" dirty="0">
                <a:solidFill>
                  <a:srgbClr val="000000"/>
                </a:solidFill>
              </a:rPr>
              <a:t>Docker Engine</a:t>
            </a:r>
          </a:p>
          <a:p>
            <a:pPr lvl="1"/>
            <a:r>
              <a:rPr lang="en-US" b="0" kern="0" dirty="0">
                <a:solidFill>
                  <a:srgbClr val="000000"/>
                </a:solidFill>
              </a:rPr>
              <a:t>Docker Compose</a:t>
            </a:r>
          </a:p>
          <a:p>
            <a:pPr lvl="1"/>
            <a:r>
              <a:rPr lang="en-US" b="0" kern="0" dirty="0">
                <a:solidFill>
                  <a:srgbClr val="000000"/>
                </a:solidFill>
              </a:rPr>
              <a:t>Docker Machine</a:t>
            </a:r>
          </a:p>
          <a:p>
            <a:pPr lvl="1"/>
            <a:r>
              <a:rPr lang="en-US" b="0" kern="0" dirty="0">
                <a:solidFill>
                  <a:srgbClr val="000000"/>
                </a:solidFill>
              </a:rPr>
              <a:t>Docker Registry</a:t>
            </a:r>
          </a:p>
          <a:p>
            <a:pPr lvl="1"/>
            <a:r>
              <a:rPr lang="en-US" b="0" kern="0" dirty="0">
                <a:solidFill>
                  <a:srgbClr val="000000"/>
                </a:solidFill>
              </a:rPr>
              <a:t>Kitematic</a:t>
            </a:r>
          </a:p>
          <a:p>
            <a:pPr lvl="1"/>
            <a:r>
              <a:rPr lang="en-US" b="0" kern="0" dirty="0">
                <a:solidFill>
                  <a:srgbClr val="000000"/>
                </a:solidFill>
              </a:rPr>
              <a:t>Docker Swarm</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Install the Docker VM extension:</a:t>
            </a:r>
          </a:p>
          <a:p>
            <a:pPr lvl="1"/>
            <a:r>
              <a:rPr lang="en-US" sz="1800" b="0" kern="0" dirty="0">
                <a:solidFill>
                  <a:srgbClr val="000000"/>
                </a:solidFill>
              </a:rPr>
              <a:t>Use an Azure Resource Manager template, Azure PowerShell, or Azure CLI</a:t>
            </a:r>
          </a:p>
          <a:p>
            <a:pPr lvl="1"/>
            <a:r>
              <a:rPr lang="en-US" sz="1800" b="0" kern="0" dirty="0">
                <a:solidFill>
                  <a:srgbClr val="000000"/>
                </a:solidFill>
              </a:rPr>
              <a:t>Intended for Windows or Linux Azure VMs</a:t>
            </a:r>
          </a:p>
          <a:p>
            <a:pPr lvl="0"/>
            <a:r>
              <a:rPr lang="en-US" sz="2400" b="0" kern="0" dirty="0">
                <a:solidFill>
                  <a:srgbClr val="000000"/>
                </a:solidFill>
              </a:rPr>
              <a:t>Provision a Docker Azure VM from Azure Marketplace:</a:t>
            </a:r>
          </a:p>
          <a:p>
            <a:pPr lvl="1"/>
            <a:r>
              <a:rPr lang="en-US" sz="1800" b="0" kern="0" dirty="0">
                <a:solidFill>
                  <a:srgbClr val="000000"/>
                </a:solidFill>
              </a:rPr>
              <a:t>Intended for Windows or Linux Azure VMs</a:t>
            </a:r>
          </a:p>
          <a:p>
            <a:pPr lvl="0"/>
            <a:r>
              <a:rPr lang="en-US" sz="2400" b="0" kern="0" dirty="0">
                <a:solidFill>
                  <a:srgbClr val="000000"/>
                </a:solidFill>
              </a:rPr>
              <a:t>Run the Docker Machine Azure driver:</a:t>
            </a:r>
          </a:p>
          <a:p>
            <a:pPr lvl="1"/>
            <a:r>
              <a:rPr lang="en-US" sz="1800" b="0" kern="0" dirty="0">
                <a:solidFill>
                  <a:srgbClr val="000000"/>
                </a:solidFill>
              </a:rPr>
              <a:t>Download from docker.com (Windows, Linux, or Mac OS X)</a:t>
            </a:r>
          </a:p>
          <a:p>
            <a:pPr lvl="1"/>
            <a:r>
              <a:rPr lang="en-US" sz="1800" b="0" kern="0" dirty="0">
                <a:solidFill>
                  <a:srgbClr val="000000"/>
                </a:solidFill>
              </a:rPr>
              <a:t>Run docker-machine create --driver azure</a:t>
            </a:r>
            <a:endParaRPr lang="en-GB" sz="1800" b="0" kern="0" dirty="0">
              <a:solidFill>
                <a:srgbClr val="000000"/>
              </a:solidFill>
            </a:endParaRPr>
          </a:p>
          <a:p>
            <a:pPr lvl="1"/>
            <a:r>
              <a:rPr lang="en-GB" sz="1800" b="0" kern="0" dirty="0">
                <a:solidFill>
                  <a:srgbClr val="000000"/>
                </a:solidFill>
              </a:rPr>
              <a:t>Use the </a:t>
            </a:r>
            <a:r>
              <a:rPr lang="en-GB" sz="1800" b="0" i="1" kern="0" dirty="0">
                <a:solidFill>
                  <a:srgbClr val="000000"/>
                </a:solidFill>
              </a:rPr>
              <a:t>--azure image </a:t>
            </a:r>
            <a:r>
              <a:rPr lang="en-GB" sz="1800" b="0" kern="0" dirty="0">
                <a:solidFill>
                  <a:srgbClr val="000000"/>
                </a:solidFill>
              </a:rPr>
              <a:t>parameter to specify the intended image</a:t>
            </a:r>
          </a:p>
          <a:p>
            <a:pPr lvl="1"/>
            <a:r>
              <a:rPr lang="en-GB" sz="1800" b="0" kern="0" dirty="0">
                <a:solidFill>
                  <a:srgbClr val="000000"/>
                </a:solidFill>
              </a:rPr>
              <a:t>Intended for Windows and Linux Azure VMs</a:t>
            </a:r>
            <a:endParaRPr lang="en-US" sz="2000" b="0" kern="0" dirty="0">
              <a:solidFill>
                <a:srgbClr val="000000"/>
              </a:solidFill>
            </a:endParaRPr>
          </a:p>
          <a:p>
            <a:pPr lvl="0"/>
            <a:r>
              <a:rPr lang="en-US" sz="2400" b="0" kern="0" dirty="0">
                <a:solidFill>
                  <a:srgbClr val="000000"/>
                </a:solidFill>
              </a:rPr>
              <a:t>Use NuGet provider:</a:t>
            </a:r>
          </a:p>
          <a:p>
            <a:pPr lvl="1"/>
            <a:r>
              <a:rPr lang="en-US" sz="1800" b="0" kern="0" dirty="0">
                <a:solidFill>
                  <a:srgbClr val="000000"/>
                </a:solidFill>
              </a:rPr>
              <a:t>Intended for Windows Azure VMs</a:t>
            </a:r>
          </a:p>
          <a:p>
            <a:pPr lvl="0"/>
            <a:r>
              <a:rPr lang="en-US" sz="2400" b="0" kern="0" dirty="0">
                <a:solidFill>
                  <a:srgbClr val="000000"/>
                </a:solidFill>
              </a:rPr>
              <a:t>Deploy an ACS cluster:</a:t>
            </a:r>
          </a:p>
          <a:p>
            <a:pPr lvl="1"/>
            <a:r>
              <a:rPr lang="en-US" sz="1800" b="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 to an Azure VM Docker host:</a:t>
            </a:r>
          </a:p>
          <a:p>
            <a:pPr lvl="1"/>
            <a:r>
              <a:rPr lang="en-US" b="0" kern="0" dirty="0">
                <a:solidFill>
                  <a:srgbClr val="000000"/>
                </a:solidFill>
              </a:rPr>
              <a:t>Docker Machine</a:t>
            </a:r>
          </a:p>
          <a:p>
            <a:pPr lvl="1"/>
            <a:r>
              <a:rPr lang="en-US" b="0" kern="0" dirty="0">
                <a:solidFill>
                  <a:srgbClr val="000000"/>
                </a:solidFill>
              </a:rPr>
              <a:t>RDP</a:t>
            </a:r>
          </a:p>
          <a:p>
            <a:pPr lvl="1"/>
            <a:r>
              <a:rPr lang="en-US" b="0" kern="0" dirty="0">
                <a:solidFill>
                  <a:srgbClr val="000000"/>
                </a:solidFill>
              </a:rPr>
              <a:t>SSH</a:t>
            </a:r>
          </a:p>
          <a:p>
            <a:pPr lvl="0"/>
            <a:r>
              <a:rPr lang="en-US" b="0" kern="0" dirty="0">
                <a:solidFill>
                  <a:srgbClr val="000000"/>
                </a:solidFill>
              </a:rPr>
              <a:t>Use the Docker client to:</a:t>
            </a:r>
          </a:p>
          <a:p>
            <a:pPr lvl="1"/>
            <a:r>
              <a:rPr lang="en-US" b="0" kern="0" dirty="0">
                <a:solidFill>
                  <a:srgbClr val="000000"/>
                </a:solidFill>
              </a:rPr>
              <a:t>Create containers</a:t>
            </a:r>
          </a:p>
          <a:p>
            <a:pPr lvl="1"/>
            <a:r>
              <a:rPr lang="en-US" b="0" kern="0" dirty="0">
                <a:solidFill>
                  <a:srgbClr val="000000"/>
                </a:solidFill>
              </a:rPr>
              <a:t>Stop containers</a:t>
            </a:r>
          </a:p>
          <a:p>
            <a:pPr lvl="1"/>
            <a:r>
              <a:rPr lang="en-US" b="0" kern="0" dirty="0">
                <a:solidFill>
                  <a:srgbClr val="000000"/>
                </a:solidFill>
              </a:rPr>
              <a:t>Remove containers</a:t>
            </a:r>
          </a:p>
          <a:p>
            <a:pPr lvl="1"/>
            <a:r>
              <a:rPr lang="en-US" b="0" kern="0" dirty="0">
                <a:solidFill>
                  <a:srgbClr val="000000"/>
                </a:solidFill>
              </a:rPr>
              <a:t>Create images</a:t>
            </a:r>
          </a:p>
          <a:p>
            <a:pPr lvl="1"/>
            <a:r>
              <a:rPr lang="en-US" b="0"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Installing a Docker host and containers on an Azure VM</a:t>
            </a:r>
          </a:p>
        </p:txBody>
      </p:sp>
      <p:sp>
        <p:nvSpPr>
          <p:cNvPr id="3" name="Subtitle 2">
            <a:extLst>
              <a:ext uri="{FF2B5EF4-FFF2-40B4-BE49-F238E27FC236}">
                <a16:creationId xmlns:a16="http://schemas.microsoft.com/office/drawing/2014/main" id="{D0C36533-EE3D-4D8A-9A07-39C2E10BD1D1}"/>
              </a:ext>
            </a:extLst>
          </p:cNvPr>
          <p:cNvSpPr>
            <a:spLocks noGrp="1"/>
          </p:cNvSpPr>
          <p:nvPr>
            <p:ph type="subTitle" sz="quarter" idx="1"/>
          </p:nvPr>
        </p:nvSpPr>
        <p:spPr/>
        <p:txBody>
          <a:bodyPr/>
          <a:lstStyle/>
          <a:p>
            <a:r>
              <a:rPr lang="en-US" dirty="0"/>
              <a:t> install a Docker host and containers on an Azure VM</a:t>
            </a:r>
          </a:p>
          <a:p>
            <a:endParaRPr lang="en-US" dirty="0"/>
          </a:p>
        </p:txBody>
      </p:sp>
      <p:sp>
        <p:nvSpPr>
          <p:cNvPr id="5" name="Text Placeholder 4">
            <a:extLst>
              <a:ext uri="{FF2B5EF4-FFF2-40B4-BE49-F238E27FC236}">
                <a16:creationId xmlns:a16="http://schemas.microsoft.com/office/drawing/2014/main" id="{BF202CCF-5E92-4F98-AC7B-777C20163BB5}"/>
              </a:ext>
            </a:extLst>
          </p:cNvPr>
          <p:cNvSpPr>
            <a:spLocks noGrp="1"/>
          </p:cNvSpPr>
          <p:nvPr>
            <p:ph type="body" sz="quarter" idx="10"/>
          </p:nvPr>
        </p:nvSpPr>
        <p:spPr/>
        <p:txBody>
          <a:bodyPr/>
          <a:lstStyle/>
          <a:p>
            <a:r>
              <a:rPr lang="en-US" dirty="0"/>
              <a:t>In this demonstration, you will learn how to</a:t>
            </a:r>
          </a:p>
        </p:txBody>
      </p:sp>
      <p:sp>
        <p:nvSpPr>
          <p:cNvPr id="6" name="Text Placeholder 5">
            <a:extLst>
              <a:ext uri="{FF2B5EF4-FFF2-40B4-BE49-F238E27FC236}">
                <a16:creationId xmlns:a16="http://schemas.microsoft.com/office/drawing/2014/main" id="{02ACA5BF-782C-4368-B9E3-7E2099165462}"/>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Install Docker Compose:</a:t>
            </a:r>
          </a:p>
          <a:p>
            <a:pPr lvl="1"/>
            <a:r>
              <a:rPr lang="en-US" b="0" kern="0" dirty="0">
                <a:solidFill>
                  <a:srgbClr val="000000"/>
                </a:solidFill>
              </a:rPr>
              <a:t>Included by default when using:</a:t>
            </a:r>
          </a:p>
          <a:p>
            <a:pPr lvl="2"/>
            <a:r>
              <a:rPr lang="en-US" b="0" kern="0" dirty="0">
                <a:solidFill>
                  <a:srgbClr val="000000"/>
                </a:solidFill>
              </a:rPr>
              <a:t>Azure Marketplace Docker images</a:t>
            </a:r>
          </a:p>
          <a:p>
            <a:pPr lvl="2"/>
            <a:r>
              <a:rPr lang="en-US" b="0" kern="0" dirty="0">
                <a:solidFill>
                  <a:srgbClr val="000000"/>
                </a:solidFill>
              </a:rPr>
              <a:t>The Azure VM Docker extension</a:t>
            </a:r>
          </a:p>
          <a:p>
            <a:pPr lvl="2"/>
            <a:r>
              <a:rPr lang="en-US" b="0" kern="0" dirty="0">
                <a:solidFill>
                  <a:srgbClr val="000000"/>
                </a:solidFill>
              </a:rPr>
              <a:t>Docker Machine</a:t>
            </a:r>
          </a:p>
          <a:p>
            <a:pPr lvl="0"/>
            <a:r>
              <a:rPr lang="en-US" b="0" kern="0" dirty="0">
                <a:solidFill>
                  <a:srgbClr val="000000"/>
                </a:solidFill>
              </a:rPr>
              <a:t>Create docker-compose.yml:</a:t>
            </a:r>
          </a:p>
          <a:p>
            <a:pPr lvl="1"/>
            <a:r>
              <a:rPr lang="en-US" b="0" kern="0" dirty="0">
                <a:solidFill>
                  <a:srgbClr val="000000"/>
                </a:solidFill>
              </a:rPr>
              <a:t>Include all containers</a:t>
            </a:r>
          </a:p>
          <a:p>
            <a:pPr lvl="1"/>
            <a:r>
              <a:rPr lang="en-US" b="0" kern="0" dirty="0">
                <a:solidFill>
                  <a:srgbClr val="000000"/>
                </a:solidFill>
              </a:rPr>
              <a:t>Specify container dependencies</a:t>
            </a:r>
          </a:p>
          <a:p>
            <a:pPr lvl="1"/>
            <a:r>
              <a:rPr lang="en-US" b="0" kern="0" dirty="0">
                <a:solidFill>
                  <a:srgbClr val="000000"/>
                </a:solidFill>
              </a:rPr>
              <a:t>Specify deployment parameters</a:t>
            </a:r>
          </a:p>
          <a:p>
            <a:pPr lvl="0"/>
            <a:r>
              <a:rPr lang="en-US" b="0" kern="0" dirty="0">
                <a:solidFill>
                  <a:srgbClr val="000000"/>
                </a:solidFill>
              </a:rPr>
              <a:t>Run 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60375" y="740662"/>
            <a:ext cx="8302827" cy="558072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sz="2000" b="0" kern="0" dirty="0">
                <a:solidFill>
                  <a:srgbClr val="000000"/>
                </a:solidFill>
              </a:rPr>
              <a:t>Parameters</a:t>
            </a:r>
          </a:p>
          <a:p>
            <a:pPr lvl="1"/>
            <a:r>
              <a:rPr lang="en-US" sz="2000" b="0" kern="0" dirty="0">
                <a:solidFill>
                  <a:srgbClr val="000000"/>
                </a:solidFill>
              </a:rPr>
              <a:t>Variables</a:t>
            </a:r>
          </a:p>
          <a:p>
            <a:pPr lvl="1"/>
            <a:r>
              <a:rPr lang="en-US" sz="2000" b="0" kern="0" dirty="0">
                <a:solidFill>
                  <a:srgbClr val="000000"/>
                </a:solidFill>
              </a:rPr>
              <a:t>Resources</a:t>
            </a:r>
          </a:p>
          <a:p>
            <a:pPr lvl="1"/>
            <a:r>
              <a:rPr lang="en-US" sz="2000" b="0" kern="0" dirty="0">
                <a:solidFill>
                  <a:srgbClr val="000000"/>
                </a:solidFill>
              </a:rPr>
              <a:t>Outputs</a:t>
            </a:r>
          </a:p>
          <a:p>
            <a:pPr lvl="1"/>
            <a:r>
              <a:rPr lang="en-US" sz="2000" b="0" kern="0" dirty="0">
                <a:solidFill>
                  <a:srgbClr val="000000"/>
                </a:solidFill>
                <a:hlinkClick r:id="rId3"/>
              </a:rPr>
              <a:t>https://docs.microsoft.com/en-us/azure/azure-resource-manager/resource-group-authoring-templates</a:t>
            </a:r>
            <a:r>
              <a:rPr lang="en-US" sz="2000" b="0" kern="0" dirty="0">
                <a:solidFill>
                  <a:srgbClr val="000000"/>
                </a:solidFill>
              </a:rPr>
              <a:t> </a:t>
            </a:r>
            <a:endParaRPr lang="en-US" b="0" kern="0" dirty="0">
              <a:solidFill>
                <a:srgbClr val="000000"/>
              </a:solidFill>
            </a:endParaRPr>
          </a:p>
          <a:p>
            <a:pPr lvl="0"/>
            <a:r>
              <a:rPr lang="en-US" b="0" kern="0" dirty="0">
                <a:solidFill>
                  <a:srgbClr val="000000"/>
                </a:solidFill>
              </a:rPr>
              <a:t>Azure Resource Manager template function types:</a:t>
            </a:r>
          </a:p>
          <a:p>
            <a:pPr lvl="1"/>
            <a:r>
              <a:rPr lang="en-US" sz="2000" b="0" kern="0" dirty="0">
                <a:solidFill>
                  <a:srgbClr val="000000"/>
                </a:solidFill>
              </a:rPr>
              <a:t>Numeric</a:t>
            </a:r>
          </a:p>
          <a:p>
            <a:pPr lvl="1"/>
            <a:r>
              <a:rPr lang="en-US" sz="2000" b="0" kern="0" dirty="0">
                <a:solidFill>
                  <a:srgbClr val="000000"/>
                </a:solidFill>
              </a:rPr>
              <a:t>String</a:t>
            </a:r>
          </a:p>
          <a:p>
            <a:pPr lvl="1"/>
            <a:r>
              <a:rPr lang="en-US" sz="2000" b="0" kern="0" dirty="0">
                <a:solidFill>
                  <a:srgbClr val="000000"/>
                </a:solidFill>
              </a:rPr>
              <a:t>Array</a:t>
            </a:r>
          </a:p>
          <a:p>
            <a:pPr lvl="1"/>
            <a:r>
              <a:rPr lang="en-US" sz="2000" b="0" kern="0" dirty="0">
                <a:solidFill>
                  <a:srgbClr val="000000"/>
                </a:solidFill>
              </a:rPr>
              <a:t>Deployment value</a:t>
            </a:r>
          </a:p>
          <a:p>
            <a:pPr lvl="1"/>
            <a:r>
              <a:rPr lang="en-US" sz="2000" b="0" kern="0" dirty="0">
                <a:solidFill>
                  <a:srgbClr val="000000"/>
                </a:solidFill>
              </a:rPr>
              <a:t>Resource</a:t>
            </a:r>
          </a:p>
          <a:p>
            <a:pPr lvl="1"/>
            <a:r>
              <a:rPr lang="en-US" sz="2000" b="0" kern="0" dirty="0">
                <a:solidFill>
                  <a:srgbClr val="000000"/>
                </a:solidFill>
                <a:hlinkClick r:id="rId4"/>
              </a:rPr>
              <a:t>https://docs.microsoft.com/en-us/azure/azure-resource-manager/resource-group-template-functions</a:t>
            </a:r>
            <a:r>
              <a:rPr lang="en-US" sz="2000" b="0" kern="0" dirty="0">
                <a:solidFill>
                  <a:srgbClr val="000000"/>
                </a:solidFill>
              </a:rPr>
              <a:t> </a:t>
            </a:r>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740662"/>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the Azure Container Registry service:</a:t>
            </a:r>
          </a:p>
          <a:p>
            <a:pPr lvl="1"/>
            <a:r>
              <a:rPr lang="en-US" b="0" kern="0" dirty="0">
                <a:solidFill>
                  <a:srgbClr val="000000"/>
                </a:solidFill>
              </a:rPr>
              <a:t>Classic:</a:t>
            </a:r>
          </a:p>
          <a:p>
            <a:pPr lvl="2"/>
            <a:r>
              <a:rPr lang="en-US" b="0" kern="0" dirty="0">
                <a:solidFill>
                  <a:srgbClr val="000000"/>
                </a:solidFill>
              </a:rPr>
              <a:t>Requires a separate storage account</a:t>
            </a:r>
          </a:p>
          <a:p>
            <a:pPr lvl="2"/>
            <a:r>
              <a:rPr lang="en-US" b="0" kern="0" dirty="0">
                <a:solidFill>
                  <a:srgbClr val="000000"/>
                </a:solidFill>
              </a:rPr>
              <a:t>Configurable via the Azure portal</a:t>
            </a:r>
          </a:p>
          <a:p>
            <a:pPr lvl="1"/>
            <a:r>
              <a:rPr lang="en-US" b="0" kern="0" dirty="0">
                <a:solidFill>
                  <a:srgbClr val="000000"/>
                </a:solidFill>
              </a:rPr>
              <a:t>Managed: Basic, Standard, and Premium</a:t>
            </a:r>
          </a:p>
          <a:p>
            <a:pPr lvl="2"/>
            <a:r>
              <a:rPr lang="en-US" b="0" kern="0" dirty="0">
                <a:solidFill>
                  <a:srgbClr val="000000"/>
                </a:solidFill>
              </a:rPr>
              <a:t>Configurable via the Azure portal and Azure CLI</a:t>
            </a:r>
          </a:p>
          <a:p>
            <a:pPr lvl="0"/>
            <a:r>
              <a:rPr lang="en-US" b="0" kern="0" dirty="0">
                <a:solidFill>
                  <a:srgbClr val="000000"/>
                </a:solidFill>
              </a:rPr>
              <a:t>Use the Azure Container Registry service:</a:t>
            </a:r>
          </a:p>
          <a:p>
            <a:pPr lvl="1"/>
            <a:r>
              <a:rPr lang="en-US" b="0" kern="0" dirty="0">
                <a:solidFill>
                  <a:srgbClr val="000000"/>
                </a:solidFill>
              </a:rPr>
              <a:t>docker login </a:t>
            </a:r>
          </a:p>
          <a:p>
            <a:pPr lvl="1"/>
            <a:r>
              <a:rPr lang="en-US" b="0" kern="0" dirty="0">
                <a:solidFill>
                  <a:srgbClr val="000000"/>
                </a:solidFill>
              </a:rPr>
              <a:t>docker pull</a:t>
            </a:r>
          </a:p>
          <a:p>
            <a:pPr lvl="1"/>
            <a:r>
              <a:rPr lang="en-US" b="0" kern="0" dirty="0">
                <a:solidFill>
                  <a:srgbClr val="000000"/>
                </a:solidFill>
              </a:rPr>
              <a:t>docker tag</a:t>
            </a:r>
          </a:p>
          <a:p>
            <a:pPr lvl="1"/>
            <a:r>
              <a:rPr lang="en-US" b="0" kern="0" dirty="0">
                <a:solidFill>
                  <a:srgbClr val="000000"/>
                </a:solidFill>
              </a:rPr>
              <a:t>docker push</a:t>
            </a:r>
          </a:p>
          <a:p>
            <a:pPr lvl="1"/>
            <a:r>
              <a:rPr lang="en-US" b="0" kern="0" dirty="0">
                <a:solidFill>
                  <a:srgbClr val="000000"/>
                </a:solidFill>
              </a:rPr>
              <a:t>docker pull or docker run</a:t>
            </a:r>
          </a:p>
          <a:p>
            <a:pPr lvl="1"/>
            <a:endParaRPr lang="en-US" sz="2000" b="0" kern="0" dirty="0">
              <a:solidFill>
                <a:srgbClr val="000000"/>
              </a:solidFill>
            </a:endParaRP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AKS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263427"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Docker Swarm cluster in ACS:</a:t>
            </a:r>
          </a:p>
          <a:p>
            <a:pPr lvl="2"/>
            <a:r>
              <a:rPr lang="en-US" sz="2400" b="0" kern="0" dirty="0">
                <a:solidFill>
                  <a:srgbClr val="000000"/>
                </a:solidFill>
              </a:rPr>
              <a:t>Requires an SSH RSA key</a:t>
            </a:r>
          </a:p>
          <a:p>
            <a:pPr lvl="2"/>
            <a:r>
              <a:rPr lang="en-US" sz="2400" b="0" kern="0" dirty="0">
                <a:solidFill>
                  <a:srgbClr val="000000"/>
                </a:solidFill>
              </a:rPr>
              <a:t>Specify the master and agent counts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Docker Swarm cluster:</a:t>
            </a:r>
          </a:p>
          <a:p>
            <a:pPr lvl="2"/>
            <a:r>
              <a:rPr lang="en-US" sz="2400" b="0" kern="0" dirty="0">
                <a:solidFill>
                  <a:srgbClr val="000000"/>
                </a:solidFill>
              </a:rPr>
              <a:t>Establish an SSH tunnel to the master FQDN</a:t>
            </a:r>
          </a:p>
          <a:p>
            <a:pPr lvl="2"/>
            <a:r>
              <a:rPr lang="en-US" sz="2400" b="0" kern="0" dirty="0">
                <a:solidFill>
                  <a:srgbClr val="000000"/>
                </a:solidFill>
              </a:rPr>
              <a:t>Set DOCKER_HOST to 172.16.0.5:2375</a:t>
            </a:r>
          </a:p>
          <a:p>
            <a:pPr marL="514350" lvl="0" indent="-514350">
              <a:buFont typeface="+mj-lt"/>
              <a:buAutoNum type="arabicPeriod"/>
            </a:pPr>
            <a:r>
              <a:rPr lang="en-US" b="0" kern="0" dirty="0">
                <a:solidFill>
                  <a:srgbClr val="000000"/>
                </a:solidFill>
              </a:rPr>
              <a:t>Deploy containers to the Docker Swarm cluster:</a:t>
            </a:r>
          </a:p>
          <a:p>
            <a:pPr lvl="2"/>
            <a:r>
              <a:rPr lang="en-US" sz="2400" b="0" kern="0" dirty="0">
                <a:solidFill>
                  <a:srgbClr val="000000"/>
                </a:solidFill>
              </a:rPr>
              <a:t>Use docker run for individual containers</a:t>
            </a:r>
          </a:p>
          <a:p>
            <a:pPr lvl="2"/>
            <a:r>
              <a:rPr lang="en-US" sz="2400" b="0" kern="0" dirty="0">
                <a:solidFill>
                  <a:srgbClr val="000000"/>
                </a:solidFill>
              </a:rPr>
              <a:t>Use docker-compose 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Kubernetes cluster in ACS:</a:t>
            </a:r>
          </a:p>
          <a:p>
            <a:pPr lvl="2"/>
            <a:r>
              <a:rPr lang="en-US" sz="2400" b="0" kern="0" dirty="0">
                <a:solidFill>
                  <a:srgbClr val="000000"/>
                </a:solidFill>
              </a:rPr>
              <a:t>Requires an SSH RSA key</a:t>
            </a:r>
          </a:p>
          <a:p>
            <a:pPr lvl="2"/>
            <a:r>
              <a:rPr lang="en-US" sz="2400" b="0" kern="0" dirty="0">
                <a:solidFill>
                  <a:srgbClr val="000000"/>
                </a:solidFill>
              </a:rPr>
              <a:t>Requires an Azure AD service principal with the Contributor role to cluster resources</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Kubernetes cluster:</a:t>
            </a:r>
          </a:p>
          <a:p>
            <a:pPr lvl="2"/>
            <a:r>
              <a:rPr lang="en-US" sz="2400" b="0" kern="0" dirty="0">
                <a:solidFill>
                  <a:srgbClr val="000000"/>
                </a:solidFill>
              </a:rPr>
              <a:t>Install kubectl</a:t>
            </a:r>
          </a:p>
          <a:p>
            <a:pPr lvl="2"/>
            <a:r>
              <a:rPr lang="en-US" sz="2400" b="0" kern="0" dirty="0">
                <a:solidFill>
                  <a:srgbClr val="000000"/>
                </a:solidFill>
              </a:rPr>
              <a:t>Authenticate via SSH and download Kubernetes credentials</a:t>
            </a:r>
          </a:p>
          <a:p>
            <a:pPr marL="514350" lvl="0" indent="-514350">
              <a:buFont typeface="+mj-lt"/>
              <a:buAutoNum type="arabicPeriod"/>
            </a:pPr>
            <a:r>
              <a:rPr lang="en-US" b="0" kern="0" dirty="0">
                <a:solidFill>
                  <a:srgbClr val="000000"/>
                </a:solidFill>
              </a:rPr>
              <a:t>Deploy containers to the Kubernetes cluster:</a:t>
            </a:r>
          </a:p>
          <a:p>
            <a:pPr lvl="2"/>
            <a:r>
              <a:rPr lang="en-US" sz="2400" b="0" kern="0" dirty="0">
                <a:solidFill>
                  <a:srgbClr val="000000"/>
                </a:solidFill>
              </a:rPr>
              <a:t>Create a YAML-formatted manifest file</a:t>
            </a:r>
          </a:p>
          <a:p>
            <a:pPr lvl="2"/>
            <a:r>
              <a:rPr lang="en-US" sz="2400" b="0" kern="0" dirty="0">
                <a:solidFill>
                  <a:srgbClr val="000000"/>
                </a:solidFill>
              </a:rPr>
              <a:t>Run kubectl create and reference the manifest file name</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DC/OS cluster in ACS:</a:t>
            </a:r>
          </a:p>
          <a:p>
            <a:pPr lvl="2"/>
            <a:r>
              <a:rPr lang="en-US" sz="2400" b="0" kern="0" dirty="0">
                <a:solidFill>
                  <a:srgbClr val="000000"/>
                </a:solidFill>
              </a:rPr>
              <a:t>Requires an SSH RSA key</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DC/OS cluster:</a:t>
            </a:r>
          </a:p>
          <a:p>
            <a:pPr lvl="2"/>
            <a:r>
              <a:rPr lang="en-US" sz="2400" b="0" kern="0" dirty="0">
                <a:solidFill>
                  <a:srgbClr val="000000"/>
                </a:solidFill>
              </a:rPr>
              <a:t>Establish an SSH tunnel</a:t>
            </a:r>
          </a:p>
          <a:p>
            <a:pPr lvl="2"/>
            <a:r>
              <a:rPr lang="en-US" sz="2400" b="0" kern="0" dirty="0">
                <a:solidFill>
                  <a:srgbClr val="000000"/>
                </a:solidFill>
              </a:rPr>
              <a:t>Connect to the DC/OS web portal via http://localhost</a:t>
            </a:r>
          </a:p>
          <a:p>
            <a:pPr lvl="2"/>
            <a:r>
              <a:rPr lang="en-US" sz="2400" b="0" kern="0" dirty="0">
                <a:solidFill>
                  <a:srgbClr val="000000"/>
                </a:solidFill>
              </a:rPr>
              <a:t>Install DC/OS CLI</a:t>
            </a:r>
          </a:p>
          <a:p>
            <a:pPr marL="514350" lvl="0" indent="-514350">
              <a:buFont typeface="+mj-lt"/>
              <a:buAutoNum type="arabicPeriod"/>
            </a:pPr>
            <a:r>
              <a:rPr lang="en-US" b="0" kern="0" dirty="0">
                <a:solidFill>
                  <a:srgbClr val="000000"/>
                </a:solidFill>
              </a:rPr>
              <a:t>Deploy containers to the DC/OS cluster:</a:t>
            </a:r>
          </a:p>
          <a:p>
            <a:pPr lvl="2"/>
            <a:r>
              <a:rPr lang="en-US" sz="2400" b="0" kern="0" dirty="0">
                <a:solidFill>
                  <a:srgbClr val="000000"/>
                </a:solidFill>
              </a:rPr>
              <a:t>Create a YAML-formatted Marathon configuration file</a:t>
            </a:r>
          </a:p>
          <a:p>
            <a:pPr lvl="2"/>
            <a:r>
              <a:rPr lang="en-US" sz="2400" b="0" kern="0" dirty="0">
                <a:solidFill>
                  <a:srgbClr val="000000"/>
                </a:solidFill>
              </a:rPr>
              <a:t>Run dcos marathon app add and reference the file name</a:t>
            </a: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49-BFFC-421D-B829-2780DED1AF25}"/>
              </a:ext>
            </a:extLst>
          </p:cNvPr>
          <p:cNvSpPr>
            <a:spLocks noGrp="1"/>
          </p:cNvSpPr>
          <p:nvPr>
            <p:ph type="title"/>
          </p:nvPr>
        </p:nvSpPr>
        <p:spPr/>
        <p:txBody>
          <a:bodyPr/>
          <a:lstStyle/>
          <a:p>
            <a:r>
              <a:rPr lang="en-US" sz="4000" dirty="0"/>
              <a:t>Deploy an Azure Resource Manager template from GitHub</a:t>
            </a:r>
            <a:endParaRPr lang="en-US" dirty="0"/>
          </a:p>
        </p:txBody>
      </p:sp>
      <p:sp>
        <p:nvSpPr>
          <p:cNvPr id="3" name="Subtitle 2">
            <a:extLst>
              <a:ext uri="{FF2B5EF4-FFF2-40B4-BE49-F238E27FC236}">
                <a16:creationId xmlns:a16="http://schemas.microsoft.com/office/drawing/2014/main" id="{FD417ACB-A506-458D-9419-F29EE848383A}"/>
              </a:ext>
            </a:extLst>
          </p:cNvPr>
          <p:cNvSpPr>
            <a:spLocks noGrp="1"/>
          </p:cNvSpPr>
          <p:nvPr>
            <p:ph idx="1"/>
          </p:nvPr>
        </p:nvSpPr>
        <p:spPr/>
        <p:txBody>
          <a:bodyPr/>
          <a:lstStyle/>
          <a:p>
            <a:r>
              <a:rPr lang="en-US" dirty="0"/>
              <a:t>Deploy an Azure Resource Manager template from GitHub</a:t>
            </a:r>
          </a:p>
          <a:p>
            <a:r>
              <a:rPr lang="en-US" dirty="0"/>
              <a:t>Review Automation Script &amp;  ARM Template: Resource Group -&gt; Automation Script</a:t>
            </a:r>
          </a:p>
          <a:p>
            <a:endParaRPr lang="en-US" sz="2800" dirty="0"/>
          </a:p>
        </p:txBody>
      </p:sp>
      <p:sp>
        <p:nvSpPr>
          <p:cNvPr id="6" name="Text Placeholder 5">
            <a:extLst>
              <a:ext uri="{FF2B5EF4-FFF2-40B4-BE49-F238E27FC236}">
                <a16:creationId xmlns:a16="http://schemas.microsoft.com/office/drawing/2014/main" id="{D4B95C92-D969-4C08-94B1-811EB54464DA}"/>
              </a:ext>
            </a:extLst>
          </p:cNvPr>
          <p:cNvSpPr>
            <a:spLocks noGrp="1"/>
          </p:cNvSpPr>
          <p:nvPr>
            <p:ph type="body" sz="quarter" idx="10"/>
          </p:nvPr>
        </p:nvSpPr>
        <p:spPr>
          <a:xfrm>
            <a:off x="328212" y="3394292"/>
            <a:ext cx="8574837" cy="810346"/>
          </a:xfrm>
        </p:spPr>
        <p:txBody>
          <a:bodyPr/>
          <a:lstStyle/>
          <a:p>
            <a:r>
              <a:rPr lang="en-US" sz="2400" b="1" dirty="0"/>
              <a:t>https://github.com/Azure/azure-quickstart-templates/tree/master/201-2-vms-loadbalancer-lbrules</a:t>
            </a:r>
          </a:p>
          <a:p>
            <a:endParaRPr lang="en-US" b="1" dirty="0"/>
          </a:p>
        </p:txBody>
      </p:sp>
      <p:sp>
        <p:nvSpPr>
          <p:cNvPr id="4" name="TextBox 3">
            <a:extLst>
              <a:ext uri="{FF2B5EF4-FFF2-40B4-BE49-F238E27FC236}">
                <a16:creationId xmlns:a16="http://schemas.microsoft.com/office/drawing/2014/main" id="{88360512-2E42-4403-A8C4-AA483935C017}"/>
              </a:ext>
            </a:extLst>
          </p:cNvPr>
          <p:cNvSpPr txBox="1"/>
          <p:nvPr/>
        </p:nvSpPr>
        <p:spPr>
          <a:xfrm>
            <a:off x="239372" y="4696474"/>
            <a:ext cx="7975865"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More Labs: </a:t>
            </a:r>
          </a:p>
          <a:p>
            <a:r>
              <a:rPr lang="en-US" sz="2400" dirty="0">
                <a:latin typeface="Segoe UI" panose="020B0502040204020203" pitchFamily="34" charset="0"/>
                <a:cs typeface="Segoe UI" panose="020B0502040204020203" pitchFamily="34" charset="0"/>
                <a:hlinkClick r:id="rId3"/>
              </a:rPr>
              <a:t>http://github.com/guruskill/70-533</a:t>
            </a:r>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Or search: </a:t>
            </a:r>
          </a:p>
          <a:p>
            <a:r>
              <a:rPr lang="en-US" sz="2400" dirty="0">
                <a:latin typeface="Segoe UI" panose="020B0502040204020203" pitchFamily="34" charset="0"/>
                <a:cs typeface="Segoe UI" panose="020B0502040204020203" pitchFamily="34" charset="0"/>
              </a:rPr>
              <a:t>Azure Quick Start Templates</a:t>
            </a:r>
          </a:p>
        </p:txBody>
      </p:sp>
    </p:spTree>
    <p:extLst>
      <p:ext uri="{BB962C8B-B14F-4D97-AF65-F5344CB8AC3E}">
        <p14:creationId xmlns:p14="http://schemas.microsoft.com/office/powerpoint/2010/main" val="328168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Viewing and deploying a GitHub Azure Quickstart template</a:t>
            </a:r>
          </a:p>
        </p:txBody>
      </p:sp>
      <p:sp>
        <p:nvSpPr>
          <p:cNvPr id="3" name="Subtitle 2">
            <a:extLst>
              <a:ext uri="{FF2B5EF4-FFF2-40B4-BE49-F238E27FC236}">
                <a16:creationId xmlns:a16="http://schemas.microsoft.com/office/drawing/2014/main" id="{0B088148-DCC8-4F71-B2F1-000F5745FBD4}"/>
              </a:ext>
            </a:extLst>
          </p:cNvPr>
          <p:cNvSpPr>
            <a:spLocks noGrp="1"/>
          </p:cNvSpPr>
          <p:nvPr>
            <p:ph type="subTitle" sz="quarter" idx="1"/>
          </p:nvPr>
        </p:nvSpPr>
        <p:spPr/>
        <p:txBody>
          <a:bodyPr/>
          <a:lstStyle/>
          <a:p>
            <a:pPr marL="631825" lvl="1" indent="-342900">
              <a:buFont typeface="Wingdings" panose="05000000000000000000" pitchFamily="2" charset="2"/>
              <a:buChar char="Ø"/>
            </a:pPr>
            <a:r>
              <a:rPr lang="en-US" sz="1800" dirty="0">
                <a:solidFill>
                  <a:schemeClr val="bg1"/>
                </a:solidFill>
              </a:rPr>
              <a:t>Visualize an Azure Resource Manager template</a:t>
            </a:r>
          </a:p>
          <a:p>
            <a:pPr marL="631825" lvl="1" indent="-342900">
              <a:buFont typeface="Wingdings" panose="05000000000000000000" pitchFamily="2" charset="2"/>
              <a:buChar char="Ø"/>
            </a:pPr>
            <a:r>
              <a:rPr lang="en-US" sz="1800" dirty="0">
                <a:solidFill>
                  <a:schemeClr val="bg1"/>
                </a:solidFill>
              </a:rPr>
              <a:t>Deploy an Azure Resource Manager template from GitHub</a:t>
            </a:r>
          </a:p>
          <a:p>
            <a:pPr marL="631825" lvl="1" indent="-342900">
              <a:buFont typeface="Wingdings" panose="05000000000000000000" pitchFamily="2" charset="2"/>
              <a:buChar char="Ø"/>
            </a:pPr>
            <a:r>
              <a:rPr lang="en-US" sz="1800" dirty="0">
                <a:solidFill>
                  <a:schemeClr val="bg1"/>
                </a:solidFill>
              </a:rPr>
              <a:t>Review Automation Script &amp;  ARM Template</a:t>
            </a:r>
          </a:p>
          <a:p>
            <a:endParaRPr lang="en-US" sz="1200" dirty="0"/>
          </a:p>
        </p:txBody>
      </p:sp>
      <p:sp>
        <p:nvSpPr>
          <p:cNvPr id="5" name="Text Placeholder 4">
            <a:extLst>
              <a:ext uri="{FF2B5EF4-FFF2-40B4-BE49-F238E27FC236}">
                <a16:creationId xmlns:a16="http://schemas.microsoft.com/office/drawing/2014/main" id="{4F0D0903-99BD-4AB2-8E1A-5885FE2836E9}"/>
              </a:ext>
            </a:extLst>
          </p:cNvPr>
          <p:cNvSpPr>
            <a:spLocks noGrp="1"/>
          </p:cNvSpPr>
          <p:nvPr>
            <p:ph type="body" sz="quarter" idx="10"/>
          </p:nvPr>
        </p:nvSpPr>
        <p:spPr/>
        <p:txBody>
          <a:bodyPr/>
          <a:lstStyle/>
          <a:p>
            <a:pPr marL="0" indent="0">
              <a:buNone/>
            </a:pPr>
            <a:r>
              <a:rPr lang="en-US" dirty="0"/>
              <a:t>In this demonstration, you will see how to:</a:t>
            </a:r>
          </a:p>
          <a:p>
            <a:pPr marL="0" indent="0">
              <a:buNone/>
            </a:pPr>
            <a:endParaRPr lang="en-US" dirty="0"/>
          </a:p>
          <a:p>
            <a:pPr marL="0" indent="0">
              <a:buNone/>
            </a:pPr>
            <a:r>
              <a:rPr lang="en-US" dirty="0"/>
              <a:t>https://github.com/Azure/azure-quickstart-templates/tree/master/201-2-vms-loadbalancer-lbrules</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49F7FAA8-CE91-44B5-9A41-3867A92A9269}"/>
              </a:ext>
            </a:extLst>
          </p:cNvPr>
          <p:cNvSpPr>
            <a:spLocks noGrp="1"/>
          </p:cNvSpPr>
          <p:nvPr>
            <p:ph type="body" sz="quarter" idx="11"/>
          </p:nvPr>
        </p:nvSpPr>
        <p:spPr>
          <a:xfrm>
            <a:off x="261938" y="6018239"/>
            <a:ext cx="8714421" cy="552243"/>
          </a:xfrm>
        </p:spPr>
        <p:txBody>
          <a:bodyPr/>
          <a:lstStyle/>
          <a:p>
            <a:r>
              <a:rPr lang="en-US" dirty="0">
                <a:hlinkClick r:id="rId3"/>
              </a:rPr>
              <a:t>https://github.com/Azure/azure-quickstart-templates</a:t>
            </a:r>
            <a:endParaRPr lang="en-US" dirty="0"/>
          </a:p>
          <a:p>
            <a:r>
              <a:rPr lang="en-US" dirty="0">
                <a:solidFill>
                  <a:srgbClr val="0070C0"/>
                </a:solidFill>
                <a:highlight>
                  <a:srgbClr val="FFFF00"/>
                </a:highlight>
              </a:rPr>
              <a:t>https://github.com/Azure/azure-quickstart-templates/tree/master/201-2-vms-loadbalancer-lbrules</a:t>
            </a:r>
          </a:p>
          <a:p>
            <a:endParaRPr lang="en-US" dirty="0"/>
          </a:p>
        </p:txBody>
      </p:sp>
    </p:spTree>
    <p:extLst>
      <p:ext uri="{BB962C8B-B14F-4D97-AF65-F5344CB8AC3E}">
        <p14:creationId xmlns:p14="http://schemas.microsoft.com/office/powerpoint/2010/main" val="346280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Azure virtual machines support:</a:t>
            </a:r>
          </a:p>
          <a:p>
            <a:pPr lvl="1"/>
            <a:r>
              <a:rPr lang="en-US" b="0" dirty="0"/>
              <a:t>Windows Server: </a:t>
            </a:r>
          </a:p>
          <a:p>
            <a:pPr lvl="2"/>
            <a:r>
              <a:rPr lang="en-US" b="0" dirty="0"/>
              <a:t>All currently supported versions (CSA required for older ones)</a:t>
            </a:r>
          </a:p>
          <a:p>
            <a:pPr lvl="2"/>
            <a:r>
              <a:rPr lang="en-US" b="0" dirty="0"/>
              <a:t>All roles and features, except:</a:t>
            </a:r>
          </a:p>
          <a:p>
            <a:pPr lvl="3"/>
            <a:r>
              <a:rPr lang="en-US" b="0" dirty="0"/>
              <a:t>DHCP, Direct Access, RMS, Windows DS</a:t>
            </a:r>
          </a:p>
          <a:p>
            <a:pPr lvl="3"/>
            <a:r>
              <a:rPr lang="en-US" b="0" dirty="0"/>
              <a:t>iSNS, MPIO, NLB, PNRP, SNMP, Storage Manager for SANs, WINS, Wireless LAN Service</a:t>
            </a:r>
          </a:p>
          <a:p>
            <a:pPr lvl="1"/>
            <a:r>
              <a:rPr lang="en-US" b="0" dirty="0"/>
              <a:t>Linux:</a:t>
            </a:r>
          </a:p>
          <a:p>
            <a:pPr lvl="2"/>
            <a:r>
              <a:rPr lang="en-US" b="0" dirty="0"/>
              <a:t>CentOS, CoreOS, Debian, Oracle Linux, Red Hat, SUSE, openSUSE, and Ubuntu</a:t>
            </a:r>
          </a:p>
          <a:p>
            <a:pPr lvl="1"/>
            <a:r>
              <a:rPr lang="en-US" b="0" dirty="0"/>
              <a:t>Windows Server software:</a:t>
            </a:r>
          </a:p>
          <a:p>
            <a:pPr lvl="2"/>
            <a:r>
              <a:rPr lang="en-US" b="0" dirty="0"/>
              <a:t>FIM, MIM, SharePoint Server, SQL Server, System Center, and more</a:t>
            </a:r>
          </a:p>
          <a:p>
            <a:pPr lvl="1"/>
            <a:r>
              <a:rPr lang="en-US" b="0" dirty="0"/>
              <a:t>Virtual machine generations: Generation 1 only</a:t>
            </a:r>
          </a:p>
          <a:p>
            <a:pPr lvl="2"/>
            <a:endParaRPr lang="en-US" b="0" dirty="0"/>
          </a:p>
        </p:txBody>
      </p:sp>
    </p:spTree>
    <p:extLst>
      <p:ext uri="{BB962C8B-B14F-4D97-AF65-F5344CB8AC3E}">
        <p14:creationId xmlns:p14="http://schemas.microsoft.com/office/powerpoint/2010/main" val="3148226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7964</Words>
  <Application>Microsoft Office PowerPoint</Application>
  <PresentationFormat>On-screen Show (4:3)</PresentationFormat>
  <Paragraphs>1253</Paragraphs>
  <Slides>76</Slides>
  <Notes>76</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Segoe UI</vt:lpstr>
      <vt:lpstr>Verdana</vt:lpstr>
      <vt:lpstr>Calibri</vt:lpstr>
      <vt:lpstr>Segoe UI Light</vt:lpstr>
      <vt:lpstr>Symbol</vt:lpstr>
      <vt:lpstr>Courier New</vt:lpstr>
      <vt:lpstr>Times New Roman</vt:lpstr>
      <vt:lpstr>Wingdings</vt:lpstr>
      <vt:lpstr>Consolas</vt:lpstr>
      <vt:lpstr>Arial</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Creating a VM by using the Azure portal</vt:lpstr>
      <vt:lpstr>Connecting to an Azure VM</vt:lpstr>
      <vt:lpstr>Demonstration: Connecting to a Linux Azure VM via SSH</vt:lpstr>
      <vt:lpstr>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PowerPoint Presentation</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Configuration Management: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Disk Sizing</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Implementing Windows and Linux containers in Azure</vt:lpstr>
      <vt:lpstr>Demonstration: Preparing the lab environment for the remainder of this module</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Implementing ACS</vt:lpstr>
      <vt:lpstr>Overview of container-clustering solutions in Azure</vt:lpstr>
      <vt:lpstr>Creating and managing an ACS Docker Swarm cluster</vt:lpstr>
      <vt:lpstr>Creating and managing an ACS Kubernetes cluster</vt:lpstr>
      <vt:lpstr>Creating and managing an ACS DC/OS cluster</vt:lpstr>
      <vt:lpstr>Deploy an Azure Resource Manager template from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2018-02-27T21:25:02Z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