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6"/>
    <p:sldMasterId id="2147483707" r:id="rId7"/>
  </p:sldMasterIdLst>
  <p:notesMasterIdLst>
    <p:notesMasterId r:id="rId78"/>
  </p:notesMasterIdLst>
  <p:handoutMasterIdLst>
    <p:handoutMasterId r:id="rId79"/>
  </p:handoutMasterIdLst>
  <p:sldIdLst>
    <p:sldId id="256" r:id="rId8"/>
    <p:sldId id="311" r:id="rId9"/>
    <p:sldId id="312" r:id="rId10"/>
    <p:sldId id="313" r:id="rId11"/>
    <p:sldId id="319" r:id="rId12"/>
    <p:sldId id="320" r:id="rId13"/>
    <p:sldId id="383"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340" r:id="rId34"/>
    <p:sldId id="381" r:id="rId35"/>
    <p:sldId id="342" r:id="rId36"/>
    <p:sldId id="341" r:id="rId37"/>
    <p:sldId id="343" r:id="rId38"/>
    <p:sldId id="344" r:id="rId39"/>
    <p:sldId id="345" r:id="rId40"/>
    <p:sldId id="346" r:id="rId41"/>
    <p:sldId id="347" r:id="rId42"/>
    <p:sldId id="348" r:id="rId43"/>
    <p:sldId id="349" r:id="rId44"/>
    <p:sldId id="350" r:id="rId45"/>
    <p:sldId id="351" r:id="rId46"/>
    <p:sldId id="352" r:id="rId47"/>
    <p:sldId id="353" r:id="rId48"/>
    <p:sldId id="354" r:id="rId49"/>
    <p:sldId id="355" r:id="rId50"/>
    <p:sldId id="356" r:id="rId51"/>
    <p:sldId id="357" r:id="rId52"/>
    <p:sldId id="358" r:id="rId53"/>
    <p:sldId id="359" r:id="rId54"/>
    <p:sldId id="360" r:id="rId55"/>
    <p:sldId id="361" r:id="rId56"/>
    <p:sldId id="362" r:id="rId57"/>
    <p:sldId id="363" r:id="rId58"/>
    <p:sldId id="364" r:id="rId59"/>
    <p:sldId id="365" r:id="rId60"/>
    <p:sldId id="318" r:id="rId61"/>
    <p:sldId id="366" r:id="rId62"/>
    <p:sldId id="367" r:id="rId63"/>
    <p:sldId id="368" r:id="rId64"/>
    <p:sldId id="369" r:id="rId65"/>
    <p:sldId id="370" r:id="rId66"/>
    <p:sldId id="371" r:id="rId67"/>
    <p:sldId id="372" r:id="rId68"/>
    <p:sldId id="373" r:id="rId69"/>
    <p:sldId id="374" r:id="rId70"/>
    <p:sldId id="375" r:id="rId71"/>
    <p:sldId id="376" r:id="rId72"/>
    <p:sldId id="377" r:id="rId73"/>
    <p:sldId id="378" r:id="rId74"/>
    <p:sldId id="379" r:id="rId75"/>
    <p:sldId id="380" r:id="rId76"/>
    <p:sldId id="382" r:id="rId77"/>
  </p:sldIdLst>
  <p:sldSz cx="9144000" cy="6858000" type="screen4x3"/>
  <p:notesSz cx="6858000" cy="9144000"/>
  <p:embeddedFontLst>
    <p:embeddedFont>
      <p:font typeface="Segoe UI" panose="020B0502040204020203" pitchFamily="34" charset="0"/>
      <p:regular r:id="rId80"/>
      <p:bold r:id="rId81"/>
      <p:italic r:id="rId82"/>
      <p:boldItalic r:id="rId83"/>
    </p:embeddedFont>
    <p:embeddedFont>
      <p:font typeface="Segoe UI Light" panose="020B0502040204020203" pitchFamily="34" charset="0"/>
      <p:regular r:id="rId84"/>
      <p:italic r:id="rId85"/>
    </p:embeddedFont>
    <p:embeddedFont>
      <p:font typeface="Calibri" panose="020F0502020204030204" pitchFamily="34" charset="0"/>
      <p:regular r:id="rId86"/>
      <p:bold r:id="rId87"/>
      <p:italic r:id="rId88"/>
      <p:boldItalic r:id="rId89"/>
    </p:embeddedFont>
    <p:embeddedFont>
      <p:font typeface="Verdana" panose="020B0604030504040204" pitchFamily="34" charset="0"/>
      <p:regular r:id="rId90"/>
      <p:bold r:id="rId91"/>
      <p:italic r:id="rId92"/>
      <p:boldItalic r:id="rId93"/>
    </p:embeddedFont>
    <p:embeddedFont>
      <p:font typeface="Consolas" panose="020B0609020204030204" pitchFamily="49" charset="0"/>
      <p:regular r:id="rId94"/>
      <p:bold r:id="rId95"/>
      <p:italic r:id="rId96"/>
      <p:boldItalic r:id="rId97"/>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 id="311"/>
            <p14:sldId id="312"/>
          </p14:sldIdLst>
        </p14:section>
        <p14:section name="Manage data protection and security compliance" id="{C6B6578B-F5CF-418D-991A-F24A0340D180}">
          <p14:sldIdLst>
            <p14:sldId id="313"/>
            <p14:sldId id="319"/>
            <p14:sldId id="320"/>
            <p14:sldId id="383"/>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81"/>
            <p14:sldId id="342"/>
            <p14:sldId id="341"/>
            <p14:sldId id="343"/>
            <p14:sldId id="344"/>
            <p14:sldId id="345"/>
            <p14:sldId id="346"/>
            <p14:sldId id="347"/>
            <p14:sldId id="348"/>
            <p14:sldId id="349"/>
            <p14:sldId id="350"/>
            <p14:sldId id="351"/>
            <p14:sldId id="352"/>
            <p14:sldId id="353"/>
            <p14:sldId id="354"/>
            <p14:sldId id="355"/>
            <p14:sldId id="356"/>
            <p14:sldId id="357"/>
            <p14:sldId id="358"/>
            <p14:sldId id="359"/>
            <p14:sldId id="360"/>
            <p14:sldId id="361"/>
            <p14:sldId id="362"/>
            <p14:sldId id="363"/>
            <p14:sldId id="364"/>
            <p14:sldId id="365"/>
          </p14:sldIdLst>
        </p14:section>
        <p14:section name="Implement recovery services" id="{4192427E-7B5C-4B75-BE21-14FA26E9ABFE}">
          <p14:sldIdLst>
            <p14:sldId id="318"/>
            <p14:sldId id="366"/>
            <p14:sldId id="367"/>
            <p14:sldId id="368"/>
            <p14:sldId id="369"/>
            <p14:sldId id="370"/>
            <p14:sldId id="371"/>
            <p14:sldId id="372"/>
            <p14:sldId id="373"/>
            <p14:sldId id="374"/>
            <p14:sldId id="375"/>
            <p14:sldId id="376"/>
            <p14:sldId id="377"/>
            <p14:sldId id="378"/>
            <p14:sldId id="379"/>
            <p14:sldId id="380"/>
            <p14:sldId id="38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BFEEFB"/>
    <a:srgbClr val="CCECFF"/>
    <a:srgbClr val="CCFFFF"/>
    <a:srgbClr val="66FFFF"/>
    <a:srgbClr val="00CCFF"/>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22" autoAdjust="0"/>
    <p:restoredTop sz="70387" autoAdjust="0"/>
  </p:normalViewPr>
  <p:slideViewPr>
    <p:cSldViewPr snapToGrid="0">
      <p:cViewPr varScale="1">
        <p:scale>
          <a:sx n="70" d="100"/>
          <a:sy n="70" d="100"/>
        </p:scale>
        <p:origin x="1432" y="64"/>
      </p:cViewPr>
      <p:guideLst/>
    </p:cSldViewPr>
  </p:slideViewPr>
  <p:notesTextViewPr>
    <p:cViewPr>
      <p:scale>
        <a:sx n="1" d="1"/>
        <a:sy n="1" d="1"/>
      </p:scale>
      <p:origin x="0" y="0"/>
    </p:cViewPr>
  </p:notesTextViewPr>
  <p:sorterViewPr>
    <p:cViewPr varScale="1">
      <p:scale>
        <a:sx n="100" d="100"/>
        <a:sy n="100" d="100"/>
      </p:scale>
      <p:origin x="0" y="-1744"/>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slide" Target="slides/slide61.xml"/><Relationship Id="rId76" Type="http://schemas.openxmlformats.org/officeDocument/2006/relationships/slide" Target="slides/slide69.xml"/><Relationship Id="rId84" Type="http://schemas.openxmlformats.org/officeDocument/2006/relationships/font" Target="fonts/font5.fntdata"/><Relationship Id="rId89" Type="http://schemas.openxmlformats.org/officeDocument/2006/relationships/font" Target="fonts/font10.fntdata"/><Relationship Id="rId97" Type="http://schemas.openxmlformats.org/officeDocument/2006/relationships/font" Target="fonts/font18.fntdata"/><Relationship Id="rId7" Type="http://schemas.openxmlformats.org/officeDocument/2006/relationships/slideMaster" Target="slideMasters/slideMaster2.xml"/><Relationship Id="rId71" Type="http://schemas.openxmlformats.org/officeDocument/2006/relationships/slide" Target="slides/slide64.xml"/><Relationship Id="rId92" Type="http://schemas.openxmlformats.org/officeDocument/2006/relationships/font" Target="fonts/font13.fntdata"/><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slide" Target="slides/slide67.xml"/><Relationship Id="rId79" Type="http://schemas.openxmlformats.org/officeDocument/2006/relationships/handoutMaster" Target="handoutMasters/handoutMaster1.xml"/><Relationship Id="rId87" Type="http://schemas.openxmlformats.org/officeDocument/2006/relationships/font" Target="fonts/font8.fntdata"/><Relationship Id="rId5" Type="http://schemas.openxmlformats.org/officeDocument/2006/relationships/customXml" Target="../customXml/item5.xml"/><Relationship Id="rId61" Type="http://schemas.openxmlformats.org/officeDocument/2006/relationships/slide" Target="slides/slide54.xml"/><Relationship Id="rId82" Type="http://schemas.openxmlformats.org/officeDocument/2006/relationships/font" Target="fonts/font3.fntdata"/><Relationship Id="rId90" Type="http://schemas.openxmlformats.org/officeDocument/2006/relationships/font" Target="fonts/font11.fntdata"/><Relationship Id="rId95" Type="http://schemas.openxmlformats.org/officeDocument/2006/relationships/font" Target="fonts/font16.fntdata"/><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slide" Target="slides/slide70.xml"/><Relationship Id="rId100" Type="http://schemas.openxmlformats.org/officeDocument/2006/relationships/theme" Target="theme/theme1.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font" Target="fonts/font1.fntdata"/><Relationship Id="rId85" Type="http://schemas.openxmlformats.org/officeDocument/2006/relationships/font" Target="fonts/font6.fntdata"/><Relationship Id="rId93" Type="http://schemas.openxmlformats.org/officeDocument/2006/relationships/font" Target="fonts/font14.fntdata"/><Relationship Id="rId98"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font" Target="fonts/font4.fntdata"/><Relationship Id="rId88" Type="http://schemas.openxmlformats.org/officeDocument/2006/relationships/font" Target="fonts/font9.fntdata"/><Relationship Id="rId91" Type="http://schemas.openxmlformats.org/officeDocument/2006/relationships/font" Target="fonts/font12.fntdata"/><Relationship Id="rId96" Type="http://schemas.openxmlformats.org/officeDocument/2006/relationships/font" Target="fonts/font17.fntdata"/><Relationship Id="rId1" Type="http://schemas.openxmlformats.org/officeDocument/2006/relationships/customXml" Target="../customXml/item1.xml"/><Relationship Id="rId6"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notesMaster" Target="notesMasters/notesMaster1.xml"/><Relationship Id="rId81" Type="http://schemas.openxmlformats.org/officeDocument/2006/relationships/font" Target="fonts/font2.fntdata"/><Relationship Id="rId86" Type="http://schemas.openxmlformats.org/officeDocument/2006/relationships/font" Target="fonts/font7.fntdata"/><Relationship Id="rId94" Type="http://schemas.openxmlformats.org/officeDocument/2006/relationships/font" Target="fonts/font15.fntdata"/><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2/28/2018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2/28/2018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10</a:t>
            </a:fld>
            <a:endParaRPr lang="en-US" dirty="0"/>
          </a:p>
        </p:txBody>
      </p:sp>
    </p:spTree>
    <p:extLst>
      <p:ext uri="{BB962C8B-B14F-4D97-AF65-F5344CB8AC3E}">
        <p14:creationId xmlns:p14="http://schemas.microsoft.com/office/powerpoint/2010/main" val="3950710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11</a:t>
            </a:fld>
            <a:endParaRPr lang="en-US" dirty="0"/>
          </a:p>
        </p:txBody>
      </p:sp>
    </p:spTree>
    <p:extLst>
      <p:ext uri="{BB962C8B-B14F-4D97-AF65-F5344CB8AC3E}">
        <p14:creationId xmlns:p14="http://schemas.microsoft.com/office/powerpoint/2010/main" val="2299132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12</a:t>
            </a:fld>
            <a:endParaRPr lang="en-US" dirty="0"/>
          </a:p>
        </p:txBody>
      </p:sp>
    </p:spTree>
    <p:extLst>
      <p:ext uri="{BB962C8B-B14F-4D97-AF65-F5344CB8AC3E}">
        <p14:creationId xmlns:p14="http://schemas.microsoft.com/office/powerpoint/2010/main" val="374193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13</a:t>
            </a:fld>
            <a:endParaRPr lang="en-US" dirty="0"/>
          </a:p>
        </p:txBody>
      </p:sp>
    </p:spTree>
    <p:extLst>
      <p:ext uri="{BB962C8B-B14F-4D97-AF65-F5344CB8AC3E}">
        <p14:creationId xmlns:p14="http://schemas.microsoft.com/office/powerpoint/2010/main" val="3205492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14</a:t>
            </a:fld>
            <a:endParaRPr lang="en-US" dirty="0"/>
          </a:p>
        </p:txBody>
      </p:sp>
    </p:spTree>
    <p:extLst>
      <p:ext uri="{BB962C8B-B14F-4D97-AF65-F5344CB8AC3E}">
        <p14:creationId xmlns:p14="http://schemas.microsoft.com/office/powerpoint/2010/main" val="268371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15</a:t>
            </a:fld>
            <a:endParaRPr lang="en-US" dirty="0"/>
          </a:p>
        </p:txBody>
      </p:sp>
    </p:spTree>
    <p:extLst>
      <p:ext uri="{BB962C8B-B14F-4D97-AF65-F5344CB8AC3E}">
        <p14:creationId xmlns:p14="http://schemas.microsoft.com/office/powerpoint/2010/main" val="6150610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16</a:t>
            </a:fld>
            <a:endParaRPr lang="en-US" dirty="0"/>
          </a:p>
        </p:txBody>
      </p:sp>
    </p:spTree>
    <p:extLst>
      <p:ext uri="{BB962C8B-B14F-4D97-AF65-F5344CB8AC3E}">
        <p14:creationId xmlns:p14="http://schemas.microsoft.com/office/powerpoint/2010/main" val="3107967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17</a:t>
            </a:fld>
            <a:endParaRPr lang="en-US" dirty="0"/>
          </a:p>
        </p:txBody>
      </p:sp>
    </p:spTree>
    <p:extLst>
      <p:ext uri="{BB962C8B-B14F-4D97-AF65-F5344CB8AC3E}">
        <p14:creationId xmlns:p14="http://schemas.microsoft.com/office/powerpoint/2010/main" val="6636257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18</a:t>
            </a:fld>
            <a:endParaRPr lang="en-US" dirty="0"/>
          </a:p>
        </p:txBody>
      </p:sp>
    </p:spTree>
    <p:extLst>
      <p:ext uri="{BB962C8B-B14F-4D97-AF65-F5344CB8AC3E}">
        <p14:creationId xmlns:p14="http://schemas.microsoft.com/office/powerpoint/2010/main" val="2919731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19</a:t>
            </a:fld>
            <a:endParaRPr lang="en-US" dirty="0"/>
          </a:p>
        </p:txBody>
      </p:sp>
    </p:spTree>
    <p:extLst>
      <p:ext uri="{BB962C8B-B14F-4D97-AF65-F5344CB8AC3E}">
        <p14:creationId xmlns:p14="http://schemas.microsoft.com/office/powerpoint/2010/main" val="881194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20</a:t>
            </a:fld>
            <a:endParaRPr lang="en-US" dirty="0"/>
          </a:p>
        </p:txBody>
      </p:sp>
    </p:spTree>
    <p:extLst>
      <p:ext uri="{BB962C8B-B14F-4D97-AF65-F5344CB8AC3E}">
        <p14:creationId xmlns:p14="http://schemas.microsoft.com/office/powerpoint/2010/main" val="14678378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21</a:t>
            </a:fld>
            <a:endParaRPr lang="en-US" dirty="0"/>
          </a:p>
        </p:txBody>
      </p:sp>
    </p:spTree>
    <p:extLst>
      <p:ext uri="{BB962C8B-B14F-4D97-AF65-F5344CB8AC3E}">
        <p14:creationId xmlns:p14="http://schemas.microsoft.com/office/powerpoint/2010/main" val="14337012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22</a:t>
            </a:fld>
            <a:endParaRPr lang="en-US" dirty="0"/>
          </a:p>
        </p:txBody>
      </p:sp>
    </p:spTree>
    <p:extLst>
      <p:ext uri="{BB962C8B-B14F-4D97-AF65-F5344CB8AC3E}">
        <p14:creationId xmlns:p14="http://schemas.microsoft.com/office/powerpoint/2010/main" val="7083210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23</a:t>
            </a:fld>
            <a:endParaRPr lang="en-US" dirty="0"/>
          </a:p>
        </p:txBody>
      </p:sp>
    </p:spTree>
    <p:extLst>
      <p:ext uri="{BB962C8B-B14F-4D97-AF65-F5344CB8AC3E}">
        <p14:creationId xmlns:p14="http://schemas.microsoft.com/office/powerpoint/2010/main" val="8769914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24</a:t>
            </a:fld>
            <a:endParaRPr lang="en-US" dirty="0"/>
          </a:p>
        </p:txBody>
      </p:sp>
    </p:spTree>
    <p:extLst>
      <p:ext uri="{BB962C8B-B14F-4D97-AF65-F5344CB8AC3E}">
        <p14:creationId xmlns:p14="http://schemas.microsoft.com/office/powerpoint/2010/main" val="36099552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25</a:t>
            </a:fld>
            <a:endParaRPr lang="en-US" dirty="0"/>
          </a:p>
        </p:txBody>
      </p:sp>
    </p:spTree>
    <p:extLst>
      <p:ext uri="{BB962C8B-B14F-4D97-AF65-F5344CB8AC3E}">
        <p14:creationId xmlns:p14="http://schemas.microsoft.com/office/powerpoint/2010/main" val="31524577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26</a:t>
            </a:fld>
            <a:endParaRPr lang="en-US" dirty="0"/>
          </a:p>
        </p:txBody>
      </p:sp>
    </p:spTree>
    <p:extLst>
      <p:ext uri="{BB962C8B-B14F-4D97-AF65-F5344CB8AC3E}">
        <p14:creationId xmlns:p14="http://schemas.microsoft.com/office/powerpoint/2010/main" val="3910310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27</a:t>
            </a:fld>
            <a:endParaRPr lang="en-US" dirty="0"/>
          </a:p>
        </p:txBody>
      </p:sp>
    </p:spTree>
    <p:extLst>
      <p:ext uri="{BB962C8B-B14F-4D97-AF65-F5344CB8AC3E}">
        <p14:creationId xmlns:p14="http://schemas.microsoft.com/office/powerpoint/2010/main" val="15333669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29</a:t>
            </a:fld>
            <a:endParaRPr lang="en-US" dirty="0"/>
          </a:p>
        </p:txBody>
      </p:sp>
    </p:spTree>
    <p:extLst>
      <p:ext uri="{BB962C8B-B14F-4D97-AF65-F5344CB8AC3E}">
        <p14:creationId xmlns:p14="http://schemas.microsoft.com/office/powerpoint/2010/main" val="13645248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30</a:t>
            </a:fld>
            <a:endParaRPr lang="en-US" dirty="0"/>
          </a:p>
        </p:txBody>
      </p:sp>
    </p:spTree>
    <p:extLst>
      <p:ext uri="{BB962C8B-B14F-4D97-AF65-F5344CB8AC3E}">
        <p14:creationId xmlns:p14="http://schemas.microsoft.com/office/powerpoint/2010/main" val="908498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31</a:t>
            </a:fld>
            <a:endParaRPr lang="en-US" dirty="0"/>
          </a:p>
        </p:txBody>
      </p:sp>
    </p:spTree>
    <p:extLst>
      <p:ext uri="{BB962C8B-B14F-4D97-AF65-F5344CB8AC3E}">
        <p14:creationId xmlns:p14="http://schemas.microsoft.com/office/powerpoint/2010/main" val="2060261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32</a:t>
            </a:fld>
            <a:endParaRPr lang="en-US" dirty="0"/>
          </a:p>
        </p:txBody>
      </p:sp>
    </p:spTree>
    <p:extLst>
      <p:ext uri="{BB962C8B-B14F-4D97-AF65-F5344CB8AC3E}">
        <p14:creationId xmlns:p14="http://schemas.microsoft.com/office/powerpoint/2010/main" val="35472528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33</a:t>
            </a:fld>
            <a:endParaRPr lang="en-US" dirty="0"/>
          </a:p>
        </p:txBody>
      </p:sp>
    </p:spTree>
    <p:extLst>
      <p:ext uri="{BB962C8B-B14F-4D97-AF65-F5344CB8AC3E}">
        <p14:creationId xmlns:p14="http://schemas.microsoft.com/office/powerpoint/2010/main" val="8142455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34</a:t>
            </a:fld>
            <a:endParaRPr lang="en-US" dirty="0"/>
          </a:p>
        </p:txBody>
      </p:sp>
    </p:spTree>
    <p:extLst>
      <p:ext uri="{BB962C8B-B14F-4D97-AF65-F5344CB8AC3E}">
        <p14:creationId xmlns:p14="http://schemas.microsoft.com/office/powerpoint/2010/main" val="5064368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35</a:t>
            </a:fld>
            <a:endParaRPr lang="en-US" dirty="0"/>
          </a:p>
        </p:txBody>
      </p:sp>
    </p:spTree>
    <p:extLst>
      <p:ext uri="{BB962C8B-B14F-4D97-AF65-F5344CB8AC3E}">
        <p14:creationId xmlns:p14="http://schemas.microsoft.com/office/powerpoint/2010/main" val="3292958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36</a:t>
            </a:fld>
            <a:endParaRPr lang="en-US" dirty="0"/>
          </a:p>
        </p:txBody>
      </p:sp>
    </p:spTree>
    <p:extLst>
      <p:ext uri="{BB962C8B-B14F-4D97-AF65-F5344CB8AC3E}">
        <p14:creationId xmlns:p14="http://schemas.microsoft.com/office/powerpoint/2010/main" val="18250107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37</a:t>
            </a:fld>
            <a:endParaRPr lang="en-US" dirty="0"/>
          </a:p>
        </p:txBody>
      </p:sp>
    </p:spTree>
    <p:extLst>
      <p:ext uri="{BB962C8B-B14F-4D97-AF65-F5344CB8AC3E}">
        <p14:creationId xmlns:p14="http://schemas.microsoft.com/office/powerpoint/2010/main" val="2687869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38</a:t>
            </a:fld>
            <a:endParaRPr lang="en-US" dirty="0"/>
          </a:p>
        </p:txBody>
      </p:sp>
    </p:spTree>
    <p:extLst>
      <p:ext uri="{BB962C8B-B14F-4D97-AF65-F5344CB8AC3E}">
        <p14:creationId xmlns:p14="http://schemas.microsoft.com/office/powerpoint/2010/main" val="23846119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39</a:t>
            </a:fld>
            <a:endParaRPr lang="en-US" dirty="0"/>
          </a:p>
        </p:txBody>
      </p:sp>
    </p:spTree>
    <p:extLst>
      <p:ext uri="{BB962C8B-B14F-4D97-AF65-F5344CB8AC3E}">
        <p14:creationId xmlns:p14="http://schemas.microsoft.com/office/powerpoint/2010/main" val="38386703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40</a:t>
            </a:fld>
            <a:endParaRPr lang="en-US" dirty="0"/>
          </a:p>
        </p:txBody>
      </p:sp>
    </p:spTree>
    <p:extLst>
      <p:ext uri="{BB962C8B-B14F-4D97-AF65-F5344CB8AC3E}">
        <p14:creationId xmlns:p14="http://schemas.microsoft.com/office/powerpoint/2010/main" val="2037426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41</a:t>
            </a:fld>
            <a:endParaRPr lang="en-US" dirty="0"/>
          </a:p>
        </p:txBody>
      </p:sp>
    </p:spTree>
    <p:extLst>
      <p:ext uri="{BB962C8B-B14F-4D97-AF65-F5344CB8AC3E}">
        <p14:creationId xmlns:p14="http://schemas.microsoft.com/office/powerpoint/2010/main" val="20995745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42</a:t>
            </a:fld>
            <a:endParaRPr lang="en-US" dirty="0"/>
          </a:p>
        </p:txBody>
      </p:sp>
    </p:spTree>
    <p:extLst>
      <p:ext uri="{BB962C8B-B14F-4D97-AF65-F5344CB8AC3E}">
        <p14:creationId xmlns:p14="http://schemas.microsoft.com/office/powerpoint/2010/main" val="10772609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43</a:t>
            </a:fld>
            <a:endParaRPr lang="en-US" dirty="0"/>
          </a:p>
        </p:txBody>
      </p:sp>
    </p:spTree>
    <p:extLst>
      <p:ext uri="{BB962C8B-B14F-4D97-AF65-F5344CB8AC3E}">
        <p14:creationId xmlns:p14="http://schemas.microsoft.com/office/powerpoint/2010/main" val="36501864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44</a:t>
            </a:fld>
            <a:endParaRPr lang="en-US" dirty="0"/>
          </a:p>
        </p:txBody>
      </p:sp>
    </p:spTree>
    <p:extLst>
      <p:ext uri="{BB962C8B-B14F-4D97-AF65-F5344CB8AC3E}">
        <p14:creationId xmlns:p14="http://schemas.microsoft.com/office/powerpoint/2010/main" val="34754358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45</a:t>
            </a:fld>
            <a:endParaRPr lang="en-US" dirty="0"/>
          </a:p>
        </p:txBody>
      </p:sp>
    </p:spTree>
    <p:extLst>
      <p:ext uri="{BB962C8B-B14F-4D97-AF65-F5344CB8AC3E}">
        <p14:creationId xmlns:p14="http://schemas.microsoft.com/office/powerpoint/2010/main" val="40784267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46</a:t>
            </a:fld>
            <a:endParaRPr lang="en-US" dirty="0"/>
          </a:p>
        </p:txBody>
      </p:sp>
    </p:spTree>
    <p:extLst>
      <p:ext uri="{BB962C8B-B14F-4D97-AF65-F5344CB8AC3E}">
        <p14:creationId xmlns:p14="http://schemas.microsoft.com/office/powerpoint/2010/main" val="26358048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47</a:t>
            </a:fld>
            <a:endParaRPr lang="en-US" dirty="0"/>
          </a:p>
        </p:txBody>
      </p:sp>
    </p:spTree>
    <p:extLst>
      <p:ext uri="{BB962C8B-B14F-4D97-AF65-F5344CB8AC3E}">
        <p14:creationId xmlns:p14="http://schemas.microsoft.com/office/powerpoint/2010/main" val="16135596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48</a:t>
            </a:fld>
            <a:endParaRPr lang="en-US" dirty="0"/>
          </a:p>
        </p:txBody>
      </p:sp>
    </p:spTree>
    <p:extLst>
      <p:ext uri="{BB962C8B-B14F-4D97-AF65-F5344CB8AC3E}">
        <p14:creationId xmlns:p14="http://schemas.microsoft.com/office/powerpoint/2010/main" val="27366150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49</a:t>
            </a:fld>
            <a:endParaRPr lang="en-US" dirty="0"/>
          </a:p>
        </p:txBody>
      </p:sp>
    </p:spTree>
    <p:extLst>
      <p:ext uri="{BB962C8B-B14F-4D97-AF65-F5344CB8AC3E}">
        <p14:creationId xmlns:p14="http://schemas.microsoft.com/office/powerpoint/2010/main" val="10977097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50</a:t>
            </a:fld>
            <a:endParaRPr lang="en-US" dirty="0"/>
          </a:p>
        </p:txBody>
      </p:sp>
    </p:spTree>
    <p:extLst>
      <p:ext uri="{BB962C8B-B14F-4D97-AF65-F5344CB8AC3E}">
        <p14:creationId xmlns:p14="http://schemas.microsoft.com/office/powerpoint/2010/main" val="1770201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16231639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51</a:t>
            </a:fld>
            <a:endParaRPr lang="en-US" dirty="0"/>
          </a:p>
        </p:txBody>
      </p:sp>
    </p:spTree>
    <p:extLst>
      <p:ext uri="{BB962C8B-B14F-4D97-AF65-F5344CB8AC3E}">
        <p14:creationId xmlns:p14="http://schemas.microsoft.com/office/powerpoint/2010/main" val="101062317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52</a:t>
            </a:fld>
            <a:endParaRPr lang="en-US" dirty="0"/>
          </a:p>
        </p:txBody>
      </p:sp>
    </p:spTree>
    <p:extLst>
      <p:ext uri="{BB962C8B-B14F-4D97-AF65-F5344CB8AC3E}">
        <p14:creationId xmlns:p14="http://schemas.microsoft.com/office/powerpoint/2010/main" val="273616163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53</a:t>
            </a:fld>
            <a:endParaRPr lang="en-US" dirty="0"/>
          </a:p>
        </p:txBody>
      </p:sp>
    </p:spTree>
    <p:extLst>
      <p:ext uri="{BB962C8B-B14F-4D97-AF65-F5344CB8AC3E}">
        <p14:creationId xmlns:p14="http://schemas.microsoft.com/office/powerpoint/2010/main" val="81507091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54</a:t>
            </a:fld>
            <a:endParaRPr lang="en-US" dirty="0"/>
          </a:p>
        </p:txBody>
      </p:sp>
    </p:spTree>
    <p:extLst>
      <p:ext uri="{BB962C8B-B14F-4D97-AF65-F5344CB8AC3E}">
        <p14:creationId xmlns:p14="http://schemas.microsoft.com/office/powerpoint/2010/main" val="23153611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55</a:t>
            </a:fld>
            <a:endParaRPr lang="en-US" dirty="0"/>
          </a:p>
        </p:txBody>
      </p:sp>
    </p:spTree>
    <p:extLst>
      <p:ext uri="{BB962C8B-B14F-4D97-AF65-F5344CB8AC3E}">
        <p14:creationId xmlns:p14="http://schemas.microsoft.com/office/powerpoint/2010/main" val="121899804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56</a:t>
            </a:fld>
            <a:endParaRPr lang="en-US" dirty="0"/>
          </a:p>
        </p:txBody>
      </p:sp>
    </p:spTree>
    <p:extLst>
      <p:ext uri="{BB962C8B-B14F-4D97-AF65-F5344CB8AC3E}">
        <p14:creationId xmlns:p14="http://schemas.microsoft.com/office/powerpoint/2010/main" val="20469994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57</a:t>
            </a:fld>
            <a:endParaRPr lang="en-US" dirty="0"/>
          </a:p>
        </p:txBody>
      </p:sp>
    </p:spTree>
    <p:extLst>
      <p:ext uri="{BB962C8B-B14F-4D97-AF65-F5344CB8AC3E}">
        <p14:creationId xmlns:p14="http://schemas.microsoft.com/office/powerpoint/2010/main" val="22177643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58</a:t>
            </a:fld>
            <a:endParaRPr lang="en-US" dirty="0"/>
          </a:p>
        </p:txBody>
      </p:sp>
    </p:spTree>
    <p:extLst>
      <p:ext uri="{BB962C8B-B14F-4D97-AF65-F5344CB8AC3E}">
        <p14:creationId xmlns:p14="http://schemas.microsoft.com/office/powerpoint/2010/main" val="258076363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59</a:t>
            </a:fld>
            <a:endParaRPr lang="en-US" dirty="0"/>
          </a:p>
        </p:txBody>
      </p:sp>
    </p:spTree>
    <p:extLst>
      <p:ext uri="{BB962C8B-B14F-4D97-AF65-F5344CB8AC3E}">
        <p14:creationId xmlns:p14="http://schemas.microsoft.com/office/powerpoint/2010/main" val="148041990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60</a:t>
            </a:fld>
            <a:endParaRPr lang="en-US" dirty="0"/>
          </a:p>
        </p:txBody>
      </p:sp>
    </p:spTree>
    <p:extLst>
      <p:ext uri="{BB962C8B-B14F-4D97-AF65-F5344CB8AC3E}">
        <p14:creationId xmlns:p14="http://schemas.microsoft.com/office/powerpoint/2010/main" val="1162838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a:t>
            </a:fld>
            <a:endParaRPr lang="en-US" dirty="0"/>
          </a:p>
        </p:txBody>
      </p:sp>
    </p:spTree>
    <p:extLst>
      <p:ext uri="{BB962C8B-B14F-4D97-AF65-F5344CB8AC3E}">
        <p14:creationId xmlns:p14="http://schemas.microsoft.com/office/powerpoint/2010/main" val="127818548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61</a:t>
            </a:fld>
            <a:endParaRPr lang="en-US" dirty="0"/>
          </a:p>
        </p:txBody>
      </p:sp>
    </p:spTree>
    <p:extLst>
      <p:ext uri="{BB962C8B-B14F-4D97-AF65-F5344CB8AC3E}">
        <p14:creationId xmlns:p14="http://schemas.microsoft.com/office/powerpoint/2010/main" val="350901313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62</a:t>
            </a:fld>
            <a:endParaRPr lang="en-US" dirty="0"/>
          </a:p>
        </p:txBody>
      </p:sp>
    </p:spTree>
    <p:extLst>
      <p:ext uri="{BB962C8B-B14F-4D97-AF65-F5344CB8AC3E}">
        <p14:creationId xmlns:p14="http://schemas.microsoft.com/office/powerpoint/2010/main" val="204788015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63</a:t>
            </a:fld>
            <a:endParaRPr lang="en-US" dirty="0"/>
          </a:p>
        </p:txBody>
      </p:sp>
    </p:spTree>
    <p:extLst>
      <p:ext uri="{BB962C8B-B14F-4D97-AF65-F5344CB8AC3E}">
        <p14:creationId xmlns:p14="http://schemas.microsoft.com/office/powerpoint/2010/main" val="86597990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64</a:t>
            </a:fld>
            <a:endParaRPr lang="en-US" dirty="0"/>
          </a:p>
        </p:txBody>
      </p:sp>
    </p:spTree>
    <p:extLst>
      <p:ext uri="{BB962C8B-B14F-4D97-AF65-F5344CB8AC3E}">
        <p14:creationId xmlns:p14="http://schemas.microsoft.com/office/powerpoint/2010/main" val="41527529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65</a:t>
            </a:fld>
            <a:endParaRPr lang="en-US" dirty="0"/>
          </a:p>
        </p:txBody>
      </p:sp>
    </p:spTree>
    <p:extLst>
      <p:ext uri="{BB962C8B-B14F-4D97-AF65-F5344CB8AC3E}">
        <p14:creationId xmlns:p14="http://schemas.microsoft.com/office/powerpoint/2010/main" val="31830796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66</a:t>
            </a:fld>
            <a:endParaRPr lang="en-US" dirty="0"/>
          </a:p>
        </p:txBody>
      </p:sp>
    </p:spTree>
    <p:extLst>
      <p:ext uri="{BB962C8B-B14F-4D97-AF65-F5344CB8AC3E}">
        <p14:creationId xmlns:p14="http://schemas.microsoft.com/office/powerpoint/2010/main" val="423846007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67</a:t>
            </a:fld>
            <a:endParaRPr lang="en-US" dirty="0"/>
          </a:p>
        </p:txBody>
      </p:sp>
    </p:spTree>
    <p:extLst>
      <p:ext uri="{BB962C8B-B14F-4D97-AF65-F5344CB8AC3E}">
        <p14:creationId xmlns:p14="http://schemas.microsoft.com/office/powerpoint/2010/main" val="306838575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68</a:t>
            </a:fld>
            <a:endParaRPr lang="en-US" dirty="0"/>
          </a:p>
        </p:txBody>
      </p:sp>
    </p:spTree>
    <p:extLst>
      <p:ext uri="{BB962C8B-B14F-4D97-AF65-F5344CB8AC3E}">
        <p14:creationId xmlns:p14="http://schemas.microsoft.com/office/powerpoint/2010/main" val="241663155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69</a:t>
            </a:fld>
            <a:endParaRPr lang="en-US" dirty="0"/>
          </a:p>
        </p:txBody>
      </p:sp>
    </p:spTree>
    <p:extLst>
      <p:ext uri="{BB962C8B-B14F-4D97-AF65-F5344CB8AC3E}">
        <p14:creationId xmlns:p14="http://schemas.microsoft.com/office/powerpoint/2010/main" val="1524415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E41278-A97F-6B4E-8A96-38954C528C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0134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8</a:t>
            </a:fld>
            <a:endParaRPr lang="en-US" dirty="0"/>
          </a:p>
        </p:txBody>
      </p:sp>
    </p:spTree>
    <p:extLst>
      <p:ext uri="{BB962C8B-B14F-4D97-AF65-F5344CB8AC3E}">
        <p14:creationId xmlns:p14="http://schemas.microsoft.com/office/powerpoint/2010/main" val="2612064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9</a:t>
            </a:fld>
            <a:endParaRPr lang="en-US" dirty="0"/>
          </a:p>
        </p:txBody>
      </p:sp>
    </p:spTree>
    <p:extLst>
      <p:ext uri="{BB962C8B-B14F-4D97-AF65-F5344CB8AC3E}">
        <p14:creationId xmlns:p14="http://schemas.microsoft.com/office/powerpoint/2010/main" val="2209045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customXml" Target="../../customXml/item3.xml"/><Relationship Id="rId7" Type="http://schemas.openxmlformats.org/officeDocument/2006/relationships/image" Target="../media/image1.png"/><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2.xml"/><Relationship Id="rId5" Type="http://schemas.openxmlformats.org/officeDocument/2006/relationships/customXml" Target="../../customXml/item5.xml"/><Relationship Id="rId4" Type="http://schemas.openxmlformats.org/officeDocument/2006/relationships/customXml" Target="../../customXml/item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26019" name="Rectangle 3"/>
          <p:cNvSpPr>
            <a:spLocks noGrp="1" noChangeArrowheads="1"/>
          </p:cNvSpPr>
          <p:nvPr>
            <p:ph type="ctrTitle" sz="quarter" hasCustomPrompt="1"/>
          </p:nvPr>
        </p:nvSpPr>
        <p:spPr>
          <a:xfrm>
            <a:off x="3200401" y="1907283"/>
            <a:ext cx="5732417" cy="470898"/>
          </a:xfrm>
          <a:solidFill>
            <a:srgbClr val="3399FF"/>
          </a:solidFill>
          <a:ln algn="ctr"/>
        </p:spPr>
        <p:txBody>
          <a:bodyPr wrap="square" tIns="0" rIns="0" bIns="0">
            <a:spAutoFit/>
          </a:bodyPr>
          <a:lstStyle>
            <a:lvl1pPr algn="l">
              <a:spcBef>
                <a:spcPct val="60000"/>
              </a:spcBef>
              <a:buClr>
                <a:schemeClr val="hlink"/>
              </a:buClr>
              <a:buSzPct val="90000"/>
              <a:buFontTx/>
              <a:buNone/>
              <a:defRPr sz="36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1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3458777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6540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Tree>
    <p:extLst>
      <p:ext uri="{BB962C8B-B14F-4D97-AF65-F5344CB8AC3E}">
        <p14:creationId xmlns:p14="http://schemas.microsoft.com/office/powerpoint/2010/main" val="25557445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9" y="992188"/>
            <a:ext cx="3798887" cy="438626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6" y="992188"/>
            <a:ext cx="3800475" cy="438626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82446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1800" b="0">
                <a:solidFill>
                  <a:srgbClr val="0070C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t"/>
          <a:lstStyle>
            <a:lvl1pPr marL="0" indent="0">
              <a:buNone/>
              <a:defRPr sz="1800" b="0">
                <a:solidFill>
                  <a:srgbClr val="0070C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502706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85642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66902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t"/>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2400">
                <a:solidFill>
                  <a:schemeClr val="bg1"/>
                </a:solidFill>
              </a:defRPr>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15495499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2629610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0599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9"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0751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20934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2"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285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3" y="2110583"/>
            <a:ext cx="5290768" cy="3722293"/>
          </a:xfrm>
          <a:solidFill>
            <a:srgbClr val="7030A0"/>
          </a:solidFill>
        </p:spPr>
        <p:txBody>
          <a:bodyPr lIns="91440" tIns="45720" rIns="91440" bIns="45720"/>
          <a:lstStyle>
            <a:lvl1pPr marL="214313" indent="-214313" algn="l">
              <a:lnSpc>
                <a:spcPct val="95000"/>
              </a:lnSpc>
              <a:spcBef>
                <a:spcPct val="60000"/>
              </a:spcBef>
              <a:buClr>
                <a:schemeClr val="bg1"/>
              </a:buClr>
              <a:buFont typeface="Wingdings" panose="05000000000000000000" pitchFamily="2" charset="2"/>
              <a:buChar char="Ø"/>
              <a:defRPr sz="1350">
                <a:solidFill>
                  <a:schemeClr val="bg1"/>
                </a:solidFill>
                <a:latin typeface="Segoe UI" pitchFamily="34" charset="0"/>
                <a:ea typeface="Segoe UI" pitchFamily="34" charset="0"/>
                <a:cs typeface="Segoe UI" pitchFamily="34" charset="0"/>
              </a:defRPr>
            </a:lvl1pPr>
            <a:lvl2pPr marL="216694"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9" y="2756542"/>
            <a:ext cx="3241675" cy="2851150"/>
          </a:xfrm>
        </p:spPr>
        <p:txBody>
          <a:bodyPr/>
          <a:lstStyle>
            <a:lvl1pPr>
              <a:defRPr sz="15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05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1"/>
            <a:ext cx="1475084" cy="559833"/>
          </a:xfrm>
          <a:prstGeom prst="rect">
            <a:avLst/>
          </a:prstGeom>
        </p:spPr>
        <p:txBody>
          <a:bodyPr wrap="none">
            <a:spAutoFit/>
          </a:bodyPr>
          <a:lstStyle/>
          <a:p>
            <a:r>
              <a:rPr lang="en-US" sz="3038" dirty="0">
                <a:solidFill>
                  <a:srgbClr val="00B0F0"/>
                </a:solidFill>
              </a:rPr>
              <a:t>DEMO</a:t>
            </a:r>
          </a:p>
        </p:txBody>
      </p:sp>
    </p:spTree>
    <p:extLst>
      <p:ext uri="{BB962C8B-B14F-4D97-AF65-F5344CB8AC3E}">
        <p14:creationId xmlns:p14="http://schemas.microsoft.com/office/powerpoint/2010/main" val="21312478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57956" y="6023859"/>
            <a:ext cx="1679023" cy="365780"/>
          </a:xfrm>
          <a:prstGeom prst="rect">
            <a:avLst/>
          </a:prstGeom>
        </p:spPr>
      </p:pic>
      <p:sp>
        <p:nvSpPr>
          <p:cNvPr id="2" name="Rectangle 1"/>
          <p:cNvSpPr/>
          <p:nvPr userDrawn="1"/>
        </p:nvSpPr>
        <p:spPr bwMode="auto">
          <a:xfrm>
            <a:off x="6476903" y="0"/>
            <a:ext cx="2667097" cy="6858000"/>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01930" y="2720520"/>
            <a:ext cx="6202880" cy="896552"/>
          </a:xfrm>
          <a:noFill/>
        </p:spPr>
        <p:txBody>
          <a:bodyPr lIns="91440" tIns="91440" rIns="91440" bIns="91440">
            <a:noAutofit/>
          </a:bodyPr>
          <a:lstStyle>
            <a:lvl1pPr marL="0" indent="0">
              <a:spcBef>
                <a:spcPts val="0"/>
              </a:spcBef>
              <a:buNone/>
              <a:defRPr sz="2059"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01929" y="1644658"/>
            <a:ext cx="6202880" cy="1075862"/>
          </a:xfrm>
          <a:noFill/>
        </p:spPr>
        <p:txBody>
          <a:bodyPr lIns="91440" tIns="91440" rIns="91440" bIns="91440" anchor="t" anchorCtr="0"/>
          <a:lstStyle>
            <a:lvl1pPr>
              <a:defRPr sz="4412" spc="-59" baseline="0">
                <a:solidFill>
                  <a:schemeClr val="bg1"/>
                </a:solidFill>
              </a:defRPr>
            </a:lvl1pPr>
          </a:lstStyle>
          <a:p>
            <a:r>
              <a:rPr lang="en-US" dirty="0"/>
              <a:t>Presentation title</a:t>
            </a:r>
          </a:p>
        </p:txBody>
      </p:sp>
      <p:grpSp>
        <p:nvGrpSpPr>
          <p:cNvPr id="49" name="Group 48"/>
          <p:cNvGrpSpPr/>
          <p:nvPr userDrawn="1"/>
        </p:nvGrpSpPr>
        <p:grpSpPr>
          <a:xfrm>
            <a:off x="6807055" y="1662046"/>
            <a:ext cx="2062820" cy="3533909"/>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39358017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2774286" cy="715581"/>
          </a:xfrm>
          <a:prstGeom prst="rect">
            <a:avLst/>
          </a:prstGeom>
        </p:spPr>
        <p:txBody>
          <a:bodyPr wrap="none">
            <a:spAutoFit/>
          </a:bodyPr>
          <a:lstStyle/>
          <a:p>
            <a:pPr algn="l"/>
            <a:r>
              <a:rPr lang="en-US" sz="4050" b="1" dirty="0">
                <a:latin typeface="Segoe UI" panose="020B0502040204020203" pitchFamily="34" charset="0"/>
                <a:cs typeface="Segoe UI" panose="020B0502040204020203" pitchFamily="34" charset="0"/>
              </a:rPr>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t>LAB</a:t>
            </a:r>
          </a:p>
        </p:txBody>
      </p:sp>
      <p:sp>
        <p:nvSpPr>
          <p:cNvPr id="9" name="Title 1">
            <a:extLst>
              <a:ext uri="{FF2B5EF4-FFF2-40B4-BE49-F238E27FC236}">
                <a16:creationId xmlns:a16="http://schemas.microsoft.com/office/drawing/2014/main" id="{C610877B-30C7-48C5-8BDA-CA0DB0C7F805}"/>
              </a:ext>
            </a:extLst>
          </p:cNvPr>
          <p:cNvSpPr txBox="1">
            <a:spLocks/>
          </p:cNvSpPr>
          <p:nvPr userDrawn="1"/>
        </p:nvSpPr>
        <p:spPr>
          <a:xfrm>
            <a:off x="151194" y="6219372"/>
            <a:ext cx="8833654" cy="587829"/>
          </a:xfrm>
          <a:prstGeom prst="rect">
            <a:avLst/>
          </a:prstGeom>
          <a:solidFill>
            <a:schemeClr val="bg1"/>
          </a:solidFill>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500" u="sng" dirty="0">
                <a:solidFill>
                  <a:srgbClr val="0070C0"/>
                </a:solidFill>
              </a:rPr>
              <a:t>Click to edit Lab URL</a:t>
            </a:r>
          </a:p>
        </p:txBody>
      </p:sp>
    </p:spTree>
    <p:extLst>
      <p:ext uri="{BB962C8B-B14F-4D97-AF65-F5344CB8AC3E}">
        <p14:creationId xmlns:p14="http://schemas.microsoft.com/office/powerpoint/2010/main" val="2625449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theme" Target="../theme/theme2.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699" r:id="rId6"/>
    <p:sldLayoutId id="2147483702" r:id="rId7"/>
    <p:sldLayoutId id="2147483700" r:id="rId8"/>
    <p:sldLayoutId id="2147483705" r:id="rId9"/>
    <p:sldLayoutId id="2147483703" r:id="rId10"/>
    <p:sldLayoutId id="2147483706" r:id="rId11"/>
    <p:sldLayoutId id="2147483663" r:id="rId12"/>
    <p:sldLayoutId id="2147483664" r:id="rId13"/>
    <p:sldLayoutId id="2147483665" r:id="rId14"/>
    <p:sldLayoutId id="2147483667" r:id="rId15"/>
    <p:sldLayoutId id="2147483668" r:id="rId16"/>
    <p:sldLayoutId id="2147483669" r:id="rId17"/>
    <p:sldLayoutId id="2147483670" r:id="rId18"/>
    <p:sldLayoutId id="2147483671" r:id="rId19"/>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25001" name="Rectangle 9"/>
          <p:cNvSpPr>
            <a:spLocks noChangeArrowheads="1"/>
          </p:cNvSpPr>
          <p:nvPr/>
        </p:nvSpPr>
        <p:spPr bwMode="auto">
          <a:xfrm>
            <a:off x="4763" y="731840"/>
            <a:ext cx="9136062" cy="6111875"/>
          </a:xfrm>
          <a:prstGeom prst="rect">
            <a:avLst/>
          </a:prstGeom>
          <a:noFill/>
          <a:ln w="28575" algn="ctr">
            <a:noFill/>
            <a:miter lim="800000"/>
            <a:headEnd/>
            <a:tailEnd/>
          </a:ln>
          <a:effectLst/>
        </p:spPr>
        <p:txBody>
          <a:bodyPr wrap="none" anchor="ctr"/>
          <a:lstStyle/>
          <a:p>
            <a:pPr algn="ctr" eaLnBrk="0" hangingPunct="0">
              <a:defRPr/>
            </a:pPr>
            <a:endParaRPr lang="en-US" sz="1350" dirty="0">
              <a:cs typeface="+mn-cs"/>
            </a:endParaRPr>
          </a:p>
        </p:txBody>
      </p:sp>
      <p:sp>
        <p:nvSpPr>
          <p:cNvPr id="1029" name="Rectangle 4"/>
          <p:cNvSpPr>
            <a:spLocks noGrp="1" noChangeArrowheads="1"/>
          </p:cNvSpPr>
          <p:nvPr>
            <p:ph type="title"/>
          </p:nvPr>
        </p:nvSpPr>
        <p:spPr bwMode="auto">
          <a:xfrm>
            <a:off x="460376"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9"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8795664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Lst>
  <p:txStyles>
    <p:titleStyle>
      <a:lvl1pPr algn="l" rtl="0" eaLnBrk="1" fontAlgn="base" hangingPunct="1">
        <a:lnSpc>
          <a:spcPct val="85000"/>
        </a:lnSpc>
        <a:spcBef>
          <a:spcPct val="0"/>
        </a:spcBef>
        <a:spcAft>
          <a:spcPct val="0"/>
        </a:spcAft>
        <a:buClr>
          <a:srgbClr val="DC0081"/>
        </a:buClr>
        <a:buFont typeface="Wingdings" pitchFamily="2" charset="2"/>
        <a:defRPr sz="21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5pPr>
      <a:lvl6pPr marL="3429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6pPr>
      <a:lvl7pPr marL="6858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7pPr>
      <a:lvl8pPr marL="10287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8pPr>
      <a:lvl9pPr marL="13716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9pPr>
    </p:titleStyle>
    <p:bodyStyle>
      <a:lvl1pPr marL="130969" indent="-130969" algn="l" rtl="0" eaLnBrk="1" fontAlgn="base" hangingPunct="1">
        <a:lnSpc>
          <a:spcPct val="100000"/>
        </a:lnSpc>
        <a:spcBef>
          <a:spcPts val="450"/>
        </a:spcBef>
        <a:spcAft>
          <a:spcPct val="0"/>
        </a:spcAft>
        <a:buClr>
          <a:srgbClr val="0070C0"/>
        </a:buClr>
        <a:buSzPct val="90000"/>
        <a:buFont typeface="Arial" pitchFamily="34" charset="0"/>
        <a:buChar char="•"/>
        <a:defRPr sz="2100">
          <a:solidFill>
            <a:schemeClr val="tx1"/>
          </a:solidFill>
          <a:latin typeface="Segoe UI" pitchFamily="34" charset="0"/>
          <a:ea typeface="Segoe UI" pitchFamily="34" charset="0"/>
          <a:cs typeface="Segoe UI" pitchFamily="34" charset="0"/>
        </a:defRPr>
      </a:lvl1pPr>
      <a:lvl2pPr marL="344091" indent="-127397" algn="l" rtl="0" eaLnBrk="1" fontAlgn="base" hangingPunct="1">
        <a:lnSpc>
          <a:spcPct val="100000"/>
        </a:lnSpc>
        <a:spcBef>
          <a:spcPts val="450"/>
        </a:spcBef>
        <a:spcAft>
          <a:spcPct val="0"/>
        </a:spcAft>
        <a:buClr>
          <a:srgbClr val="0070C0"/>
        </a:buClr>
        <a:buSzPct val="80000"/>
        <a:buFont typeface="Arial" pitchFamily="34" charset="0"/>
        <a:buChar char="•"/>
        <a:defRPr sz="1800">
          <a:solidFill>
            <a:schemeClr val="tx1"/>
          </a:solidFill>
          <a:latin typeface="Segoe UI" pitchFamily="34" charset="0"/>
          <a:ea typeface="Segoe UI" pitchFamily="34" charset="0"/>
          <a:cs typeface="Segoe UI" pitchFamily="34" charset="0"/>
        </a:defRPr>
      </a:lvl2pPr>
      <a:lvl3pPr marL="640556" indent="-129779" algn="l" rtl="0" eaLnBrk="1" fontAlgn="base" hangingPunct="1">
        <a:lnSpc>
          <a:spcPct val="100000"/>
        </a:lnSpc>
        <a:spcBef>
          <a:spcPts val="450"/>
        </a:spcBef>
        <a:spcAft>
          <a:spcPct val="0"/>
        </a:spcAft>
        <a:buClr>
          <a:srgbClr val="0070C0"/>
        </a:buClr>
        <a:buSzPct val="80000"/>
        <a:buFont typeface="Arial" pitchFamily="34" charset="0"/>
        <a:buChar char="•"/>
        <a:defRPr sz="1500">
          <a:solidFill>
            <a:schemeClr val="tx1"/>
          </a:solidFill>
          <a:latin typeface="Segoe UI" pitchFamily="34" charset="0"/>
          <a:ea typeface="Segoe UI" pitchFamily="34" charset="0"/>
          <a:cs typeface="Segoe UI" pitchFamily="34" charset="0"/>
        </a:defRPr>
      </a:lvl3pPr>
      <a:lvl4pPr marL="940594" indent="-123825" algn="l" rtl="0" eaLnBrk="1" fontAlgn="base" hangingPunct="1">
        <a:lnSpc>
          <a:spcPct val="100000"/>
        </a:lnSpc>
        <a:spcBef>
          <a:spcPts val="450"/>
        </a:spcBef>
        <a:spcAft>
          <a:spcPct val="0"/>
        </a:spcAft>
        <a:buClr>
          <a:srgbClr val="0070C0"/>
        </a:buClr>
        <a:buSzPct val="90000"/>
        <a:buFont typeface="Arial" pitchFamily="34" charset="0"/>
        <a:buChar char="•"/>
        <a:defRPr sz="1350">
          <a:solidFill>
            <a:schemeClr val="tx1"/>
          </a:solidFill>
          <a:latin typeface="Segoe UI" pitchFamily="34" charset="0"/>
          <a:ea typeface="Segoe UI" pitchFamily="34" charset="0"/>
          <a:cs typeface="Segoe UI" pitchFamily="34" charset="0"/>
        </a:defRPr>
      </a:lvl4pPr>
      <a:lvl5pPr marL="1158479" indent="-126206" algn="l" rtl="0" eaLnBrk="1" fontAlgn="base" hangingPunct="1">
        <a:lnSpc>
          <a:spcPct val="100000"/>
        </a:lnSpc>
        <a:spcBef>
          <a:spcPts val="450"/>
        </a:spcBef>
        <a:spcAft>
          <a:spcPct val="0"/>
        </a:spcAft>
        <a:buClr>
          <a:srgbClr val="0070C0"/>
        </a:buClr>
        <a:buSzPct val="90000"/>
        <a:buFont typeface="Arial" pitchFamily="34" charset="0"/>
        <a:buChar char="•"/>
        <a:defRPr sz="1350">
          <a:solidFill>
            <a:schemeClr val="tx1"/>
          </a:solidFill>
          <a:latin typeface="Segoe UI" pitchFamily="34" charset="0"/>
          <a:ea typeface="Segoe UI" pitchFamily="34" charset="0"/>
          <a:cs typeface="Segoe UI" pitchFamily="34" charset="0"/>
        </a:defRPr>
      </a:lvl5pPr>
      <a:lvl6pPr marL="15013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6pPr>
      <a:lvl7pPr marL="18442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7pPr>
      <a:lvl8pPr marL="21871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8pPr>
      <a:lvl9pPr marL="25300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criticalserverrgddisks810.blob.core.windows.net/vhds/CriticalServer.vhd" TargetMode="External"/><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2.xml"/></Relationships>
</file>

<file path=ppt/slides/_rels/slide70.xml.rels><?xml version="1.0" encoding="UTF-8" standalone="yes"?>
<Relationships xmlns="http://schemas.openxmlformats.org/package/2006/relationships"><Relationship Id="rId2" Type="http://schemas.openxmlformats.org/officeDocument/2006/relationships/hyperlink" Target="https://docs.microsoft.com/en-us/azure/storage/blobs/storage-dotnet-shared-access-signature-part-2"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a:xfrm>
            <a:off x="3685591" y="1660007"/>
            <a:ext cx="5290768" cy="3722293"/>
          </a:xfrm>
        </p:spPr>
        <p:txBody>
          <a:bodyPr/>
          <a:lstStyle/>
          <a:p>
            <a:r>
              <a:rPr lang="en-US" dirty="0"/>
              <a:t>Design and Implement Azure App Service Apps (10-15%) </a:t>
            </a:r>
          </a:p>
          <a:p>
            <a:r>
              <a:rPr lang="en-US" dirty="0"/>
              <a:t>Create and Manage Compute Resources (20-25%)</a:t>
            </a:r>
          </a:p>
          <a:p>
            <a:r>
              <a:rPr lang="en-US" dirty="0"/>
              <a:t>Design and Implement a Storage Strategy (10-15%) </a:t>
            </a:r>
          </a:p>
          <a:p>
            <a:r>
              <a:rPr lang="en-US" dirty="0"/>
              <a:t>Implement virtual networks (15–20%)</a:t>
            </a:r>
          </a:p>
          <a:p>
            <a:r>
              <a:rPr lang="en-US" dirty="0"/>
              <a:t>Design and Deploy ARM Templates (10-15%)</a:t>
            </a:r>
          </a:p>
          <a:p>
            <a:r>
              <a:rPr lang="en-US" dirty="0">
                <a:solidFill>
                  <a:srgbClr val="FFC000"/>
                </a:solidFill>
              </a:rPr>
              <a:t>Manage Azure Security, and Recovery Services (25-30%) </a:t>
            </a:r>
          </a:p>
          <a:p>
            <a:r>
              <a:rPr lang="en-US" dirty="0"/>
              <a:t>Manage Azure Operations (5-10%)</a:t>
            </a:r>
          </a:p>
          <a:p>
            <a:r>
              <a:rPr lang="en-US" dirty="0"/>
              <a:t>Manage Azure Identities (5-10%)</a:t>
            </a:r>
          </a:p>
        </p:txBody>
      </p:sp>
      <p:sp>
        <p:nvSpPr>
          <p:cNvPr id="3" name="Subtitle 2"/>
          <p:cNvSpPr>
            <a:spLocks noGrp="1"/>
          </p:cNvSpPr>
          <p:nvPr>
            <p:ph type="body" sz="quarter" idx="10"/>
          </p:nvPr>
        </p:nvSpPr>
        <p:spPr/>
        <p:txBody>
          <a:bodyPr/>
          <a:lstStyle/>
          <a:p>
            <a:pPr marL="0" indent="0">
              <a:buClr>
                <a:schemeClr val="bg1"/>
              </a:buClr>
              <a:buNone/>
            </a:pPr>
            <a:r>
              <a:rPr lang="en-US" dirty="0"/>
              <a:t>Speaker Information:</a:t>
            </a:r>
          </a:p>
          <a:p>
            <a:pPr marL="0" indent="0">
              <a:buClr>
                <a:schemeClr val="bg1"/>
              </a:buClr>
              <a:buNone/>
            </a:pPr>
            <a:endParaRPr lang="en-US" dirty="0"/>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34A1D-8CF5-411C-8586-28F2EE5CAC57}"/>
              </a:ext>
            </a:extLst>
          </p:cNvPr>
          <p:cNvSpPr>
            <a:spLocks noGrp="1"/>
          </p:cNvSpPr>
          <p:nvPr>
            <p:ph type="title"/>
          </p:nvPr>
        </p:nvSpPr>
        <p:spPr/>
        <p:txBody>
          <a:bodyPr/>
          <a:lstStyle/>
          <a:p>
            <a:r>
              <a:rPr lang="en-US" dirty="0"/>
              <a:t>Create a Key Vault (CLI)</a:t>
            </a:r>
          </a:p>
        </p:txBody>
      </p:sp>
      <p:sp>
        <p:nvSpPr>
          <p:cNvPr id="3" name="Text Placeholder 2">
            <a:extLst>
              <a:ext uri="{FF2B5EF4-FFF2-40B4-BE49-F238E27FC236}">
                <a16:creationId xmlns:a16="http://schemas.microsoft.com/office/drawing/2014/main" id="{6D57742D-A436-4A86-84BB-D783C5EF7BC1}"/>
              </a:ext>
            </a:extLst>
          </p:cNvPr>
          <p:cNvSpPr>
            <a:spLocks noGrp="1"/>
          </p:cNvSpPr>
          <p:nvPr>
            <p:ph type="body" idx="1"/>
          </p:nvPr>
        </p:nvSpPr>
        <p:spPr/>
        <p:txBody>
          <a:bodyPr/>
          <a:lstStyle/>
          <a:p>
            <a:r>
              <a:rPr lang="en-US" dirty="0"/>
              <a:t>Create Resource group </a:t>
            </a:r>
          </a:p>
          <a:p>
            <a:pPr marL="0" indent="0">
              <a:buNone/>
            </a:pPr>
            <a:r>
              <a:rPr lang="en-US" sz="2400" dirty="0" err="1"/>
              <a:t>az</a:t>
            </a:r>
            <a:r>
              <a:rPr lang="en-US" sz="2400" dirty="0"/>
              <a:t> group create --name “</a:t>
            </a:r>
            <a:r>
              <a:rPr lang="en-US" sz="2400" dirty="0" err="1"/>
              <a:t>MyKeyValutRG</a:t>
            </a:r>
            <a:r>
              <a:rPr lang="en-US" sz="2400" dirty="0"/>
              <a:t>” --location “East US” </a:t>
            </a:r>
          </a:p>
          <a:p>
            <a:pPr marL="0" indent="0">
              <a:buNone/>
            </a:pPr>
            <a:endParaRPr lang="en-US" dirty="0"/>
          </a:p>
          <a:p>
            <a:r>
              <a:rPr lang="en-US" dirty="0"/>
              <a:t>Create Key Vault </a:t>
            </a:r>
          </a:p>
          <a:p>
            <a:pPr marL="0" indent="0">
              <a:buNone/>
            </a:pPr>
            <a:r>
              <a:rPr lang="en-US" sz="2400" dirty="0" err="1"/>
              <a:t>Az</a:t>
            </a:r>
            <a:r>
              <a:rPr lang="en-US" sz="2400" dirty="0"/>
              <a:t> </a:t>
            </a:r>
            <a:r>
              <a:rPr lang="en-US" sz="2400" dirty="0" err="1"/>
              <a:t>keyvault</a:t>
            </a:r>
            <a:r>
              <a:rPr lang="en-US" sz="2400" dirty="0"/>
              <a:t> create –name “MyKeyVault-0” –resource-group “</a:t>
            </a:r>
            <a:r>
              <a:rPr lang="en-US" sz="2400" dirty="0" err="1"/>
              <a:t>MyKeyVaultRG</a:t>
            </a:r>
            <a:r>
              <a:rPr lang="en-US" sz="2400" dirty="0"/>
              <a:t>” --location “East US”</a:t>
            </a:r>
          </a:p>
        </p:txBody>
      </p:sp>
      <p:sp>
        <p:nvSpPr>
          <p:cNvPr id="4" name="Text Placeholder 3">
            <a:extLst>
              <a:ext uri="{FF2B5EF4-FFF2-40B4-BE49-F238E27FC236}">
                <a16:creationId xmlns:a16="http://schemas.microsoft.com/office/drawing/2014/main" id="{D37336D3-173E-48DE-BA80-FA8A9720595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321811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BC65A-E012-46D0-896B-6F06D6A0FAF4}"/>
              </a:ext>
            </a:extLst>
          </p:cNvPr>
          <p:cNvSpPr>
            <a:spLocks noGrp="1"/>
          </p:cNvSpPr>
          <p:nvPr>
            <p:ph type="title"/>
          </p:nvPr>
        </p:nvSpPr>
        <p:spPr/>
        <p:txBody>
          <a:bodyPr/>
          <a:lstStyle/>
          <a:p>
            <a:r>
              <a:rPr lang="en-US" dirty="0"/>
              <a:t>Create a Key (Azure Portal)</a:t>
            </a:r>
          </a:p>
        </p:txBody>
      </p:sp>
      <p:sp>
        <p:nvSpPr>
          <p:cNvPr id="3" name="Text Placeholder 2">
            <a:extLst>
              <a:ext uri="{FF2B5EF4-FFF2-40B4-BE49-F238E27FC236}">
                <a16:creationId xmlns:a16="http://schemas.microsoft.com/office/drawing/2014/main" id="{EB026B05-DF8A-4C40-9F6B-F9A4CCC4E1AA}"/>
              </a:ext>
            </a:extLst>
          </p:cNvPr>
          <p:cNvSpPr>
            <a:spLocks noGrp="1"/>
          </p:cNvSpPr>
          <p:nvPr>
            <p:ph type="body" idx="1"/>
          </p:nvPr>
        </p:nvSpPr>
        <p:spPr>
          <a:xfrm>
            <a:off x="261254" y="1021215"/>
            <a:ext cx="4106030" cy="5147356"/>
          </a:xfrm>
        </p:spPr>
        <p:txBody>
          <a:bodyPr/>
          <a:lstStyle/>
          <a:p>
            <a:r>
              <a:rPr lang="en-US" sz="2000" dirty="0"/>
              <a:t>Keys stored </a:t>
            </a:r>
          </a:p>
          <a:p>
            <a:pPr lvl="1"/>
            <a:r>
              <a:rPr lang="en-US" sz="1800" dirty="0"/>
              <a:t>Encrypting </a:t>
            </a:r>
          </a:p>
          <a:p>
            <a:pPr lvl="1"/>
            <a:r>
              <a:rPr lang="en-US" sz="1800" dirty="0"/>
              <a:t>Decrypting </a:t>
            </a:r>
          </a:p>
          <a:p>
            <a:pPr lvl="1"/>
            <a:r>
              <a:rPr lang="en-US" sz="1800" dirty="0"/>
              <a:t>Secrets such as passwords</a:t>
            </a:r>
          </a:p>
          <a:p>
            <a:pPr lvl="1"/>
            <a:r>
              <a:rPr lang="en-US" sz="1800" dirty="0"/>
              <a:t>.</a:t>
            </a:r>
            <a:r>
              <a:rPr lang="en-US" sz="1800" dirty="0" err="1"/>
              <a:t>pfx</a:t>
            </a:r>
            <a:r>
              <a:rPr lang="en-US" sz="1800" dirty="0"/>
              <a:t> or .</a:t>
            </a:r>
            <a:r>
              <a:rPr lang="en-US" sz="1800" dirty="0" err="1"/>
              <a:t>pem</a:t>
            </a:r>
            <a:r>
              <a:rPr lang="en-US" sz="1800" dirty="0"/>
              <a:t> </a:t>
            </a:r>
          </a:p>
          <a:p>
            <a:r>
              <a:rPr lang="en-US" sz="2000" dirty="0"/>
              <a:t>Referenced through a URI</a:t>
            </a:r>
          </a:p>
          <a:p>
            <a:r>
              <a:rPr lang="en-US" sz="2000" dirty="0"/>
              <a:t>Authenticated by Azure AD</a:t>
            </a:r>
          </a:p>
          <a:p>
            <a:r>
              <a:rPr lang="en-US" sz="2000" dirty="0"/>
              <a:t>Steps </a:t>
            </a:r>
          </a:p>
          <a:p>
            <a:pPr marL="746125" lvl="1" indent="-457200">
              <a:buFont typeface="+mj-lt"/>
              <a:buAutoNum type="arabicPeriod"/>
            </a:pPr>
            <a:r>
              <a:rPr lang="en-US" sz="1800" dirty="0"/>
              <a:t>Select Key Vault from resource group </a:t>
            </a:r>
          </a:p>
          <a:p>
            <a:pPr marL="746125" lvl="1" indent="-457200">
              <a:buFont typeface="+mj-lt"/>
              <a:buAutoNum type="arabicPeriod"/>
            </a:pPr>
            <a:r>
              <a:rPr lang="en-US" sz="1800" dirty="0"/>
              <a:t>Click Keys </a:t>
            </a:r>
          </a:p>
          <a:p>
            <a:pPr marL="746125" lvl="1" indent="-457200">
              <a:buFont typeface="+mj-lt"/>
              <a:buAutoNum type="arabicPeriod"/>
            </a:pPr>
            <a:r>
              <a:rPr lang="en-US" sz="1800" dirty="0"/>
              <a:t>Click Add </a:t>
            </a:r>
          </a:p>
          <a:p>
            <a:pPr marL="746125" lvl="1" indent="-457200">
              <a:buFont typeface="+mj-lt"/>
              <a:buAutoNum type="arabicPeriod"/>
            </a:pPr>
            <a:r>
              <a:rPr lang="en-US" sz="1800" dirty="0"/>
              <a:t>Enter name </a:t>
            </a:r>
          </a:p>
          <a:p>
            <a:pPr marL="1141412" lvl="2" indent="-457200"/>
            <a:r>
              <a:rPr lang="en-US" sz="1400" dirty="0"/>
              <a:t>If P1 key then can be protected using HSM</a:t>
            </a:r>
          </a:p>
          <a:p>
            <a:pPr lvl="1"/>
            <a:endParaRPr lang="en-US" sz="1800" dirty="0"/>
          </a:p>
          <a:p>
            <a:r>
              <a:rPr lang="en-US" sz="2000" dirty="0"/>
              <a:t> </a:t>
            </a:r>
          </a:p>
        </p:txBody>
      </p:sp>
      <p:sp>
        <p:nvSpPr>
          <p:cNvPr id="4" name="Text Placeholder 3">
            <a:extLst>
              <a:ext uri="{FF2B5EF4-FFF2-40B4-BE49-F238E27FC236}">
                <a16:creationId xmlns:a16="http://schemas.microsoft.com/office/drawing/2014/main" id="{331DC738-F06B-411C-9873-EC6611E4A984}"/>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231BD6B3-FF00-4B1B-8420-A8812B8D310E}"/>
              </a:ext>
            </a:extLst>
          </p:cNvPr>
          <p:cNvPicPr>
            <a:picLocks noChangeAspect="1"/>
          </p:cNvPicPr>
          <p:nvPr/>
        </p:nvPicPr>
        <p:blipFill>
          <a:blip r:embed="rId3"/>
          <a:stretch>
            <a:fillRect/>
          </a:stretch>
        </p:blipFill>
        <p:spPr>
          <a:xfrm>
            <a:off x="4548606" y="740662"/>
            <a:ext cx="4457700" cy="2886075"/>
          </a:xfrm>
          <a:prstGeom prst="rect">
            <a:avLst/>
          </a:prstGeom>
        </p:spPr>
      </p:pic>
      <p:pic>
        <p:nvPicPr>
          <p:cNvPr id="6" name="Picture 5">
            <a:extLst>
              <a:ext uri="{FF2B5EF4-FFF2-40B4-BE49-F238E27FC236}">
                <a16:creationId xmlns:a16="http://schemas.microsoft.com/office/drawing/2014/main" id="{CDA70082-F3CC-4E70-A523-25EA9680C0A1}"/>
              </a:ext>
            </a:extLst>
          </p:cNvPr>
          <p:cNvPicPr>
            <a:picLocks noChangeAspect="1"/>
          </p:cNvPicPr>
          <p:nvPr/>
        </p:nvPicPr>
        <p:blipFill>
          <a:blip r:embed="rId4"/>
          <a:stretch>
            <a:fillRect/>
          </a:stretch>
        </p:blipFill>
        <p:spPr>
          <a:xfrm>
            <a:off x="4534318" y="740662"/>
            <a:ext cx="4486275" cy="3057525"/>
          </a:xfrm>
          <a:prstGeom prst="rect">
            <a:avLst/>
          </a:prstGeom>
        </p:spPr>
      </p:pic>
      <p:pic>
        <p:nvPicPr>
          <p:cNvPr id="7" name="Picture 6">
            <a:extLst>
              <a:ext uri="{FF2B5EF4-FFF2-40B4-BE49-F238E27FC236}">
                <a16:creationId xmlns:a16="http://schemas.microsoft.com/office/drawing/2014/main" id="{B3CFDA3A-91E3-4575-99FB-CD7D09F18007}"/>
              </a:ext>
            </a:extLst>
          </p:cNvPr>
          <p:cNvPicPr>
            <a:picLocks noChangeAspect="1"/>
          </p:cNvPicPr>
          <p:nvPr/>
        </p:nvPicPr>
        <p:blipFill>
          <a:blip r:embed="rId5"/>
          <a:stretch>
            <a:fillRect/>
          </a:stretch>
        </p:blipFill>
        <p:spPr>
          <a:xfrm>
            <a:off x="4534318" y="740662"/>
            <a:ext cx="4467225" cy="3800475"/>
          </a:xfrm>
          <a:prstGeom prst="rect">
            <a:avLst/>
          </a:prstGeom>
        </p:spPr>
      </p:pic>
    </p:spTree>
    <p:extLst>
      <p:ext uri="{BB962C8B-B14F-4D97-AF65-F5344CB8AC3E}">
        <p14:creationId xmlns:p14="http://schemas.microsoft.com/office/powerpoint/2010/main" val="2526088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571A7-51E5-41FF-9CC8-C14C55CD12E0}"/>
              </a:ext>
            </a:extLst>
          </p:cNvPr>
          <p:cNvSpPr>
            <a:spLocks noGrp="1"/>
          </p:cNvSpPr>
          <p:nvPr>
            <p:ph type="title"/>
          </p:nvPr>
        </p:nvSpPr>
        <p:spPr/>
        <p:txBody>
          <a:bodyPr/>
          <a:lstStyle/>
          <a:p>
            <a:r>
              <a:rPr lang="en-US" dirty="0"/>
              <a:t>Create a Key (PowerShell)</a:t>
            </a:r>
          </a:p>
        </p:txBody>
      </p:sp>
      <p:sp>
        <p:nvSpPr>
          <p:cNvPr id="3" name="Text Placeholder 2">
            <a:extLst>
              <a:ext uri="{FF2B5EF4-FFF2-40B4-BE49-F238E27FC236}">
                <a16:creationId xmlns:a16="http://schemas.microsoft.com/office/drawing/2014/main" id="{1C873091-26DD-415F-B4DC-871D5EEE932E}"/>
              </a:ext>
            </a:extLst>
          </p:cNvPr>
          <p:cNvSpPr>
            <a:spLocks noGrp="1"/>
          </p:cNvSpPr>
          <p:nvPr>
            <p:ph type="body" idx="1"/>
          </p:nvPr>
        </p:nvSpPr>
        <p:spPr/>
        <p:txBody>
          <a:bodyPr/>
          <a:lstStyle/>
          <a:p>
            <a:r>
              <a:rPr lang="en-US" dirty="0"/>
              <a:t>Create a key </a:t>
            </a:r>
          </a:p>
          <a:p>
            <a:pPr marL="0" indent="0">
              <a:buNone/>
            </a:pPr>
            <a:r>
              <a:rPr lang="en-US" sz="2400" dirty="0"/>
              <a:t>Add-</a:t>
            </a:r>
            <a:r>
              <a:rPr lang="en-US" sz="2400" dirty="0" err="1"/>
              <a:t>AzureRmKeyVaultKey</a:t>
            </a:r>
            <a:r>
              <a:rPr lang="en-US" sz="2400" dirty="0"/>
              <a:t> –</a:t>
            </a:r>
            <a:r>
              <a:rPr lang="en-US" sz="2400" dirty="0" err="1"/>
              <a:t>VaultName</a:t>
            </a:r>
            <a:r>
              <a:rPr lang="en-US" sz="2400" dirty="0"/>
              <a:t> “MyKeyVault-0” –Name “</a:t>
            </a:r>
            <a:r>
              <a:rPr lang="en-US" sz="2400" dirty="0" err="1"/>
              <a:t>MyFirstKey</a:t>
            </a:r>
            <a:r>
              <a:rPr lang="en-US" sz="2400" dirty="0"/>
              <a:t>” –Destination “Software”</a:t>
            </a:r>
          </a:p>
          <a:p>
            <a:pPr marL="0" indent="0">
              <a:buNone/>
            </a:pPr>
            <a:endParaRPr lang="en-US" dirty="0"/>
          </a:p>
          <a:p>
            <a:pPr marL="0" indent="0">
              <a:buNone/>
            </a:pPr>
            <a:endParaRPr lang="en-US" dirty="0"/>
          </a:p>
        </p:txBody>
      </p:sp>
      <p:sp>
        <p:nvSpPr>
          <p:cNvPr id="4" name="Text Placeholder 3">
            <a:extLst>
              <a:ext uri="{FF2B5EF4-FFF2-40B4-BE49-F238E27FC236}">
                <a16:creationId xmlns:a16="http://schemas.microsoft.com/office/drawing/2014/main" id="{6587815C-5CBC-48C8-97B1-D7CC26054E4C}"/>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89733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6A817-0A37-4980-B3DD-A845FAE9A404}"/>
              </a:ext>
            </a:extLst>
          </p:cNvPr>
          <p:cNvSpPr>
            <a:spLocks noGrp="1"/>
          </p:cNvSpPr>
          <p:nvPr>
            <p:ph type="title"/>
          </p:nvPr>
        </p:nvSpPr>
        <p:spPr/>
        <p:txBody>
          <a:bodyPr/>
          <a:lstStyle/>
          <a:p>
            <a:r>
              <a:rPr lang="en-US" dirty="0"/>
              <a:t>Create a Key (Azure CLI)</a:t>
            </a:r>
          </a:p>
        </p:txBody>
      </p:sp>
      <p:sp>
        <p:nvSpPr>
          <p:cNvPr id="3" name="Text Placeholder 2">
            <a:extLst>
              <a:ext uri="{FF2B5EF4-FFF2-40B4-BE49-F238E27FC236}">
                <a16:creationId xmlns:a16="http://schemas.microsoft.com/office/drawing/2014/main" id="{94D52618-491E-4F7D-8377-B2CD301EE9B1}"/>
              </a:ext>
            </a:extLst>
          </p:cNvPr>
          <p:cNvSpPr>
            <a:spLocks noGrp="1"/>
          </p:cNvSpPr>
          <p:nvPr>
            <p:ph type="body" idx="1"/>
          </p:nvPr>
        </p:nvSpPr>
        <p:spPr/>
        <p:txBody>
          <a:bodyPr/>
          <a:lstStyle/>
          <a:p>
            <a:r>
              <a:rPr lang="en-US" dirty="0"/>
              <a:t>Create a key </a:t>
            </a:r>
          </a:p>
          <a:p>
            <a:pPr marL="0" indent="0">
              <a:buNone/>
            </a:pPr>
            <a:r>
              <a:rPr lang="en-US" sz="2400" dirty="0" err="1"/>
              <a:t>az</a:t>
            </a:r>
            <a:r>
              <a:rPr lang="en-US" sz="2400" dirty="0"/>
              <a:t> </a:t>
            </a:r>
            <a:r>
              <a:rPr lang="en-US" sz="2400" dirty="0" err="1"/>
              <a:t>keyvault</a:t>
            </a:r>
            <a:r>
              <a:rPr lang="en-US" sz="2400" dirty="0"/>
              <a:t> key create --vault-name ‘MyKeyVault-0’ –name ‘</a:t>
            </a:r>
            <a:r>
              <a:rPr lang="en-US" sz="2400" dirty="0" err="1"/>
              <a:t>MyThirdKey</a:t>
            </a:r>
            <a:r>
              <a:rPr lang="en-US" sz="2400" dirty="0"/>
              <a:t>’ --protection ‘software’</a:t>
            </a:r>
          </a:p>
        </p:txBody>
      </p:sp>
      <p:sp>
        <p:nvSpPr>
          <p:cNvPr id="4" name="Text Placeholder 3">
            <a:extLst>
              <a:ext uri="{FF2B5EF4-FFF2-40B4-BE49-F238E27FC236}">
                <a16:creationId xmlns:a16="http://schemas.microsoft.com/office/drawing/2014/main" id="{44021C6A-845D-41CB-A513-EC1322502C6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590800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1B0D8-D033-42F4-9D13-349B565F869D}"/>
              </a:ext>
            </a:extLst>
          </p:cNvPr>
          <p:cNvSpPr>
            <a:spLocks noGrp="1"/>
          </p:cNvSpPr>
          <p:nvPr>
            <p:ph type="title"/>
          </p:nvPr>
        </p:nvSpPr>
        <p:spPr/>
        <p:txBody>
          <a:bodyPr/>
          <a:lstStyle/>
          <a:p>
            <a:r>
              <a:rPr lang="en-US" dirty="0"/>
              <a:t>Create secrets (Azure Portal)</a:t>
            </a:r>
          </a:p>
        </p:txBody>
      </p:sp>
      <p:sp>
        <p:nvSpPr>
          <p:cNvPr id="3" name="Text Placeholder 2">
            <a:extLst>
              <a:ext uri="{FF2B5EF4-FFF2-40B4-BE49-F238E27FC236}">
                <a16:creationId xmlns:a16="http://schemas.microsoft.com/office/drawing/2014/main" id="{2C109273-1957-4A44-98E4-C843F4A5EA4F}"/>
              </a:ext>
            </a:extLst>
          </p:cNvPr>
          <p:cNvSpPr>
            <a:spLocks noGrp="1"/>
          </p:cNvSpPr>
          <p:nvPr>
            <p:ph type="body" idx="1"/>
          </p:nvPr>
        </p:nvSpPr>
        <p:spPr>
          <a:xfrm>
            <a:off x="261253" y="1021215"/>
            <a:ext cx="3969553" cy="5147356"/>
          </a:xfrm>
        </p:spPr>
        <p:txBody>
          <a:bodyPr/>
          <a:lstStyle/>
          <a:p>
            <a:r>
              <a:rPr lang="en-US" dirty="0"/>
              <a:t>Click Secrets </a:t>
            </a:r>
          </a:p>
          <a:p>
            <a:r>
              <a:rPr lang="en-US" dirty="0"/>
              <a:t>Steps </a:t>
            </a:r>
          </a:p>
          <a:p>
            <a:pPr marL="746125" lvl="1" indent="-457200">
              <a:buFont typeface="+mj-lt"/>
              <a:buAutoNum type="arabicPeriod"/>
            </a:pPr>
            <a:r>
              <a:rPr lang="en-US" dirty="0"/>
              <a:t>Set upload to manual </a:t>
            </a:r>
          </a:p>
          <a:p>
            <a:pPr marL="746125" lvl="1" indent="-457200">
              <a:buFont typeface="+mj-lt"/>
              <a:buAutoNum type="arabicPeriod"/>
            </a:pPr>
            <a:r>
              <a:rPr lang="en-US" dirty="0"/>
              <a:t>Add a content type (optional)</a:t>
            </a:r>
          </a:p>
          <a:p>
            <a:pPr marL="746125" lvl="1" indent="-457200">
              <a:buFont typeface="+mj-lt"/>
              <a:buAutoNum type="arabicPeriod"/>
            </a:pPr>
            <a:r>
              <a:rPr lang="en-US" dirty="0"/>
              <a:t>Enter activation and expiration date </a:t>
            </a:r>
          </a:p>
          <a:p>
            <a:pPr marL="746125" lvl="1" indent="-457200">
              <a:buFont typeface="+mj-lt"/>
              <a:buAutoNum type="arabicPeriod"/>
            </a:pPr>
            <a:r>
              <a:rPr lang="en-US" dirty="0"/>
              <a:t>Enable the secret </a:t>
            </a:r>
          </a:p>
        </p:txBody>
      </p:sp>
      <p:sp>
        <p:nvSpPr>
          <p:cNvPr id="4" name="Text Placeholder 3">
            <a:extLst>
              <a:ext uri="{FF2B5EF4-FFF2-40B4-BE49-F238E27FC236}">
                <a16:creationId xmlns:a16="http://schemas.microsoft.com/office/drawing/2014/main" id="{17978C08-9656-4B4A-8AFA-4046CFFC7307}"/>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018A8E3D-FF22-4529-AE34-C3547B04C666}"/>
              </a:ext>
            </a:extLst>
          </p:cNvPr>
          <p:cNvPicPr>
            <a:picLocks noChangeAspect="1"/>
          </p:cNvPicPr>
          <p:nvPr/>
        </p:nvPicPr>
        <p:blipFill>
          <a:blip r:embed="rId3"/>
          <a:stretch>
            <a:fillRect/>
          </a:stretch>
        </p:blipFill>
        <p:spPr>
          <a:xfrm>
            <a:off x="4548606" y="639667"/>
            <a:ext cx="4467225" cy="4295775"/>
          </a:xfrm>
          <a:prstGeom prst="rect">
            <a:avLst/>
          </a:prstGeom>
        </p:spPr>
      </p:pic>
    </p:spTree>
    <p:extLst>
      <p:ext uri="{BB962C8B-B14F-4D97-AF65-F5344CB8AC3E}">
        <p14:creationId xmlns:p14="http://schemas.microsoft.com/office/powerpoint/2010/main" val="360204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DC0EF-917A-417B-A4AB-D5C9A4379998}"/>
              </a:ext>
            </a:extLst>
          </p:cNvPr>
          <p:cNvSpPr>
            <a:spLocks noGrp="1"/>
          </p:cNvSpPr>
          <p:nvPr>
            <p:ph type="title"/>
          </p:nvPr>
        </p:nvSpPr>
        <p:spPr/>
        <p:txBody>
          <a:bodyPr/>
          <a:lstStyle/>
          <a:p>
            <a:r>
              <a:rPr lang="en-US" dirty="0"/>
              <a:t>Add a Secret (PowerShell)</a:t>
            </a:r>
          </a:p>
        </p:txBody>
      </p:sp>
      <p:sp>
        <p:nvSpPr>
          <p:cNvPr id="3" name="Text Placeholder 2">
            <a:extLst>
              <a:ext uri="{FF2B5EF4-FFF2-40B4-BE49-F238E27FC236}">
                <a16:creationId xmlns:a16="http://schemas.microsoft.com/office/drawing/2014/main" id="{1F1858C2-6A31-4092-91CA-25A5DBD8FE60}"/>
              </a:ext>
            </a:extLst>
          </p:cNvPr>
          <p:cNvSpPr>
            <a:spLocks noGrp="1"/>
          </p:cNvSpPr>
          <p:nvPr>
            <p:ph type="body" idx="1"/>
          </p:nvPr>
        </p:nvSpPr>
        <p:spPr/>
        <p:txBody>
          <a:bodyPr/>
          <a:lstStyle/>
          <a:p>
            <a:r>
              <a:rPr lang="en-US" dirty="0"/>
              <a:t>Convert to a secure string</a:t>
            </a:r>
          </a:p>
          <a:p>
            <a:pPr marL="0" indent="0">
              <a:buNone/>
            </a:pPr>
            <a:r>
              <a:rPr lang="en-US" sz="2400" dirty="0"/>
              <a:t>$</a:t>
            </a:r>
            <a:r>
              <a:rPr lang="en-US" sz="2400" dirty="0" err="1"/>
              <a:t>mysecret</a:t>
            </a:r>
            <a:r>
              <a:rPr lang="en-US" sz="2400" dirty="0"/>
              <a:t> = </a:t>
            </a:r>
            <a:r>
              <a:rPr lang="en-US" sz="2400" dirty="0" err="1"/>
              <a:t>ConvertTo-SecureString</a:t>
            </a:r>
            <a:r>
              <a:rPr lang="en-US" sz="2400" dirty="0"/>
              <a:t> –String ‘P@55w,rd’ –Force –</a:t>
            </a:r>
            <a:r>
              <a:rPr lang="en-US" sz="2400" dirty="0" err="1"/>
              <a:t>AsPlainText</a:t>
            </a:r>
            <a:r>
              <a:rPr lang="en-US" sz="2400" dirty="0"/>
              <a:t> </a:t>
            </a:r>
          </a:p>
          <a:p>
            <a:pPr marL="0" indent="0">
              <a:buNone/>
            </a:pPr>
            <a:endParaRPr lang="en-US" dirty="0"/>
          </a:p>
          <a:p>
            <a:r>
              <a:rPr lang="en-US" dirty="0"/>
              <a:t>Add secret to vault </a:t>
            </a:r>
          </a:p>
          <a:p>
            <a:pPr marL="0" indent="0">
              <a:buNone/>
            </a:pPr>
            <a:r>
              <a:rPr lang="en-US" sz="2400" dirty="0"/>
              <a:t>Set-</a:t>
            </a:r>
            <a:r>
              <a:rPr lang="en-US" sz="2400" dirty="0" err="1"/>
              <a:t>AzureKeyValutSecret</a:t>
            </a:r>
            <a:r>
              <a:rPr lang="en-US" sz="2400" dirty="0"/>
              <a:t> –</a:t>
            </a:r>
            <a:r>
              <a:rPr lang="en-US" sz="2400" dirty="0" err="1"/>
              <a:t>VaultName</a:t>
            </a:r>
            <a:r>
              <a:rPr lang="en-US" sz="2400" dirty="0"/>
              <a:t> ‘MyKeyVault-0’ –Name ‘</a:t>
            </a:r>
            <a:r>
              <a:rPr lang="en-US" sz="2400" dirty="0" err="1"/>
              <a:t>MyFirstSecret</a:t>
            </a:r>
            <a:r>
              <a:rPr lang="en-US" sz="2400" dirty="0"/>
              <a:t>’ –</a:t>
            </a:r>
            <a:r>
              <a:rPr lang="en-US" sz="2400" dirty="0" err="1"/>
              <a:t>SecretValue</a:t>
            </a:r>
            <a:r>
              <a:rPr lang="en-US" sz="2400" dirty="0"/>
              <a:t> $</a:t>
            </a:r>
            <a:r>
              <a:rPr lang="en-US" sz="2400" dirty="0" err="1"/>
              <a:t>mysecret</a:t>
            </a:r>
            <a:endParaRPr lang="en-US" sz="2400" dirty="0"/>
          </a:p>
        </p:txBody>
      </p:sp>
      <p:sp>
        <p:nvSpPr>
          <p:cNvPr id="4" name="Text Placeholder 3">
            <a:extLst>
              <a:ext uri="{FF2B5EF4-FFF2-40B4-BE49-F238E27FC236}">
                <a16:creationId xmlns:a16="http://schemas.microsoft.com/office/drawing/2014/main" id="{36D47206-D9CE-4465-B4F6-3E550F4F180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858895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34DCE-45CE-4AE1-BA12-188400DB3333}"/>
              </a:ext>
            </a:extLst>
          </p:cNvPr>
          <p:cNvSpPr>
            <a:spLocks noGrp="1"/>
          </p:cNvSpPr>
          <p:nvPr>
            <p:ph type="title"/>
          </p:nvPr>
        </p:nvSpPr>
        <p:spPr/>
        <p:txBody>
          <a:bodyPr/>
          <a:lstStyle/>
          <a:p>
            <a:r>
              <a:rPr lang="en-US" dirty="0"/>
              <a:t>Add Secret (Azure CLI)</a:t>
            </a:r>
          </a:p>
        </p:txBody>
      </p:sp>
      <p:sp>
        <p:nvSpPr>
          <p:cNvPr id="3" name="Text Placeholder 2">
            <a:extLst>
              <a:ext uri="{FF2B5EF4-FFF2-40B4-BE49-F238E27FC236}">
                <a16:creationId xmlns:a16="http://schemas.microsoft.com/office/drawing/2014/main" id="{CBD47F5A-745C-465D-95D7-BB20F5F366A2}"/>
              </a:ext>
            </a:extLst>
          </p:cNvPr>
          <p:cNvSpPr>
            <a:spLocks noGrp="1"/>
          </p:cNvSpPr>
          <p:nvPr>
            <p:ph type="body" idx="1"/>
          </p:nvPr>
        </p:nvSpPr>
        <p:spPr/>
        <p:txBody>
          <a:bodyPr/>
          <a:lstStyle/>
          <a:p>
            <a:r>
              <a:rPr lang="en-US" dirty="0"/>
              <a:t>Add a secret </a:t>
            </a:r>
          </a:p>
          <a:p>
            <a:pPr marL="0" indent="0">
              <a:buNone/>
            </a:pPr>
            <a:r>
              <a:rPr lang="en-US" sz="2400" dirty="0" err="1"/>
              <a:t>az</a:t>
            </a:r>
            <a:r>
              <a:rPr lang="en-US" sz="2400" dirty="0"/>
              <a:t> </a:t>
            </a:r>
            <a:r>
              <a:rPr lang="en-US" sz="2400" dirty="0" err="1"/>
              <a:t>keyvault</a:t>
            </a:r>
            <a:r>
              <a:rPr lang="en-US" sz="2400" dirty="0"/>
              <a:t> secret set --vault-name ‘MyKeyVault-01’ --name ‘</a:t>
            </a:r>
            <a:r>
              <a:rPr lang="en-US" sz="2400" dirty="0" err="1"/>
              <a:t>MySecondSecret</a:t>
            </a:r>
            <a:r>
              <a:rPr lang="en-US" sz="2400" dirty="0"/>
              <a:t>’ –value ‘P@ssw0rd’ </a:t>
            </a:r>
          </a:p>
        </p:txBody>
      </p:sp>
      <p:sp>
        <p:nvSpPr>
          <p:cNvPr id="4" name="Text Placeholder 3">
            <a:extLst>
              <a:ext uri="{FF2B5EF4-FFF2-40B4-BE49-F238E27FC236}">
                <a16:creationId xmlns:a16="http://schemas.microsoft.com/office/drawing/2014/main" id="{2360EC6B-7852-4A2F-BE88-2E32BF13FD3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536841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1CD2C-82D8-43D9-814A-D9F3784B7FE3}"/>
              </a:ext>
            </a:extLst>
          </p:cNvPr>
          <p:cNvSpPr>
            <a:spLocks noGrp="1"/>
          </p:cNvSpPr>
          <p:nvPr>
            <p:ph type="title"/>
          </p:nvPr>
        </p:nvSpPr>
        <p:spPr/>
        <p:txBody>
          <a:bodyPr/>
          <a:lstStyle/>
          <a:p>
            <a:r>
              <a:rPr lang="en-US" dirty="0"/>
              <a:t>Azure Key Vault Certificate Management</a:t>
            </a:r>
          </a:p>
        </p:txBody>
      </p:sp>
      <p:sp>
        <p:nvSpPr>
          <p:cNvPr id="3" name="Text Placeholder 2">
            <a:extLst>
              <a:ext uri="{FF2B5EF4-FFF2-40B4-BE49-F238E27FC236}">
                <a16:creationId xmlns:a16="http://schemas.microsoft.com/office/drawing/2014/main" id="{2EDADB35-F016-4D51-ACF4-BB9B8556CB3D}"/>
              </a:ext>
            </a:extLst>
          </p:cNvPr>
          <p:cNvSpPr>
            <a:spLocks noGrp="1"/>
          </p:cNvSpPr>
          <p:nvPr>
            <p:ph type="body" idx="1"/>
          </p:nvPr>
        </p:nvSpPr>
        <p:spPr/>
        <p:txBody>
          <a:bodyPr/>
          <a:lstStyle/>
          <a:p>
            <a:r>
              <a:rPr lang="en-US" dirty="0"/>
              <a:t>Azure Key Vault  provides management of x509 certificates with the following features: </a:t>
            </a:r>
          </a:p>
          <a:p>
            <a:pPr lvl="1"/>
            <a:r>
              <a:rPr lang="en-US" dirty="0"/>
              <a:t>Segregation of duties</a:t>
            </a:r>
          </a:p>
          <a:p>
            <a:pPr lvl="1"/>
            <a:r>
              <a:rPr lang="en-US" dirty="0"/>
              <a:t>Use of policies </a:t>
            </a:r>
          </a:p>
          <a:p>
            <a:pPr lvl="1"/>
            <a:r>
              <a:rPr lang="en-US" dirty="0"/>
              <a:t>Settings of contacts </a:t>
            </a:r>
          </a:p>
          <a:p>
            <a:pPr lvl="1"/>
            <a:r>
              <a:rPr lang="en-US" dirty="0"/>
              <a:t>Automatic enrollment</a:t>
            </a:r>
          </a:p>
        </p:txBody>
      </p:sp>
      <p:sp>
        <p:nvSpPr>
          <p:cNvPr id="4" name="Text Placeholder 3">
            <a:extLst>
              <a:ext uri="{FF2B5EF4-FFF2-40B4-BE49-F238E27FC236}">
                <a16:creationId xmlns:a16="http://schemas.microsoft.com/office/drawing/2014/main" id="{6EAEB60C-25A8-4155-9301-C928F06A538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60682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BD2EA-436D-4D61-B9F8-4E68BE9661B3}"/>
              </a:ext>
            </a:extLst>
          </p:cNvPr>
          <p:cNvSpPr>
            <a:spLocks noGrp="1"/>
          </p:cNvSpPr>
          <p:nvPr>
            <p:ph type="title"/>
          </p:nvPr>
        </p:nvSpPr>
        <p:spPr/>
        <p:txBody>
          <a:bodyPr/>
          <a:lstStyle/>
          <a:p>
            <a:r>
              <a:rPr lang="en-US" dirty="0"/>
              <a:t>Importing Certificates </a:t>
            </a:r>
          </a:p>
        </p:txBody>
      </p:sp>
      <p:sp>
        <p:nvSpPr>
          <p:cNvPr id="3" name="Text Placeholder 2">
            <a:extLst>
              <a:ext uri="{FF2B5EF4-FFF2-40B4-BE49-F238E27FC236}">
                <a16:creationId xmlns:a16="http://schemas.microsoft.com/office/drawing/2014/main" id="{559E4F1A-5981-4417-AD4E-857518BFCF1F}"/>
              </a:ext>
            </a:extLst>
          </p:cNvPr>
          <p:cNvSpPr>
            <a:spLocks noGrp="1"/>
          </p:cNvSpPr>
          <p:nvPr>
            <p:ph type="body" idx="1"/>
          </p:nvPr>
        </p:nvSpPr>
        <p:spPr/>
        <p:txBody>
          <a:bodyPr/>
          <a:lstStyle/>
          <a:p>
            <a:r>
              <a:rPr lang="en-US" dirty="0"/>
              <a:t>Not available in Azure portal </a:t>
            </a:r>
          </a:p>
          <a:p>
            <a:r>
              <a:rPr lang="en-US" dirty="0"/>
              <a:t>Done using PowerShell </a:t>
            </a:r>
          </a:p>
          <a:p>
            <a:pPr lvl="1"/>
            <a:r>
              <a:rPr lang="en-US" dirty="0"/>
              <a:t>.PFX or .PEM format </a:t>
            </a:r>
          </a:p>
          <a:p>
            <a:r>
              <a:rPr lang="en-US" dirty="0"/>
              <a:t>Convert the private key password to a secure string</a:t>
            </a:r>
          </a:p>
          <a:p>
            <a:pPr marL="288925" lvl="1" indent="0">
              <a:buNone/>
            </a:pPr>
            <a:r>
              <a:rPr lang="en-US" dirty="0"/>
              <a:t>$</a:t>
            </a:r>
            <a:r>
              <a:rPr lang="en-US" dirty="0" err="1"/>
              <a:t>CertPwd</a:t>
            </a:r>
            <a:r>
              <a:rPr lang="en-US" dirty="0"/>
              <a:t> = Convert-To-</a:t>
            </a:r>
            <a:r>
              <a:rPr lang="en-US" dirty="0" err="1"/>
              <a:t>SecureString</a:t>
            </a:r>
            <a:r>
              <a:rPr lang="en-US" dirty="0"/>
              <a:t> –String “</a:t>
            </a:r>
            <a:r>
              <a:rPr lang="en-US" dirty="0" err="1"/>
              <a:t>certP@ssword</a:t>
            </a:r>
            <a:r>
              <a:rPr lang="en-US" dirty="0"/>
              <a:t>” –Force –</a:t>
            </a:r>
            <a:r>
              <a:rPr lang="en-US" dirty="0" err="1"/>
              <a:t>AsplainText</a:t>
            </a:r>
            <a:r>
              <a:rPr lang="en-US" dirty="0"/>
              <a:t> </a:t>
            </a:r>
          </a:p>
          <a:p>
            <a:r>
              <a:rPr lang="en-US" dirty="0"/>
              <a:t>Import the certificate </a:t>
            </a:r>
          </a:p>
          <a:p>
            <a:pPr marL="288925" lvl="1" indent="0">
              <a:buNone/>
            </a:pPr>
            <a:r>
              <a:rPr lang="en-US" dirty="0"/>
              <a:t>Import-</a:t>
            </a:r>
            <a:r>
              <a:rPr lang="en-US" dirty="0" err="1"/>
              <a:t>AzureKeyVaultCertificate</a:t>
            </a:r>
            <a:r>
              <a:rPr lang="en-US" dirty="0"/>
              <a:t> –</a:t>
            </a:r>
            <a:r>
              <a:rPr lang="en-US" dirty="0" err="1"/>
              <a:t>VaultName</a:t>
            </a:r>
            <a:r>
              <a:rPr lang="en-US" dirty="0"/>
              <a:t> ‘MyKeyVault-0’ –Name ‘</a:t>
            </a:r>
            <a:r>
              <a:rPr lang="en-US" dirty="0" err="1"/>
              <a:t>MyFirstCert</a:t>
            </a:r>
            <a:r>
              <a:rPr lang="en-US" dirty="0"/>
              <a:t>’ –</a:t>
            </a:r>
            <a:r>
              <a:rPr lang="en-US" dirty="0" err="1"/>
              <a:t>FilePath</a:t>
            </a:r>
            <a:r>
              <a:rPr lang="en-US" dirty="0"/>
              <a:t> ‘c:\certs\</a:t>
            </a:r>
            <a:r>
              <a:rPr lang="en-US" dirty="0" err="1"/>
              <a:t>mycerts.pfx</a:t>
            </a:r>
            <a:r>
              <a:rPr lang="en-US" dirty="0"/>
              <a:t>’ –Password $</a:t>
            </a:r>
            <a:r>
              <a:rPr lang="en-US" dirty="0" err="1"/>
              <a:t>CertPwd</a:t>
            </a:r>
            <a:br>
              <a:rPr lang="en-US" dirty="0"/>
            </a:br>
            <a:r>
              <a:rPr lang="en-US" dirty="0"/>
              <a:t>	</a:t>
            </a:r>
          </a:p>
          <a:p>
            <a:pPr marL="288925" lvl="1" indent="0">
              <a:buNone/>
            </a:pPr>
            <a:endParaRPr lang="en-US" dirty="0"/>
          </a:p>
        </p:txBody>
      </p:sp>
      <p:sp>
        <p:nvSpPr>
          <p:cNvPr id="4" name="Text Placeholder 3">
            <a:extLst>
              <a:ext uri="{FF2B5EF4-FFF2-40B4-BE49-F238E27FC236}">
                <a16:creationId xmlns:a16="http://schemas.microsoft.com/office/drawing/2014/main" id="{031D3539-4355-4925-8BB6-1CEDA6573CA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151560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42B43-4773-4777-B95B-16D24CE4A73F}"/>
              </a:ext>
            </a:extLst>
          </p:cNvPr>
          <p:cNvSpPr>
            <a:spLocks noGrp="1"/>
          </p:cNvSpPr>
          <p:nvPr>
            <p:ph type="title"/>
          </p:nvPr>
        </p:nvSpPr>
        <p:spPr/>
        <p:txBody>
          <a:bodyPr/>
          <a:lstStyle/>
          <a:p>
            <a:r>
              <a:rPr lang="en-US" dirty="0"/>
              <a:t>Creating Certificates</a:t>
            </a:r>
          </a:p>
        </p:txBody>
      </p:sp>
      <p:sp>
        <p:nvSpPr>
          <p:cNvPr id="3" name="Text Placeholder 2">
            <a:extLst>
              <a:ext uri="{FF2B5EF4-FFF2-40B4-BE49-F238E27FC236}">
                <a16:creationId xmlns:a16="http://schemas.microsoft.com/office/drawing/2014/main" id="{01C2B9B2-7809-4E48-A466-C00A78B245AF}"/>
              </a:ext>
            </a:extLst>
          </p:cNvPr>
          <p:cNvSpPr>
            <a:spLocks noGrp="1"/>
          </p:cNvSpPr>
          <p:nvPr>
            <p:ph type="body" idx="1"/>
          </p:nvPr>
        </p:nvSpPr>
        <p:spPr>
          <a:xfrm>
            <a:off x="261253" y="914400"/>
            <a:ext cx="8574837" cy="5254171"/>
          </a:xfrm>
        </p:spPr>
        <p:txBody>
          <a:bodyPr/>
          <a:lstStyle/>
          <a:p>
            <a:r>
              <a:rPr lang="en-US" sz="2400" dirty="0"/>
              <a:t>Define a Key Vault Policy</a:t>
            </a:r>
          </a:p>
          <a:p>
            <a:r>
              <a:rPr lang="en-US" sz="2400" dirty="0"/>
              <a:t>New-</a:t>
            </a:r>
            <a:r>
              <a:rPr lang="en-US" sz="2400" dirty="0" err="1"/>
              <a:t>AzureKeyVaultCertificatePolicy</a:t>
            </a:r>
            <a:r>
              <a:rPr lang="en-US" sz="2400" dirty="0"/>
              <a:t> </a:t>
            </a:r>
          </a:p>
          <a:p>
            <a:pPr lvl="1"/>
            <a:r>
              <a:rPr lang="en-US" sz="2000" dirty="0"/>
              <a:t>Creates a in-memory structure </a:t>
            </a:r>
          </a:p>
          <a:p>
            <a:pPr lvl="1"/>
            <a:r>
              <a:rPr lang="en-US" sz="2000" dirty="0"/>
              <a:t>Not a permanent policy </a:t>
            </a:r>
          </a:p>
          <a:p>
            <a:pPr marL="288925" lvl="1" indent="0">
              <a:buNone/>
            </a:pPr>
            <a:r>
              <a:rPr lang="en-US" sz="2000" dirty="0"/>
              <a:t>New-</a:t>
            </a:r>
            <a:r>
              <a:rPr lang="en-US" sz="2000" dirty="0" err="1"/>
              <a:t>AzureKeyVaultCertificatePolicy</a:t>
            </a:r>
            <a:r>
              <a:rPr lang="en-US" sz="2000" dirty="0"/>
              <a:t> –</a:t>
            </a:r>
            <a:r>
              <a:rPr lang="en-US" sz="2000" dirty="0" err="1"/>
              <a:t>SecretContentType</a:t>
            </a:r>
            <a:r>
              <a:rPr lang="en-US" sz="2000" dirty="0"/>
              <a:t> “application/x-pkscs12” –</a:t>
            </a:r>
            <a:r>
              <a:rPr lang="en-US" sz="2000" dirty="0" err="1"/>
              <a:t>SubjectName</a:t>
            </a:r>
            <a:r>
              <a:rPr lang="en-US" sz="2000" dirty="0"/>
              <a:t> “CN=newvisions.com” –</a:t>
            </a:r>
            <a:r>
              <a:rPr lang="en-US" sz="2000" dirty="0" err="1"/>
              <a:t>IssuerName</a:t>
            </a:r>
            <a:r>
              <a:rPr lang="en-US" sz="2000" dirty="0"/>
              <a:t> “Self” –</a:t>
            </a:r>
            <a:r>
              <a:rPr lang="en-US" sz="2000" dirty="0" err="1"/>
              <a:t>ValidityInMonths</a:t>
            </a:r>
            <a:r>
              <a:rPr lang="en-US" sz="2000" dirty="0"/>
              <a:t> 6 –</a:t>
            </a:r>
            <a:r>
              <a:rPr lang="en-US" sz="2000" dirty="0" err="1"/>
              <a:t>ReuseKeyOnRenewal</a:t>
            </a:r>
            <a:endParaRPr lang="en-US" sz="2000" dirty="0"/>
          </a:p>
          <a:p>
            <a:r>
              <a:rPr lang="en-US" sz="2400" dirty="0"/>
              <a:t>Create Certificate </a:t>
            </a:r>
          </a:p>
          <a:p>
            <a:pPr marL="288925" lvl="1" indent="0">
              <a:buNone/>
            </a:pPr>
            <a:r>
              <a:rPr lang="en-US" sz="2000" dirty="0"/>
              <a:t>Add-</a:t>
            </a:r>
            <a:r>
              <a:rPr lang="en-US" sz="2000" dirty="0" err="1"/>
              <a:t>AzureKeyVaultCertificate</a:t>
            </a:r>
            <a:r>
              <a:rPr lang="en-US" sz="2000" dirty="0"/>
              <a:t> –</a:t>
            </a:r>
            <a:r>
              <a:rPr lang="en-US" sz="2000" dirty="0" err="1"/>
              <a:t>VaultName</a:t>
            </a:r>
            <a:r>
              <a:rPr lang="en-US" sz="2000" dirty="0"/>
              <a:t> ‘MyKeyVault-0’ –Name ‘TestCert01’ –</a:t>
            </a:r>
            <a:r>
              <a:rPr lang="en-US" sz="2000" dirty="0" err="1"/>
              <a:t>CertificatePolicy</a:t>
            </a:r>
            <a:r>
              <a:rPr lang="en-US" sz="2000" dirty="0"/>
              <a:t> = $Policy</a:t>
            </a:r>
          </a:p>
          <a:p>
            <a:r>
              <a:rPr lang="en-US" sz="2400" dirty="0"/>
              <a:t>Submits a job </a:t>
            </a:r>
          </a:p>
          <a:p>
            <a:r>
              <a:rPr lang="en-US" sz="2400" dirty="0"/>
              <a:t>Get the status of the job </a:t>
            </a:r>
          </a:p>
          <a:p>
            <a:pPr lvl="1"/>
            <a:r>
              <a:rPr lang="en-US" sz="2000" dirty="0"/>
              <a:t>Get-</a:t>
            </a:r>
            <a:r>
              <a:rPr lang="en-US" sz="2000" dirty="0" err="1"/>
              <a:t>AzureKeyVaultCertificateOperation</a:t>
            </a:r>
            <a:r>
              <a:rPr lang="en-US" sz="2000" dirty="0"/>
              <a:t> –</a:t>
            </a:r>
            <a:r>
              <a:rPr lang="en-US" sz="2000" dirty="0" err="1"/>
              <a:t>VaultName</a:t>
            </a:r>
            <a:r>
              <a:rPr lang="en-US" sz="2000" dirty="0"/>
              <a:t> ‘MyKeyVault-0’ –Name “TestCert01”</a:t>
            </a:r>
          </a:p>
        </p:txBody>
      </p:sp>
      <p:sp>
        <p:nvSpPr>
          <p:cNvPr id="4" name="Text Placeholder 3">
            <a:extLst>
              <a:ext uri="{FF2B5EF4-FFF2-40B4-BE49-F238E27FC236}">
                <a16:creationId xmlns:a16="http://schemas.microsoft.com/office/drawing/2014/main" id="{A121119D-6F68-482E-9A4F-DBC79C813AC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677595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Manage Azure Security and Recovery Services (25-30%)</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Manage data protection and security compliance </a:t>
            </a:r>
          </a:p>
          <a:p>
            <a:r>
              <a:rPr lang="en-US" dirty="0"/>
              <a:t>Implement recovery services </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https://www.microsoft.com/en-ie/learning/exam-70-533.aspx</a:t>
            </a:r>
          </a:p>
          <a:p>
            <a:r>
              <a:rPr lang="en-US" dirty="0"/>
              <a:t>http://download.microsoft.com/download/8/4/8/848DD46A-05F2-4021-A118-036FC06647C5/533_OD_Changes.pdf</a:t>
            </a:r>
          </a:p>
        </p:txBody>
      </p:sp>
    </p:spTree>
    <p:extLst>
      <p:ext uri="{BB962C8B-B14F-4D97-AF65-F5344CB8AC3E}">
        <p14:creationId xmlns:p14="http://schemas.microsoft.com/office/powerpoint/2010/main" val="1582592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5D657-CBA3-46FD-8246-2613A7BAEBA3}"/>
              </a:ext>
            </a:extLst>
          </p:cNvPr>
          <p:cNvSpPr>
            <a:spLocks noGrp="1"/>
          </p:cNvSpPr>
          <p:nvPr>
            <p:ph type="title"/>
          </p:nvPr>
        </p:nvSpPr>
        <p:spPr/>
        <p:txBody>
          <a:bodyPr/>
          <a:lstStyle/>
          <a:p>
            <a:r>
              <a:rPr lang="en-US" dirty="0"/>
              <a:t>Azure App Service Certificate</a:t>
            </a:r>
          </a:p>
        </p:txBody>
      </p:sp>
      <p:sp>
        <p:nvSpPr>
          <p:cNvPr id="3" name="Text Placeholder 2">
            <a:extLst>
              <a:ext uri="{FF2B5EF4-FFF2-40B4-BE49-F238E27FC236}">
                <a16:creationId xmlns:a16="http://schemas.microsoft.com/office/drawing/2014/main" id="{51BD42A6-26E9-4879-A73B-377100A30D1F}"/>
              </a:ext>
            </a:extLst>
          </p:cNvPr>
          <p:cNvSpPr>
            <a:spLocks noGrp="1"/>
          </p:cNvSpPr>
          <p:nvPr>
            <p:ph type="body" idx="1"/>
          </p:nvPr>
        </p:nvSpPr>
        <p:spPr>
          <a:xfrm>
            <a:off x="261254" y="1021215"/>
            <a:ext cx="4122488" cy="5147356"/>
          </a:xfrm>
        </p:spPr>
        <p:txBody>
          <a:bodyPr/>
          <a:lstStyle/>
          <a:p>
            <a:r>
              <a:rPr lang="en-US" sz="2000" dirty="0"/>
              <a:t>Service used with </a:t>
            </a:r>
          </a:p>
          <a:p>
            <a:pPr lvl="1"/>
            <a:r>
              <a:rPr lang="en-US" sz="1800" dirty="0" err="1"/>
              <a:t>WebApps</a:t>
            </a:r>
            <a:endParaRPr lang="en-US" sz="1800" dirty="0"/>
          </a:p>
          <a:p>
            <a:r>
              <a:rPr lang="en-US" sz="2000" dirty="0"/>
              <a:t>Uses Azure Key Vault for certificate storage </a:t>
            </a:r>
          </a:p>
          <a:p>
            <a:r>
              <a:rPr lang="en-US" sz="2000" dirty="0"/>
              <a:t>Two Certificates </a:t>
            </a:r>
          </a:p>
          <a:p>
            <a:pPr lvl="1"/>
            <a:r>
              <a:rPr lang="en-US" sz="1800" dirty="0"/>
              <a:t>S1 Standard – provides SSL bindings to the root and www subdomain – </a:t>
            </a:r>
          </a:p>
          <a:p>
            <a:pPr lvl="1"/>
            <a:r>
              <a:rPr lang="en-US" sz="1800" dirty="0"/>
              <a:t>W1 Wildcard – need SSL bindings for root and any first level subdomain</a:t>
            </a:r>
          </a:p>
          <a:p>
            <a:r>
              <a:rPr lang="en-US" sz="2000" dirty="0"/>
              <a:t>Eliminates human error</a:t>
            </a:r>
          </a:p>
          <a:p>
            <a:r>
              <a:rPr lang="en-US" sz="2000" dirty="0"/>
              <a:t>Reduces time required to be done manually </a:t>
            </a:r>
          </a:p>
          <a:p>
            <a:r>
              <a:rPr lang="en-US" sz="2000" dirty="0"/>
              <a:t>Can set to </a:t>
            </a:r>
            <a:r>
              <a:rPr lang="en-US" sz="2000" dirty="0" err="1"/>
              <a:t>autorenew</a:t>
            </a:r>
            <a:r>
              <a:rPr lang="en-US" sz="2000" dirty="0"/>
              <a:t> </a:t>
            </a:r>
          </a:p>
        </p:txBody>
      </p:sp>
      <p:sp>
        <p:nvSpPr>
          <p:cNvPr id="4" name="Text Placeholder 3">
            <a:extLst>
              <a:ext uri="{FF2B5EF4-FFF2-40B4-BE49-F238E27FC236}">
                <a16:creationId xmlns:a16="http://schemas.microsoft.com/office/drawing/2014/main" id="{DE6970A0-4DFC-4649-AE1E-A73935CC067A}"/>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AFDE55B0-E009-45A2-A59F-8B77E8344DDC}"/>
              </a:ext>
            </a:extLst>
          </p:cNvPr>
          <p:cNvPicPr>
            <a:picLocks noChangeAspect="1"/>
          </p:cNvPicPr>
          <p:nvPr/>
        </p:nvPicPr>
        <p:blipFill>
          <a:blip r:embed="rId3"/>
          <a:stretch>
            <a:fillRect/>
          </a:stretch>
        </p:blipFill>
        <p:spPr>
          <a:xfrm>
            <a:off x="5058335" y="879228"/>
            <a:ext cx="3615450" cy="3249019"/>
          </a:xfrm>
          <a:prstGeom prst="rect">
            <a:avLst/>
          </a:prstGeom>
        </p:spPr>
      </p:pic>
      <p:pic>
        <p:nvPicPr>
          <p:cNvPr id="6" name="Picture 5">
            <a:extLst>
              <a:ext uri="{FF2B5EF4-FFF2-40B4-BE49-F238E27FC236}">
                <a16:creationId xmlns:a16="http://schemas.microsoft.com/office/drawing/2014/main" id="{F15DE6F5-A75C-4D1B-BB6A-453B856363FB}"/>
              </a:ext>
            </a:extLst>
          </p:cNvPr>
          <p:cNvPicPr>
            <a:picLocks noChangeAspect="1"/>
          </p:cNvPicPr>
          <p:nvPr/>
        </p:nvPicPr>
        <p:blipFill>
          <a:blip r:embed="rId4"/>
          <a:stretch>
            <a:fillRect/>
          </a:stretch>
        </p:blipFill>
        <p:spPr>
          <a:xfrm>
            <a:off x="5432547" y="4288191"/>
            <a:ext cx="2867025" cy="1628775"/>
          </a:xfrm>
          <a:prstGeom prst="rect">
            <a:avLst/>
          </a:prstGeom>
        </p:spPr>
      </p:pic>
    </p:spTree>
    <p:extLst>
      <p:ext uri="{BB962C8B-B14F-4D97-AF65-F5344CB8AC3E}">
        <p14:creationId xmlns:p14="http://schemas.microsoft.com/office/powerpoint/2010/main" val="3704048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7A77D-AE21-4B27-9996-211B0F2A1519}"/>
              </a:ext>
            </a:extLst>
          </p:cNvPr>
          <p:cNvSpPr>
            <a:spLocks noGrp="1"/>
          </p:cNvSpPr>
          <p:nvPr>
            <p:ph type="title"/>
          </p:nvPr>
        </p:nvSpPr>
        <p:spPr/>
        <p:txBody>
          <a:bodyPr/>
          <a:lstStyle/>
          <a:p>
            <a:r>
              <a:rPr lang="en-US" dirty="0"/>
              <a:t>Prevent and respond to security threats with Azure Security Center</a:t>
            </a:r>
          </a:p>
        </p:txBody>
      </p:sp>
      <p:sp>
        <p:nvSpPr>
          <p:cNvPr id="3" name="Text Placeholder 2">
            <a:extLst>
              <a:ext uri="{FF2B5EF4-FFF2-40B4-BE49-F238E27FC236}">
                <a16:creationId xmlns:a16="http://schemas.microsoft.com/office/drawing/2014/main" id="{6252E443-5C42-4966-BA95-F7B293050B37}"/>
              </a:ext>
            </a:extLst>
          </p:cNvPr>
          <p:cNvSpPr>
            <a:spLocks noGrp="1"/>
          </p:cNvSpPr>
          <p:nvPr>
            <p:ph type="body" idx="1"/>
          </p:nvPr>
        </p:nvSpPr>
        <p:spPr/>
        <p:txBody>
          <a:bodyPr/>
          <a:lstStyle/>
          <a:p>
            <a:r>
              <a:rPr lang="en-US" dirty="0"/>
              <a:t>Eliminate threats by implementing security best practices </a:t>
            </a:r>
          </a:p>
          <a:p>
            <a:r>
              <a:rPr lang="en-US" dirty="0"/>
              <a:t>Azure Security Center lightens the burden </a:t>
            </a:r>
          </a:p>
          <a:p>
            <a:pPr lvl="1"/>
            <a:r>
              <a:rPr lang="en-US" dirty="0"/>
              <a:t>Evaluating deployments </a:t>
            </a:r>
          </a:p>
          <a:p>
            <a:pPr lvl="1"/>
            <a:r>
              <a:rPr lang="en-US" dirty="0"/>
              <a:t>Offering recommendations for hardening </a:t>
            </a:r>
          </a:p>
          <a:p>
            <a:pPr lvl="1"/>
            <a:r>
              <a:rPr lang="en-US" dirty="0"/>
              <a:t>Can use ASC to implement recommendations </a:t>
            </a:r>
          </a:p>
          <a:p>
            <a:pPr lvl="1"/>
            <a:r>
              <a:rPr lang="en-US" dirty="0"/>
              <a:t>Provides active monitoring </a:t>
            </a:r>
          </a:p>
          <a:p>
            <a:pPr lvl="1"/>
            <a:r>
              <a:rPr lang="en-US" dirty="0"/>
              <a:t>Identifying malicious activity allowing for rapid response </a:t>
            </a:r>
          </a:p>
        </p:txBody>
      </p:sp>
      <p:sp>
        <p:nvSpPr>
          <p:cNvPr id="4" name="Text Placeholder 3">
            <a:extLst>
              <a:ext uri="{FF2B5EF4-FFF2-40B4-BE49-F238E27FC236}">
                <a16:creationId xmlns:a16="http://schemas.microsoft.com/office/drawing/2014/main" id="{9DB98C50-27A5-4439-8159-0E26A418FCA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195176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8BCDF-312A-429B-99E3-0EE2157B489E}"/>
              </a:ext>
            </a:extLst>
          </p:cNvPr>
          <p:cNvSpPr>
            <a:spLocks noGrp="1"/>
          </p:cNvSpPr>
          <p:nvPr>
            <p:ph type="title"/>
          </p:nvPr>
        </p:nvSpPr>
        <p:spPr/>
        <p:txBody>
          <a:bodyPr/>
          <a:lstStyle/>
          <a:p>
            <a:r>
              <a:rPr lang="en-US" dirty="0"/>
              <a:t>Enabling Azure Security Center</a:t>
            </a:r>
          </a:p>
        </p:txBody>
      </p:sp>
      <p:sp>
        <p:nvSpPr>
          <p:cNvPr id="3" name="Text Placeholder 2">
            <a:extLst>
              <a:ext uri="{FF2B5EF4-FFF2-40B4-BE49-F238E27FC236}">
                <a16:creationId xmlns:a16="http://schemas.microsoft.com/office/drawing/2014/main" id="{D4F57821-54D2-4B37-AC70-7D080510113D}"/>
              </a:ext>
            </a:extLst>
          </p:cNvPr>
          <p:cNvSpPr>
            <a:spLocks noGrp="1"/>
          </p:cNvSpPr>
          <p:nvPr>
            <p:ph type="body" idx="1"/>
          </p:nvPr>
        </p:nvSpPr>
        <p:spPr>
          <a:xfrm>
            <a:off x="261254" y="1021215"/>
            <a:ext cx="4472112" cy="5147356"/>
          </a:xfrm>
        </p:spPr>
        <p:txBody>
          <a:bodyPr/>
          <a:lstStyle/>
          <a:p>
            <a:r>
              <a:rPr lang="en-US" dirty="0"/>
              <a:t>Free tier is enabled by default </a:t>
            </a:r>
          </a:p>
          <a:p>
            <a:r>
              <a:rPr lang="en-US" dirty="0"/>
              <a:t>Pinned to the services menu </a:t>
            </a:r>
          </a:p>
          <a:p>
            <a:endParaRPr lang="en-US" dirty="0"/>
          </a:p>
          <a:p>
            <a:endParaRPr lang="en-US" dirty="0"/>
          </a:p>
        </p:txBody>
      </p:sp>
      <p:sp>
        <p:nvSpPr>
          <p:cNvPr id="4" name="Text Placeholder 3">
            <a:extLst>
              <a:ext uri="{FF2B5EF4-FFF2-40B4-BE49-F238E27FC236}">
                <a16:creationId xmlns:a16="http://schemas.microsoft.com/office/drawing/2014/main" id="{5ADF7E05-A39E-4934-87F6-DF62AC1DEE8C}"/>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B5DBFC6E-A14D-444A-B2C1-6836671C48F7}"/>
              </a:ext>
            </a:extLst>
          </p:cNvPr>
          <p:cNvPicPr>
            <a:picLocks noChangeAspect="1"/>
          </p:cNvPicPr>
          <p:nvPr/>
        </p:nvPicPr>
        <p:blipFill>
          <a:blip r:embed="rId3"/>
          <a:stretch>
            <a:fillRect/>
          </a:stretch>
        </p:blipFill>
        <p:spPr>
          <a:xfrm>
            <a:off x="5296399" y="879228"/>
            <a:ext cx="3539626" cy="3168337"/>
          </a:xfrm>
          <a:prstGeom prst="rect">
            <a:avLst/>
          </a:prstGeom>
        </p:spPr>
      </p:pic>
    </p:spTree>
    <p:extLst>
      <p:ext uri="{BB962C8B-B14F-4D97-AF65-F5344CB8AC3E}">
        <p14:creationId xmlns:p14="http://schemas.microsoft.com/office/powerpoint/2010/main" val="2614209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F541A-24F6-4558-8F89-91F94078A53C}"/>
              </a:ext>
            </a:extLst>
          </p:cNvPr>
          <p:cNvSpPr>
            <a:spLocks noGrp="1"/>
          </p:cNvSpPr>
          <p:nvPr>
            <p:ph type="title"/>
          </p:nvPr>
        </p:nvSpPr>
        <p:spPr/>
        <p:txBody>
          <a:bodyPr/>
          <a:lstStyle/>
          <a:p>
            <a:r>
              <a:rPr lang="en-US" dirty="0"/>
              <a:t>ASC (Azure Security Center)</a:t>
            </a:r>
          </a:p>
        </p:txBody>
      </p:sp>
      <p:sp>
        <p:nvSpPr>
          <p:cNvPr id="3" name="Text Placeholder 2">
            <a:extLst>
              <a:ext uri="{FF2B5EF4-FFF2-40B4-BE49-F238E27FC236}">
                <a16:creationId xmlns:a16="http://schemas.microsoft.com/office/drawing/2014/main" id="{DD475E43-28BA-47E2-8015-D122C76FAA6A}"/>
              </a:ext>
            </a:extLst>
          </p:cNvPr>
          <p:cNvSpPr>
            <a:spLocks noGrp="1"/>
          </p:cNvSpPr>
          <p:nvPr>
            <p:ph type="body" idx="1"/>
          </p:nvPr>
        </p:nvSpPr>
        <p:spPr>
          <a:xfrm>
            <a:off x="261254" y="1021215"/>
            <a:ext cx="3463582" cy="5147356"/>
          </a:xfrm>
        </p:spPr>
        <p:txBody>
          <a:bodyPr/>
          <a:lstStyle/>
          <a:p>
            <a:r>
              <a:rPr lang="en-US" dirty="0"/>
              <a:t>Four sections </a:t>
            </a:r>
          </a:p>
          <a:p>
            <a:pPr lvl="1"/>
            <a:r>
              <a:rPr lang="en-US" dirty="0"/>
              <a:t>Overview </a:t>
            </a:r>
          </a:p>
          <a:p>
            <a:pPr lvl="1"/>
            <a:r>
              <a:rPr lang="en-US" dirty="0"/>
              <a:t>Prevention</a:t>
            </a:r>
          </a:p>
          <a:p>
            <a:pPr lvl="1"/>
            <a:r>
              <a:rPr lang="en-US" dirty="0"/>
              <a:t>Detection </a:t>
            </a:r>
          </a:p>
          <a:p>
            <a:pPr lvl="1"/>
            <a:r>
              <a:rPr lang="en-US" dirty="0"/>
              <a:t>Advanced Cloud defense </a:t>
            </a:r>
          </a:p>
          <a:p>
            <a:r>
              <a:rPr lang="en-US" dirty="0"/>
              <a:t>Security policy menu begins the process </a:t>
            </a:r>
          </a:p>
          <a:p>
            <a:endParaRPr lang="en-US" dirty="0"/>
          </a:p>
        </p:txBody>
      </p:sp>
      <p:sp>
        <p:nvSpPr>
          <p:cNvPr id="4" name="Text Placeholder 3">
            <a:extLst>
              <a:ext uri="{FF2B5EF4-FFF2-40B4-BE49-F238E27FC236}">
                <a16:creationId xmlns:a16="http://schemas.microsoft.com/office/drawing/2014/main" id="{37CA8635-5E06-4A5F-9466-4EDE0C8D19FD}"/>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7F4391DC-306A-40D6-83BA-AAD5E8510D81}"/>
              </a:ext>
            </a:extLst>
          </p:cNvPr>
          <p:cNvPicPr>
            <a:picLocks noChangeAspect="1"/>
          </p:cNvPicPr>
          <p:nvPr/>
        </p:nvPicPr>
        <p:blipFill>
          <a:blip r:embed="rId3"/>
          <a:stretch>
            <a:fillRect/>
          </a:stretch>
        </p:blipFill>
        <p:spPr>
          <a:xfrm>
            <a:off x="3837327" y="844843"/>
            <a:ext cx="5179892" cy="4149972"/>
          </a:xfrm>
          <a:prstGeom prst="rect">
            <a:avLst/>
          </a:prstGeom>
        </p:spPr>
      </p:pic>
      <p:pic>
        <p:nvPicPr>
          <p:cNvPr id="6" name="Picture 5">
            <a:extLst>
              <a:ext uri="{FF2B5EF4-FFF2-40B4-BE49-F238E27FC236}">
                <a16:creationId xmlns:a16="http://schemas.microsoft.com/office/drawing/2014/main" id="{BB2714DF-DC66-4A99-9F32-5830A470C976}"/>
              </a:ext>
            </a:extLst>
          </p:cNvPr>
          <p:cNvPicPr>
            <a:picLocks noChangeAspect="1"/>
          </p:cNvPicPr>
          <p:nvPr/>
        </p:nvPicPr>
        <p:blipFill>
          <a:blip r:embed="rId4"/>
          <a:stretch>
            <a:fillRect/>
          </a:stretch>
        </p:blipFill>
        <p:spPr>
          <a:xfrm>
            <a:off x="4548606" y="1307576"/>
            <a:ext cx="4114800" cy="2895600"/>
          </a:xfrm>
          <a:prstGeom prst="rect">
            <a:avLst/>
          </a:prstGeom>
        </p:spPr>
      </p:pic>
    </p:spTree>
    <p:extLst>
      <p:ext uri="{BB962C8B-B14F-4D97-AF65-F5344CB8AC3E}">
        <p14:creationId xmlns:p14="http://schemas.microsoft.com/office/powerpoint/2010/main" val="78350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4AF9E-D983-4109-BA24-6BF70EF85A9C}"/>
              </a:ext>
            </a:extLst>
          </p:cNvPr>
          <p:cNvSpPr>
            <a:spLocks noGrp="1"/>
          </p:cNvSpPr>
          <p:nvPr>
            <p:ph type="title"/>
          </p:nvPr>
        </p:nvSpPr>
        <p:spPr/>
        <p:txBody>
          <a:bodyPr/>
          <a:lstStyle/>
          <a:p>
            <a:r>
              <a:rPr lang="en-US" dirty="0"/>
              <a:t>Security Policy</a:t>
            </a:r>
          </a:p>
        </p:txBody>
      </p:sp>
      <p:sp>
        <p:nvSpPr>
          <p:cNvPr id="3" name="Text Placeholder 2">
            <a:extLst>
              <a:ext uri="{FF2B5EF4-FFF2-40B4-BE49-F238E27FC236}">
                <a16:creationId xmlns:a16="http://schemas.microsoft.com/office/drawing/2014/main" id="{B9DA1E65-3280-48C6-A74F-D4280FBD55B3}"/>
              </a:ext>
            </a:extLst>
          </p:cNvPr>
          <p:cNvSpPr>
            <a:spLocks noGrp="1"/>
          </p:cNvSpPr>
          <p:nvPr>
            <p:ph type="body" idx="1"/>
          </p:nvPr>
        </p:nvSpPr>
        <p:spPr>
          <a:xfrm>
            <a:off x="261253" y="1021215"/>
            <a:ext cx="3705629" cy="5147356"/>
          </a:xfrm>
        </p:spPr>
        <p:txBody>
          <a:bodyPr/>
          <a:lstStyle/>
          <a:p>
            <a:r>
              <a:rPr lang="en-US" dirty="0"/>
              <a:t>Four Sections</a:t>
            </a:r>
          </a:p>
          <a:p>
            <a:pPr lvl="1"/>
            <a:r>
              <a:rPr lang="en-US" dirty="0"/>
              <a:t>Data Collection</a:t>
            </a:r>
          </a:p>
          <a:p>
            <a:pPr lvl="1"/>
            <a:r>
              <a:rPr lang="en-US" dirty="0"/>
              <a:t>Security Policy</a:t>
            </a:r>
          </a:p>
          <a:p>
            <a:pPr lvl="1"/>
            <a:r>
              <a:rPr lang="en-US" dirty="0"/>
              <a:t>Email Notifications</a:t>
            </a:r>
          </a:p>
          <a:p>
            <a:pPr lvl="1"/>
            <a:r>
              <a:rPr lang="en-US" dirty="0"/>
              <a:t>Pricing Tier </a:t>
            </a:r>
          </a:p>
          <a:p>
            <a:r>
              <a:rPr lang="en-US" dirty="0"/>
              <a:t>Enabling protection for non-Azure computers</a:t>
            </a:r>
          </a:p>
          <a:p>
            <a:pPr lvl="1"/>
            <a:r>
              <a:rPr lang="en-US" dirty="0"/>
              <a:t>Standard pricing </a:t>
            </a:r>
          </a:p>
        </p:txBody>
      </p:sp>
      <p:sp>
        <p:nvSpPr>
          <p:cNvPr id="4" name="Text Placeholder 3">
            <a:extLst>
              <a:ext uri="{FF2B5EF4-FFF2-40B4-BE49-F238E27FC236}">
                <a16:creationId xmlns:a16="http://schemas.microsoft.com/office/drawing/2014/main" id="{FA0F3D4C-CD12-459F-80A5-61619E52927F}"/>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10EE8772-84BD-412F-BEE8-389129516E40}"/>
              </a:ext>
            </a:extLst>
          </p:cNvPr>
          <p:cNvPicPr>
            <a:picLocks noChangeAspect="1"/>
          </p:cNvPicPr>
          <p:nvPr/>
        </p:nvPicPr>
        <p:blipFill>
          <a:blip r:embed="rId3"/>
          <a:stretch>
            <a:fillRect/>
          </a:stretch>
        </p:blipFill>
        <p:spPr>
          <a:xfrm>
            <a:off x="3696847" y="879228"/>
            <a:ext cx="5185900" cy="3611609"/>
          </a:xfrm>
          <a:prstGeom prst="rect">
            <a:avLst/>
          </a:prstGeom>
        </p:spPr>
      </p:pic>
      <p:pic>
        <p:nvPicPr>
          <p:cNvPr id="6" name="Picture 5">
            <a:extLst>
              <a:ext uri="{FF2B5EF4-FFF2-40B4-BE49-F238E27FC236}">
                <a16:creationId xmlns:a16="http://schemas.microsoft.com/office/drawing/2014/main" id="{35D7B909-08CE-4232-8DD4-ED9024F69633}"/>
              </a:ext>
            </a:extLst>
          </p:cNvPr>
          <p:cNvPicPr>
            <a:picLocks noChangeAspect="1"/>
          </p:cNvPicPr>
          <p:nvPr/>
        </p:nvPicPr>
        <p:blipFill>
          <a:blip r:embed="rId4"/>
          <a:stretch>
            <a:fillRect/>
          </a:stretch>
        </p:blipFill>
        <p:spPr>
          <a:xfrm>
            <a:off x="3627559" y="879228"/>
            <a:ext cx="5324475" cy="4857750"/>
          </a:xfrm>
          <a:prstGeom prst="rect">
            <a:avLst/>
          </a:prstGeom>
        </p:spPr>
      </p:pic>
      <p:pic>
        <p:nvPicPr>
          <p:cNvPr id="7" name="Picture 6">
            <a:extLst>
              <a:ext uri="{FF2B5EF4-FFF2-40B4-BE49-F238E27FC236}">
                <a16:creationId xmlns:a16="http://schemas.microsoft.com/office/drawing/2014/main" id="{8551E18E-97B3-4D27-847C-2D716E324E67}"/>
              </a:ext>
            </a:extLst>
          </p:cNvPr>
          <p:cNvPicPr>
            <a:picLocks noChangeAspect="1"/>
          </p:cNvPicPr>
          <p:nvPr/>
        </p:nvPicPr>
        <p:blipFill>
          <a:blip r:embed="rId5"/>
          <a:stretch>
            <a:fillRect/>
          </a:stretch>
        </p:blipFill>
        <p:spPr>
          <a:xfrm>
            <a:off x="3627558" y="740662"/>
            <a:ext cx="5324476" cy="5076825"/>
          </a:xfrm>
          <a:prstGeom prst="rect">
            <a:avLst/>
          </a:prstGeom>
        </p:spPr>
      </p:pic>
      <p:pic>
        <p:nvPicPr>
          <p:cNvPr id="8" name="Picture 7">
            <a:extLst>
              <a:ext uri="{FF2B5EF4-FFF2-40B4-BE49-F238E27FC236}">
                <a16:creationId xmlns:a16="http://schemas.microsoft.com/office/drawing/2014/main" id="{7F4D540E-CFBB-48C1-B270-A2E93ADA707D}"/>
              </a:ext>
            </a:extLst>
          </p:cNvPr>
          <p:cNvPicPr>
            <a:picLocks noChangeAspect="1"/>
          </p:cNvPicPr>
          <p:nvPr/>
        </p:nvPicPr>
        <p:blipFill>
          <a:blip r:embed="rId6"/>
          <a:stretch>
            <a:fillRect/>
          </a:stretch>
        </p:blipFill>
        <p:spPr>
          <a:xfrm>
            <a:off x="3627556" y="740662"/>
            <a:ext cx="5324477" cy="5076825"/>
          </a:xfrm>
          <a:prstGeom prst="rect">
            <a:avLst/>
          </a:prstGeom>
        </p:spPr>
      </p:pic>
    </p:spTree>
    <p:extLst>
      <p:ext uri="{BB962C8B-B14F-4D97-AF65-F5344CB8AC3E}">
        <p14:creationId xmlns:p14="http://schemas.microsoft.com/office/powerpoint/2010/main" val="1962217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E8BF6-29B5-4AFD-8F8D-C9E832077720}"/>
              </a:ext>
            </a:extLst>
          </p:cNvPr>
          <p:cNvSpPr>
            <a:spLocks noGrp="1"/>
          </p:cNvSpPr>
          <p:nvPr>
            <p:ph type="title"/>
          </p:nvPr>
        </p:nvSpPr>
        <p:spPr/>
        <p:txBody>
          <a:bodyPr/>
          <a:lstStyle/>
          <a:p>
            <a:r>
              <a:rPr lang="en-US" dirty="0"/>
              <a:t>Preventing Security Threats</a:t>
            </a:r>
          </a:p>
        </p:txBody>
      </p:sp>
      <p:sp>
        <p:nvSpPr>
          <p:cNvPr id="3" name="Text Placeholder 2">
            <a:extLst>
              <a:ext uri="{FF2B5EF4-FFF2-40B4-BE49-F238E27FC236}">
                <a16:creationId xmlns:a16="http://schemas.microsoft.com/office/drawing/2014/main" id="{E9BF6B4A-91B5-4396-B294-6A098B0A1388}"/>
              </a:ext>
            </a:extLst>
          </p:cNvPr>
          <p:cNvSpPr>
            <a:spLocks noGrp="1"/>
          </p:cNvSpPr>
          <p:nvPr>
            <p:ph type="body" idx="1"/>
          </p:nvPr>
        </p:nvSpPr>
        <p:spPr/>
        <p:txBody>
          <a:bodyPr/>
          <a:lstStyle/>
          <a:p>
            <a:r>
              <a:rPr lang="en-US" dirty="0"/>
              <a:t>Scanning your Azure deployments</a:t>
            </a:r>
          </a:p>
          <a:p>
            <a:r>
              <a:rPr lang="en-US" dirty="0"/>
              <a:t>Providing recommendations </a:t>
            </a:r>
          </a:p>
          <a:p>
            <a:r>
              <a:rPr lang="en-US" dirty="0"/>
              <a:t>Also mitigations from Microsoft </a:t>
            </a:r>
          </a:p>
          <a:p>
            <a:r>
              <a:rPr lang="en-US" dirty="0"/>
              <a:t>Integration with Microsoft partner solutions </a:t>
            </a:r>
          </a:p>
          <a:p>
            <a:r>
              <a:rPr lang="en-US" dirty="0"/>
              <a:t>Following recommendation will greatly minimize exposure </a:t>
            </a:r>
          </a:p>
        </p:txBody>
      </p:sp>
      <p:sp>
        <p:nvSpPr>
          <p:cNvPr id="4" name="Text Placeholder 3">
            <a:extLst>
              <a:ext uri="{FF2B5EF4-FFF2-40B4-BE49-F238E27FC236}">
                <a16:creationId xmlns:a16="http://schemas.microsoft.com/office/drawing/2014/main" id="{10CF4C4E-6ECE-457E-9BC7-66303CB8A9C8}"/>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912480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E006-BB74-4778-A1B1-AF549CA41060}"/>
              </a:ext>
            </a:extLst>
          </p:cNvPr>
          <p:cNvSpPr>
            <a:spLocks noGrp="1"/>
          </p:cNvSpPr>
          <p:nvPr>
            <p:ph type="title"/>
          </p:nvPr>
        </p:nvSpPr>
        <p:spPr/>
        <p:txBody>
          <a:bodyPr/>
          <a:lstStyle/>
          <a:p>
            <a:r>
              <a:rPr lang="en-US" dirty="0"/>
              <a:t>Azure Security Center’s prevention tiles </a:t>
            </a:r>
          </a:p>
        </p:txBody>
      </p:sp>
      <p:pic>
        <p:nvPicPr>
          <p:cNvPr id="5" name="Picture 4">
            <a:extLst>
              <a:ext uri="{FF2B5EF4-FFF2-40B4-BE49-F238E27FC236}">
                <a16:creationId xmlns:a16="http://schemas.microsoft.com/office/drawing/2014/main" id="{AD0F3F08-87CF-4203-A5BC-4250A63086D0}"/>
              </a:ext>
            </a:extLst>
          </p:cNvPr>
          <p:cNvPicPr>
            <a:picLocks noChangeAspect="1"/>
          </p:cNvPicPr>
          <p:nvPr/>
        </p:nvPicPr>
        <p:blipFill>
          <a:blip r:embed="rId3"/>
          <a:stretch>
            <a:fillRect/>
          </a:stretch>
        </p:blipFill>
        <p:spPr>
          <a:xfrm>
            <a:off x="766481" y="864704"/>
            <a:ext cx="7773987" cy="3048389"/>
          </a:xfrm>
          <a:prstGeom prst="rect">
            <a:avLst/>
          </a:prstGeom>
        </p:spPr>
      </p:pic>
      <p:sp>
        <p:nvSpPr>
          <p:cNvPr id="4" name="Text Placeholder 3">
            <a:extLst>
              <a:ext uri="{FF2B5EF4-FFF2-40B4-BE49-F238E27FC236}">
                <a16:creationId xmlns:a16="http://schemas.microsoft.com/office/drawing/2014/main" id="{501E5322-06E9-48F6-992F-48CACEFD644D}"/>
              </a:ext>
            </a:extLst>
          </p:cNvPr>
          <p:cNvSpPr>
            <a:spLocks noGrp="1"/>
          </p:cNvSpPr>
          <p:nvPr>
            <p:ph type="body" sz="quarter" idx="10"/>
          </p:nvPr>
        </p:nvSpPr>
        <p:spPr/>
        <p:txBody>
          <a:bodyPr/>
          <a:lstStyle/>
          <a:p>
            <a:endParaRPr lang="en-US"/>
          </a:p>
        </p:txBody>
      </p:sp>
      <p:sp>
        <p:nvSpPr>
          <p:cNvPr id="8" name="Rectangle 7">
            <a:extLst>
              <a:ext uri="{FF2B5EF4-FFF2-40B4-BE49-F238E27FC236}">
                <a16:creationId xmlns:a16="http://schemas.microsoft.com/office/drawing/2014/main" id="{56F3CAE1-4106-4A9B-B45D-86BB0439C0C5}"/>
              </a:ext>
            </a:extLst>
          </p:cNvPr>
          <p:cNvSpPr/>
          <p:nvPr/>
        </p:nvSpPr>
        <p:spPr bwMode="auto">
          <a:xfrm>
            <a:off x="766481" y="1371600"/>
            <a:ext cx="2003613" cy="2326341"/>
          </a:xfrm>
          <a:prstGeom prst="rect">
            <a:avLst/>
          </a:prstGeom>
          <a:noFill/>
          <a:ln w="1270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53773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F4CF9-DB32-448C-A2F8-433EAD91E292}"/>
              </a:ext>
            </a:extLst>
          </p:cNvPr>
          <p:cNvSpPr>
            <a:spLocks noGrp="1"/>
          </p:cNvSpPr>
          <p:nvPr>
            <p:ph type="title"/>
          </p:nvPr>
        </p:nvSpPr>
        <p:spPr/>
        <p:txBody>
          <a:bodyPr/>
          <a:lstStyle/>
          <a:p>
            <a:r>
              <a:rPr lang="en-US" dirty="0"/>
              <a:t>Compute</a:t>
            </a:r>
          </a:p>
        </p:txBody>
      </p:sp>
      <p:sp>
        <p:nvSpPr>
          <p:cNvPr id="3" name="Text Placeholder 2">
            <a:extLst>
              <a:ext uri="{FF2B5EF4-FFF2-40B4-BE49-F238E27FC236}">
                <a16:creationId xmlns:a16="http://schemas.microsoft.com/office/drawing/2014/main" id="{1FF5C313-38E9-417A-A723-8366441F6CBF}"/>
              </a:ext>
            </a:extLst>
          </p:cNvPr>
          <p:cNvSpPr>
            <a:spLocks noGrp="1"/>
          </p:cNvSpPr>
          <p:nvPr>
            <p:ph type="body" idx="1"/>
          </p:nvPr>
        </p:nvSpPr>
        <p:spPr/>
        <p:txBody>
          <a:bodyPr/>
          <a:lstStyle/>
          <a:p>
            <a:r>
              <a:rPr lang="en-US" dirty="0"/>
              <a:t>Monitor Configuration</a:t>
            </a:r>
          </a:p>
          <a:p>
            <a:pPr lvl="1"/>
            <a:r>
              <a:rPr lang="en-US" dirty="0"/>
              <a:t>IaaS</a:t>
            </a:r>
          </a:p>
          <a:p>
            <a:pPr lvl="1"/>
            <a:r>
              <a:rPr lang="en-US" dirty="0"/>
              <a:t>Cloud Services </a:t>
            </a:r>
          </a:p>
          <a:p>
            <a:r>
              <a:rPr lang="en-US" dirty="0"/>
              <a:t>Recommendations give additional information </a:t>
            </a:r>
          </a:p>
          <a:p>
            <a:r>
              <a:rPr lang="en-US" dirty="0"/>
              <a:t>JIT (Just-In-Time) access</a:t>
            </a:r>
          </a:p>
          <a:p>
            <a:pPr lvl="1"/>
            <a:r>
              <a:rPr lang="en-US" dirty="0"/>
              <a:t>Blocks inbound network traffic using a NSG (network security group)</a:t>
            </a:r>
          </a:p>
          <a:p>
            <a:pPr lvl="1"/>
            <a:r>
              <a:rPr lang="en-US" dirty="0"/>
              <a:t>User with write access will be given temporary access based on the ASC policy</a:t>
            </a:r>
          </a:p>
          <a:p>
            <a:pPr lvl="1"/>
            <a:r>
              <a:rPr lang="en-US" dirty="0"/>
              <a:t>Located in Advanced Cloud Defense section </a:t>
            </a:r>
          </a:p>
        </p:txBody>
      </p:sp>
      <p:sp>
        <p:nvSpPr>
          <p:cNvPr id="4" name="Text Placeholder 3">
            <a:extLst>
              <a:ext uri="{FF2B5EF4-FFF2-40B4-BE49-F238E27FC236}">
                <a16:creationId xmlns:a16="http://schemas.microsoft.com/office/drawing/2014/main" id="{260BDEAE-EC36-4FE6-BD9D-1DACECA13F7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93637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8F817-5A09-4F08-A488-71088E2C773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327BB6EB-FD5D-4972-8F62-402898D4407B}"/>
              </a:ext>
            </a:extLst>
          </p:cNvPr>
          <p:cNvSpPr>
            <a:spLocks noGrp="1"/>
          </p:cNvSpPr>
          <p:nvPr>
            <p:ph type="body" sz="quarter" idx="10"/>
          </p:nvPr>
        </p:nvSpPr>
        <p:spPr/>
        <p:txBody>
          <a:bodyPr/>
          <a:lstStyle/>
          <a:p>
            <a:endParaRPr lang="en-US"/>
          </a:p>
        </p:txBody>
      </p:sp>
      <p:pic>
        <p:nvPicPr>
          <p:cNvPr id="4" name="Picture 3">
            <a:extLst>
              <a:ext uri="{FF2B5EF4-FFF2-40B4-BE49-F238E27FC236}">
                <a16:creationId xmlns:a16="http://schemas.microsoft.com/office/drawing/2014/main" id="{E18EF77C-114D-46B3-B5A4-2EF4C5A861B5}"/>
              </a:ext>
            </a:extLst>
          </p:cNvPr>
          <p:cNvPicPr>
            <a:picLocks noChangeAspect="1"/>
          </p:cNvPicPr>
          <p:nvPr/>
        </p:nvPicPr>
        <p:blipFill>
          <a:blip r:embed="rId2"/>
          <a:stretch>
            <a:fillRect/>
          </a:stretch>
        </p:blipFill>
        <p:spPr>
          <a:xfrm>
            <a:off x="1433280" y="740662"/>
            <a:ext cx="6230652" cy="5340559"/>
          </a:xfrm>
          <a:prstGeom prst="rect">
            <a:avLst/>
          </a:prstGeom>
        </p:spPr>
      </p:pic>
    </p:spTree>
    <p:extLst>
      <p:ext uri="{BB962C8B-B14F-4D97-AF65-F5344CB8AC3E}">
        <p14:creationId xmlns:p14="http://schemas.microsoft.com/office/powerpoint/2010/main" val="22083101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E006-BB74-4778-A1B1-AF549CA41060}"/>
              </a:ext>
            </a:extLst>
          </p:cNvPr>
          <p:cNvSpPr>
            <a:spLocks noGrp="1"/>
          </p:cNvSpPr>
          <p:nvPr>
            <p:ph type="title"/>
          </p:nvPr>
        </p:nvSpPr>
        <p:spPr/>
        <p:txBody>
          <a:bodyPr/>
          <a:lstStyle/>
          <a:p>
            <a:r>
              <a:rPr lang="en-US" dirty="0"/>
              <a:t>Azure Security Center’s prevention tiles </a:t>
            </a:r>
          </a:p>
        </p:txBody>
      </p:sp>
      <p:pic>
        <p:nvPicPr>
          <p:cNvPr id="5" name="Picture 4">
            <a:extLst>
              <a:ext uri="{FF2B5EF4-FFF2-40B4-BE49-F238E27FC236}">
                <a16:creationId xmlns:a16="http://schemas.microsoft.com/office/drawing/2014/main" id="{AD0F3F08-87CF-4203-A5BC-4250A63086D0}"/>
              </a:ext>
            </a:extLst>
          </p:cNvPr>
          <p:cNvPicPr>
            <a:picLocks noChangeAspect="1"/>
          </p:cNvPicPr>
          <p:nvPr/>
        </p:nvPicPr>
        <p:blipFill>
          <a:blip r:embed="rId3"/>
          <a:stretch>
            <a:fillRect/>
          </a:stretch>
        </p:blipFill>
        <p:spPr>
          <a:xfrm>
            <a:off x="766481" y="864704"/>
            <a:ext cx="7773987" cy="3048389"/>
          </a:xfrm>
          <a:prstGeom prst="rect">
            <a:avLst/>
          </a:prstGeom>
        </p:spPr>
      </p:pic>
      <p:sp>
        <p:nvSpPr>
          <p:cNvPr id="4" name="Text Placeholder 3">
            <a:extLst>
              <a:ext uri="{FF2B5EF4-FFF2-40B4-BE49-F238E27FC236}">
                <a16:creationId xmlns:a16="http://schemas.microsoft.com/office/drawing/2014/main" id="{501E5322-06E9-48F6-992F-48CACEFD644D}"/>
              </a:ext>
            </a:extLst>
          </p:cNvPr>
          <p:cNvSpPr>
            <a:spLocks noGrp="1"/>
          </p:cNvSpPr>
          <p:nvPr>
            <p:ph type="body" sz="quarter" idx="10"/>
          </p:nvPr>
        </p:nvSpPr>
        <p:spPr/>
        <p:txBody>
          <a:bodyPr/>
          <a:lstStyle/>
          <a:p>
            <a:endParaRPr lang="en-US"/>
          </a:p>
        </p:txBody>
      </p:sp>
      <p:sp>
        <p:nvSpPr>
          <p:cNvPr id="8" name="Rectangle 7">
            <a:extLst>
              <a:ext uri="{FF2B5EF4-FFF2-40B4-BE49-F238E27FC236}">
                <a16:creationId xmlns:a16="http://schemas.microsoft.com/office/drawing/2014/main" id="{56F3CAE1-4106-4A9B-B45D-86BB0439C0C5}"/>
              </a:ext>
            </a:extLst>
          </p:cNvPr>
          <p:cNvSpPr/>
          <p:nvPr/>
        </p:nvSpPr>
        <p:spPr bwMode="auto">
          <a:xfrm>
            <a:off x="2676755" y="1225727"/>
            <a:ext cx="2003613" cy="2326341"/>
          </a:xfrm>
          <a:prstGeom prst="rect">
            <a:avLst/>
          </a:prstGeom>
          <a:noFill/>
          <a:ln w="1270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2113824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Manage data protection and services compliance</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2400" dirty="0"/>
              <a:t>Manage data protection and security compliance</a:t>
            </a:r>
          </a:p>
          <a:p>
            <a:pPr lvl="1"/>
            <a:r>
              <a:rPr lang="en-US" sz="2000" dirty="0"/>
              <a:t>Create and import encryption keys with Key Vault; automate tasks for SSL/TLS certificates; prevent and respond to security threats with Azure Security Center; Configure single sign-on with SaaS applications using federation and password based; add users and groups to applications; revoke access to SaaS applications; configure access; configure federation with public consumer identity providers such as Facebook and Google</a:t>
            </a:r>
          </a:p>
          <a:p>
            <a:r>
              <a:rPr lang="en-US" sz="2400" dirty="0"/>
              <a:t>Implement recovery services </a:t>
            </a:r>
          </a:p>
          <a:p>
            <a:pPr lvl="1"/>
            <a:r>
              <a:rPr lang="en-US" sz="2000" dirty="0"/>
              <a:t>Create a backup vault; deploy a backup agent; backup and restore data; using of snapshots and Geo-replication for recovery; implement DR as service; Deploy Azure Site Recovery (ASR) agent; configure ASR; configure ASR one-click failover</a:t>
            </a:r>
          </a:p>
          <a:p>
            <a:endParaRPr lang="en-US" sz="1050" dirty="0"/>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http://download.microsoft.com/download/8/4/8/848DD46A-05F2-4021-A118-036FC06647C5/533_OD_Changes.pdf</a:t>
            </a:r>
          </a:p>
        </p:txBody>
      </p:sp>
    </p:spTree>
    <p:extLst>
      <p:ext uri="{BB962C8B-B14F-4D97-AF65-F5344CB8AC3E}">
        <p14:creationId xmlns:p14="http://schemas.microsoft.com/office/powerpoint/2010/main" val="20413154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62D39-6391-4A6A-9CA2-09CECA43FD9A}"/>
              </a:ext>
            </a:extLst>
          </p:cNvPr>
          <p:cNvSpPr>
            <a:spLocks noGrp="1"/>
          </p:cNvSpPr>
          <p:nvPr>
            <p:ph type="title"/>
          </p:nvPr>
        </p:nvSpPr>
        <p:spPr/>
        <p:txBody>
          <a:bodyPr/>
          <a:lstStyle/>
          <a:p>
            <a:r>
              <a:rPr lang="en-US" dirty="0"/>
              <a:t>Networking</a:t>
            </a:r>
          </a:p>
        </p:txBody>
      </p:sp>
      <p:sp>
        <p:nvSpPr>
          <p:cNvPr id="3" name="Text Placeholder 2">
            <a:extLst>
              <a:ext uri="{FF2B5EF4-FFF2-40B4-BE49-F238E27FC236}">
                <a16:creationId xmlns:a16="http://schemas.microsoft.com/office/drawing/2014/main" id="{69ED2892-C729-4D43-877C-6FA608A1A199}"/>
              </a:ext>
            </a:extLst>
          </p:cNvPr>
          <p:cNvSpPr>
            <a:spLocks noGrp="1"/>
          </p:cNvSpPr>
          <p:nvPr>
            <p:ph type="body" idx="1"/>
          </p:nvPr>
        </p:nvSpPr>
        <p:spPr/>
        <p:txBody>
          <a:bodyPr/>
          <a:lstStyle/>
          <a:p>
            <a:r>
              <a:rPr lang="en-US" dirty="0"/>
              <a:t>Evaluates the accessibility of external facing resources </a:t>
            </a:r>
          </a:p>
          <a:p>
            <a:r>
              <a:rPr lang="en-US" dirty="0"/>
              <a:t>Use of traffic/blocking/inspection</a:t>
            </a:r>
          </a:p>
          <a:p>
            <a:pPr lvl="1"/>
            <a:r>
              <a:rPr lang="en-US" dirty="0"/>
              <a:t>NSG </a:t>
            </a:r>
          </a:p>
          <a:p>
            <a:pPr lvl="1"/>
            <a:r>
              <a:rPr lang="en-US" dirty="0"/>
              <a:t>Network Firewalls </a:t>
            </a:r>
          </a:p>
          <a:p>
            <a:pPr lvl="1"/>
            <a:r>
              <a:rPr lang="en-US" dirty="0"/>
              <a:t>Web Application Firewalls </a:t>
            </a:r>
          </a:p>
          <a:p>
            <a:r>
              <a:rPr lang="en-US" dirty="0"/>
              <a:t>Recommendations made to restrict flow even further </a:t>
            </a:r>
          </a:p>
          <a:p>
            <a:r>
              <a:rPr lang="en-US" dirty="0"/>
              <a:t>Non-compliant can be remediated using ASC </a:t>
            </a:r>
          </a:p>
          <a:p>
            <a:endParaRPr lang="en-US" dirty="0"/>
          </a:p>
        </p:txBody>
      </p:sp>
      <p:sp>
        <p:nvSpPr>
          <p:cNvPr id="4" name="Text Placeholder 3">
            <a:extLst>
              <a:ext uri="{FF2B5EF4-FFF2-40B4-BE49-F238E27FC236}">
                <a16:creationId xmlns:a16="http://schemas.microsoft.com/office/drawing/2014/main" id="{1EB6B58F-5D93-411A-A9D6-84325B1832C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9871703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E006-BB74-4778-A1B1-AF549CA41060}"/>
              </a:ext>
            </a:extLst>
          </p:cNvPr>
          <p:cNvSpPr>
            <a:spLocks noGrp="1"/>
          </p:cNvSpPr>
          <p:nvPr>
            <p:ph type="title"/>
          </p:nvPr>
        </p:nvSpPr>
        <p:spPr/>
        <p:txBody>
          <a:bodyPr/>
          <a:lstStyle/>
          <a:p>
            <a:r>
              <a:rPr lang="en-US" dirty="0"/>
              <a:t>Azure Security Center’s prevention tiles </a:t>
            </a:r>
          </a:p>
        </p:txBody>
      </p:sp>
      <p:pic>
        <p:nvPicPr>
          <p:cNvPr id="5" name="Picture 4">
            <a:extLst>
              <a:ext uri="{FF2B5EF4-FFF2-40B4-BE49-F238E27FC236}">
                <a16:creationId xmlns:a16="http://schemas.microsoft.com/office/drawing/2014/main" id="{AD0F3F08-87CF-4203-A5BC-4250A63086D0}"/>
              </a:ext>
            </a:extLst>
          </p:cNvPr>
          <p:cNvPicPr>
            <a:picLocks noChangeAspect="1"/>
          </p:cNvPicPr>
          <p:nvPr/>
        </p:nvPicPr>
        <p:blipFill>
          <a:blip r:embed="rId3"/>
          <a:stretch>
            <a:fillRect/>
          </a:stretch>
        </p:blipFill>
        <p:spPr>
          <a:xfrm>
            <a:off x="766481" y="864704"/>
            <a:ext cx="7773987" cy="3048389"/>
          </a:xfrm>
          <a:prstGeom prst="rect">
            <a:avLst/>
          </a:prstGeom>
        </p:spPr>
      </p:pic>
      <p:sp>
        <p:nvSpPr>
          <p:cNvPr id="4" name="Text Placeholder 3">
            <a:extLst>
              <a:ext uri="{FF2B5EF4-FFF2-40B4-BE49-F238E27FC236}">
                <a16:creationId xmlns:a16="http://schemas.microsoft.com/office/drawing/2014/main" id="{501E5322-06E9-48F6-992F-48CACEFD644D}"/>
              </a:ext>
            </a:extLst>
          </p:cNvPr>
          <p:cNvSpPr>
            <a:spLocks noGrp="1"/>
          </p:cNvSpPr>
          <p:nvPr>
            <p:ph type="body" sz="quarter" idx="10"/>
          </p:nvPr>
        </p:nvSpPr>
        <p:spPr/>
        <p:txBody>
          <a:bodyPr/>
          <a:lstStyle/>
          <a:p>
            <a:endParaRPr lang="en-US"/>
          </a:p>
        </p:txBody>
      </p:sp>
      <p:sp>
        <p:nvSpPr>
          <p:cNvPr id="8" name="Rectangle 7">
            <a:extLst>
              <a:ext uri="{FF2B5EF4-FFF2-40B4-BE49-F238E27FC236}">
                <a16:creationId xmlns:a16="http://schemas.microsoft.com/office/drawing/2014/main" id="{56F3CAE1-4106-4A9B-B45D-86BB0439C0C5}"/>
              </a:ext>
            </a:extLst>
          </p:cNvPr>
          <p:cNvSpPr/>
          <p:nvPr/>
        </p:nvSpPr>
        <p:spPr bwMode="auto">
          <a:xfrm>
            <a:off x="4572000" y="1344706"/>
            <a:ext cx="2003613" cy="2326341"/>
          </a:xfrm>
          <a:prstGeom prst="rect">
            <a:avLst/>
          </a:prstGeom>
          <a:noFill/>
          <a:ln w="1270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41236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68AE5-31BE-45A7-A4AD-141E07318D26}"/>
              </a:ext>
            </a:extLst>
          </p:cNvPr>
          <p:cNvSpPr>
            <a:spLocks noGrp="1"/>
          </p:cNvSpPr>
          <p:nvPr>
            <p:ph type="title"/>
          </p:nvPr>
        </p:nvSpPr>
        <p:spPr/>
        <p:txBody>
          <a:bodyPr/>
          <a:lstStyle/>
          <a:p>
            <a:r>
              <a:rPr lang="en-US" dirty="0"/>
              <a:t>Storage and Data </a:t>
            </a:r>
          </a:p>
        </p:txBody>
      </p:sp>
      <p:sp>
        <p:nvSpPr>
          <p:cNvPr id="3" name="Text Placeholder 2">
            <a:extLst>
              <a:ext uri="{FF2B5EF4-FFF2-40B4-BE49-F238E27FC236}">
                <a16:creationId xmlns:a16="http://schemas.microsoft.com/office/drawing/2014/main" id="{8A6A723B-0091-44FD-AFA7-3D427443A2A9}"/>
              </a:ext>
            </a:extLst>
          </p:cNvPr>
          <p:cNvSpPr>
            <a:spLocks noGrp="1"/>
          </p:cNvSpPr>
          <p:nvPr>
            <p:ph type="body" idx="1"/>
          </p:nvPr>
        </p:nvSpPr>
        <p:spPr>
          <a:xfrm>
            <a:off x="261253" y="1021215"/>
            <a:ext cx="4310747" cy="5147356"/>
          </a:xfrm>
        </p:spPr>
        <p:txBody>
          <a:bodyPr/>
          <a:lstStyle/>
          <a:p>
            <a:r>
              <a:rPr lang="en-US" sz="2400" dirty="0"/>
              <a:t>Outside IaaS</a:t>
            </a:r>
          </a:p>
          <a:p>
            <a:r>
              <a:rPr lang="en-US" sz="2400" dirty="0"/>
              <a:t>Exposing vulnerabilities in PaaS solutions</a:t>
            </a:r>
          </a:p>
          <a:p>
            <a:r>
              <a:rPr lang="en-US" sz="2400" dirty="0"/>
              <a:t>Azure Storage </a:t>
            </a:r>
          </a:p>
          <a:p>
            <a:pPr lvl="1"/>
            <a:r>
              <a:rPr lang="en-US" sz="2000" dirty="0"/>
              <a:t>Blob </a:t>
            </a:r>
          </a:p>
          <a:p>
            <a:pPr lvl="1"/>
            <a:r>
              <a:rPr lang="en-US" sz="2000" dirty="0"/>
              <a:t>Disk </a:t>
            </a:r>
          </a:p>
          <a:p>
            <a:pPr lvl="1"/>
            <a:r>
              <a:rPr lang="en-US" sz="2000" dirty="0"/>
              <a:t>File</a:t>
            </a:r>
          </a:p>
          <a:p>
            <a:pPr lvl="1"/>
            <a:r>
              <a:rPr lang="en-US" sz="2000" dirty="0"/>
              <a:t>Queue</a:t>
            </a:r>
          </a:p>
          <a:p>
            <a:r>
              <a:rPr lang="en-US" sz="2400" dirty="0"/>
              <a:t>Azure SQL Database (DBaaS) </a:t>
            </a:r>
          </a:p>
          <a:p>
            <a:r>
              <a:rPr lang="en-US" sz="2400" dirty="0"/>
              <a:t>Recommendations for encryption </a:t>
            </a:r>
          </a:p>
        </p:txBody>
      </p:sp>
      <p:sp>
        <p:nvSpPr>
          <p:cNvPr id="4" name="Text Placeholder 3">
            <a:extLst>
              <a:ext uri="{FF2B5EF4-FFF2-40B4-BE49-F238E27FC236}">
                <a16:creationId xmlns:a16="http://schemas.microsoft.com/office/drawing/2014/main" id="{AD5F769B-8B53-4C4B-9A5E-8A199B946F8F}"/>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205C1B4C-EC9B-4F2B-BB5F-4D8068AE4E1D}"/>
              </a:ext>
            </a:extLst>
          </p:cNvPr>
          <p:cNvPicPr>
            <a:picLocks noChangeAspect="1"/>
          </p:cNvPicPr>
          <p:nvPr/>
        </p:nvPicPr>
        <p:blipFill>
          <a:blip r:embed="rId3"/>
          <a:stretch>
            <a:fillRect/>
          </a:stretch>
        </p:blipFill>
        <p:spPr>
          <a:xfrm>
            <a:off x="4548606" y="879228"/>
            <a:ext cx="4286250" cy="3819525"/>
          </a:xfrm>
          <a:prstGeom prst="rect">
            <a:avLst/>
          </a:prstGeom>
        </p:spPr>
      </p:pic>
    </p:spTree>
    <p:extLst>
      <p:ext uri="{BB962C8B-B14F-4D97-AF65-F5344CB8AC3E}">
        <p14:creationId xmlns:p14="http://schemas.microsoft.com/office/powerpoint/2010/main" val="79967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E006-BB74-4778-A1B1-AF549CA41060}"/>
              </a:ext>
            </a:extLst>
          </p:cNvPr>
          <p:cNvSpPr>
            <a:spLocks noGrp="1"/>
          </p:cNvSpPr>
          <p:nvPr>
            <p:ph type="title"/>
          </p:nvPr>
        </p:nvSpPr>
        <p:spPr/>
        <p:txBody>
          <a:bodyPr/>
          <a:lstStyle/>
          <a:p>
            <a:r>
              <a:rPr lang="en-US" dirty="0"/>
              <a:t>Azure Security Center’s prevention tiles </a:t>
            </a:r>
          </a:p>
        </p:txBody>
      </p:sp>
      <p:pic>
        <p:nvPicPr>
          <p:cNvPr id="5" name="Picture 4">
            <a:extLst>
              <a:ext uri="{FF2B5EF4-FFF2-40B4-BE49-F238E27FC236}">
                <a16:creationId xmlns:a16="http://schemas.microsoft.com/office/drawing/2014/main" id="{AD0F3F08-87CF-4203-A5BC-4250A63086D0}"/>
              </a:ext>
            </a:extLst>
          </p:cNvPr>
          <p:cNvPicPr>
            <a:picLocks noChangeAspect="1"/>
          </p:cNvPicPr>
          <p:nvPr/>
        </p:nvPicPr>
        <p:blipFill>
          <a:blip r:embed="rId3"/>
          <a:stretch>
            <a:fillRect/>
          </a:stretch>
        </p:blipFill>
        <p:spPr>
          <a:xfrm>
            <a:off x="779928" y="837810"/>
            <a:ext cx="7773987" cy="3048389"/>
          </a:xfrm>
          <a:prstGeom prst="rect">
            <a:avLst/>
          </a:prstGeom>
        </p:spPr>
      </p:pic>
      <p:sp>
        <p:nvSpPr>
          <p:cNvPr id="4" name="Text Placeholder 3">
            <a:extLst>
              <a:ext uri="{FF2B5EF4-FFF2-40B4-BE49-F238E27FC236}">
                <a16:creationId xmlns:a16="http://schemas.microsoft.com/office/drawing/2014/main" id="{501E5322-06E9-48F6-992F-48CACEFD644D}"/>
              </a:ext>
            </a:extLst>
          </p:cNvPr>
          <p:cNvSpPr>
            <a:spLocks noGrp="1"/>
          </p:cNvSpPr>
          <p:nvPr>
            <p:ph type="body" sz="quarter" idx="10"/>
          </p:nvPr>
        </p:nvSpPr>
        <p:spPr/>
        <p:txBody>
          <a:bodyPr/>
          <a:lstStyle/>
          <a:p>
            <a:endParaRPr lang="en-US"/>
          </a:p>
        </p:txBody>
      </p:sp>
      <p:sp>
        <p:nvSpPr>
          <p:cNvPr id="8" name="Rectangle 7">
            <a:extLst>
              <a:ext uri="{FF2B5EF4-FFF2-40B4-BE49-F238E27FC236}">
                <a16:creationId xmlns:a16="http://schemas.microsoft.com/office/drawing/2014/main" id="{56F3CAE1-4106-4A9B-B45D-86BB0439C0C5}"/>
              </a:ext>
            </a:extLst>
          </p:cNvPr>
          <p:cNvSpPr/>
          <p:nvPr/>
        </p:nvSpPr>
        <p:spPr bwMode="auto">
          <a:xfrm>
            <a:off x="6635747" y="1317812"/>
            <a:ext cx="1813770" cy="2326341"/>
          </a:xfrm>
          <a:prstGeom prst="rect">
            <a:avLst/>
          </a:prstGeom>
          <a:noFill/>
          <a:ln w="1270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3097571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E1470-6A28-41DF-8BAC-6CDF8C6295D7}"/>
              </a:ext>
            </a:extLst>
          </p:cNvPr>
          <p:cNvSpPr>
            <a:spLocks noGrp="1"/>
          </p:cNvSpPr>
          <p:nvPr>
            <p:ph type="title"/>
          </p:nvPr>
        </p:nvSpPr>
        <p:spPr/>
        <p:txBody>
          <a:bodyPr/>
          <a:lstStyle/>
          <a:p>
            <a:r>
              <a:rPr lang="en-US" dirty="0"/>
              <a:t>Applications</a:t>
            </a:r>
          </a:p>
        </p:txBody>
      </p:sp>
      <p:sp>
        <p:nvSpPr>
          <p:cNvPr id="3" name="Text Placeholder 2">
            <a:extLst>
              <a:ext uri="{FF2B5EF4-FFF2-40B4-BE49-F238E27FC236}">
                <a16:creationId xmlns:a16="http://schemas.microsoft.com/office/drawing/2014/main" id="{3023536F-FBB4-4F98-B035-BBBC988826F8}"/>
              </a:ext>
            </a:extLst>
          </p:cNvPr>
          <p:cNvSpPr>
            <a:spLocks noGrp="1"/>
          </p:cNvSpPr>
          <p:nvPr>
            <p:ph type="body" idx="1"/>
          </p:nvPr>
        </p:nvSpPr>
        <p:spPr>
          <a:xfrm>
            <a:off x="261254" y="1021215"/>
            <a:ext cx="4014912" cy="5147356"/>
          </a:xfrm>
        </p:spPr>
        <p:txBody>
          <a:bodyPr/>
          <a:lstStyle/>
          <a:p>
            <a:r>
              <a:rPr lang="en-US" sz="2000" dirty="0"/>
              <a:t>Evaluates public-facing services </a:t>
            </a:r>
          </a:p>
          <a:p>
            <a:pPr lvl="1"/>
            <a:r>
              <a:rPr lang="en-US" sz="1800" dirty="0"/>
              <a:t>Websites </a:t>
            </a:r>
          </a:p>
          <a:p>
            <a:pPr lvl="1"/>
            <a:r>
              <a:rPr lang="en-US" sz="1800" dirty="0"/>
              <a:t>Makes recommendations such as WAF </a:t>
            </a:r>
          </a:p>
          <a:p>
            <a:r>
              <a:rPr lang="en-US" sz="2000" dirty="0"/>
              <a:t>Integration with partners </a:t>
            </a:r>
          </a:p>
          <a:p>
            <a:pPr lvl="1"/>
            <a:r>
              <a:rPr lang="en-US" sz="1800" dirty="0"/>
              <a:t>F5 </a:t>
            </a:r>
          </a:p>
          <a:p>
            <a:pPr lvl="1"/>
            <a:r>
              <a:rPr lang="en-US" sz="1800" dirty="0"/>
              <a:t>Barracuda </a:t>
            </a:r>
          </a:p>
          <a:p>
            <a:pPr lvl="1"/>
            <a:r>
              <a:rPr lang="en-US" sz="1800" dirty="0"/>
              <a:t>Fortinet </a:t>
            </a:r>
          </a:p>
          <a:p>
            <a:r>
              <a:rPr lang="en-US" sz="2000" dirty="0"/>
              <a:t>Adaptive application controls</a:t>
            </a:r>
          </a:p>
        </p:txBody>
      </p:sp>
      <p:sp>
        <p:nvSpPr>
          <p:cNvPr id="4" name="Text Placeholder 3">
            <a:extLst>
              <a:ext uri="{FF2B5EF4-FFF2-40B4-BE49-F238E27FC236}">
                <a16:creationId xmlns:a16="http://schemas.microsoft.com/office/drawing/2014/main" id="{7264A90C-230A-430E-80F5-1BFD04C39604}"/>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86C281F3-9887-45D7-96BC-F1FDAA8AA8B2}"/>
              </a:ext>
            </a:extLst>
          </p:cNvPr>
          <p:cNvPicPr>
            <a:picLocks noChangeAspect="1"/>
          </p:cNvPicPr>
          <p:nvPr/>
        </p:nvPicPr>
        <p:blipFill>
          <a:blip r:embed="rId3"/>
          <a:stretch>
            <a:fillRect/>
          </a:stretch>
        </p:blipFill>
        <p:spPr>
          <a:xfrm>
            <a:off x="4797425" y="879228"/>
            <a:ext cx="4038600" cy="3114675"/>
          </a:xfrm>
          <a:prstGeom prst="rect">
            <a:avLst/>
          </a:prstGeom>
        </p:spPr>
      </p:pic>
      <p:pic>
        <p:nvPicPr>
          <p:cNvPr id="6" name="Picture 5">
            <a:extLst>
              <a:ext uri="{FF2B5EF4-FFF2-40B4-BE49-F238E27FC236}">
                <a16:creationId xmlns:a16="http://schemas.microsoft.com/office/drawing/2014/main" id="{DFE841B0-11CC-4C71-94B7-48546FB80199}"/>
              </a:ext>
            </a:extLst>
          </p:cNvPr>
          <p:cNvPicPr>
            <a:picLocks noChangeAspect="1"/>
          </p:cNvPicPr>
          <p:nvPr/>
        </p:nvPicPr>
        <p:blipFill>
          <a:blip r:embed="rId4"/>
          <a:stretch>
            <a:fillRect/>
          </a:stretch>
        </p:blipFill>
        <p:spPr>
          <a:xfrm>
            <a:off x="4806046" y="879228"/>
            <a:ext cx="4076700" cy="4200525"/>
          </a:xfrm>
          <a:prstGeom prst="rect">
            <a:avLst/>
          </a:prstGeom>
        </p:spPr>
      </p:pic>
      <p:sp>
        <p:nvSpPr>
          <p:cNvPr id="7" name="TextBox 6">
            <a:extLst>
              <a:ext uri="{FF2B5EF4-FFF2-40B4-BE49-F238E27FC236}">
                <a16:creationId xmlns:a16="http://schemas.microsoft.com/office/drawing/2014/main" id="{75587FDB-991B-47D2-9248-B9FFBC65A420}"/>
              </a:ext>
            </a:extLst>
          </p:cNvPr>
          <p:cNvSpPr txBox="1"/>
          <p:nvPr/>
        </p:nvSpPr>
        <p:spPr>
          <a:xfrm>
            <a:off x="363071" y="4491318"/>
            <a:ext cx="4208929" cy="1200329"/>
          </a:xfrm>
          <a:prstGeom prst="rect">
            <a:avLst/>
          </a:prstGeom>
          <a:solidFill>
            <a:srgbClr val="FF0000"/>
          </a:solidFill>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dirty="0"/>
              <a:t>Any process marked as exploitable should be  carefully reviewed.  These likely represent malware.</a:t>
            </a:r>
          </a:p>
        </p:txBody>
      </p:sp>
    </p:spTree>
    <p:extLst>
      <p:ext uri="{BB962C8B-B14F-4D97-AF65-F5344CB8AC3E}">
        <p14:creationId xmlns:p14="http://schemas.microsoft.com/office/powerpoint/2010/main" val="177113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E1089-6BE0-4FEC-B13D-AE42670045E4}"/>
              </a:ext>
            </a:extLst>
          </p:cNvPr>
          <p:cNvSpPr>
            <a:spLocks noGrp="1"/>
          </p:cNvSpPr>
          <p:nvPr>
            <p:ph type="title"/>
          </p:nvPr>
        </p:nvSpPr>
        <p:spPr/>
        <p:txBody>
          <a:bodyPr/>
          <a:lstStyle/>
          <a:p>
            <a:r>
              <a:rPr lang="en-US" dirty="0"/>
              <a:t>Other Prevention Areas</a:t>
            </a:r>
          </a:p>
        </p:txBody>
      </p:sp>
      <p:sp>
        <p:nvSpPr>
          <p:cNvPr id="3" name="Text Placeholder 2">
            <a:extLst>
              <a:ext uri="{FF2B5EF4-FFF2-40B4-BE49-F238E27FC236}">
                <a16:creationId xmlns:a16="http://schemas.microsoft.com/office/drawing/2014/main" id="{CB182EAA-7ADA-436C-8BBE-DC31E380CCA2}"/>
              </a:ext>
            </a:extLst>
          </p:cNvPr>
          <p:cNvSpPr>
            <a:spLocks noGrp="1"/>
          </p:cNvSpPr>
          <p:nvPr>
            <p:ph type="body" idx="1"/>
          </p:nvPr>
        </p:nvSpPr>
        <p:spPr>
          <a:xfrm>
            <a:off x="261253" y="1021215"/>
            <a:ext cx="8576446" cy="5003067"/>
          </a:xfrm>
        </p:spPr>
        <p:txBody>
          <a:bodyPr/>
          <a:lstStyle/>
          <a:p>
            <a:r>
              <a:rPr lang="en-US" sz="2400" dirty="0"/>
              <a:t>Recommendations blade </a:t>
            </a:r>
          </a:p>
          <a:p>
            <a:pPr lvl="1"/>
            <a:r>
              <a:rPr lang="en-US" sz="2000" dirty="0"/>
              <a:t>Ordered by severity </a:t>
            </a:r>
          </a:p>
          <a:p>
            <a:pPr lvl="1"/>
            <a:r>
              <a:rPr lang="en-US" sz="2000" dirty="0"/>
              <a:t>Provides detailed information that is actionable </a:t>
            </a:r>
          </a:p>
          <a:p>
            <a:pPr lvl="1"/>
            <a:r>
              <a:rPr lang="en-US" sz="2000" dirty="0"/>
              <a:t>Can dismiss recommendations </a:t>
            </a:r>
          </a:p>
          <a:p>
            <a:r>
              <a:rPr lang="en-US" sz="2400" dirty="0"/>
              <a:t>Identity and Access </a:t>
            </a:r>
          </a:p>
          <a:p>
            <a:pPr lvl="1"/>
            <a:r>
              <a:rPr lang="en-US" sz="2000" dirty="0"/>
              <a:t>Visualizations of security</a:t>
            </a:r>
            <a:br>
              <a:rPr lang="en-US" sz="2000" dirty="0"/>
            </a:br>
            <a:r>
              <a:rPr lang="en-US" sz="2000" dirty="0"/>
              <a:t>logs </a:t>
            </a:r>
          </a:p>
          <a:p>
            <a:pPr lvl="1"/>
            <a:endParaRPr lang="en-US" sz="2000" dirty="0"/>
          </a:p>
          <a:p>
            <a:pPr lvl="1"/>
            <a:endParaRPr lang="en-US" sz="2000" dirty="0"/>
          </a:p>
        </p:txBody>
      </p:sp>
      <p:sp>
        <p:nvSpPr>
          <p:cNvPr id="4" name="Text Placeholder 3">
            <a:extLst>
              <a:ext uri="{FF2B5EF4-FFF2-40B4-BE49-F238E27FC236}">
                <a16:creationId xmlns:a16="http://schemas.microsoft.com/office/drawing/2014/main" id="{18086719-FBF7-4737-90F3-EE5BDCDFDDDC}"/>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AF99B928-C517-44FF-93EF-E599FF37B323}"/>
              </a:ext>
            </a:extLst>
          </p:cNvPr>
          <p:cNvPicPr>
            <a:picLocks noChangeAspect="1"/>
          </p:cNvPicPr>
          <p:nvPr/>
        </p:nvPicPr>
        <p:blipFill>
          <a:blip r:embed="rId3"/>
          <a:stretch>
            <a:fillRect/>
          </a:stretch>
        </p:blipFill>
        <p:spPr>
          <a:xfrm>
            <a:off x="3513458" y="2746832"/>
            <a:ext cx="5732045" cy="3658471"/>
          </a:xfrm>
          <a:prstGeom prst="rect">
            <a:avLst/>
          </a:prstGeom>
        </p:spPr>
      </p:pic>
    </p:spTree>
    <p:extLst>
      <p:ext uri="{BB962C8B-B14F-4D97-AF65-F5344CB8AC3E}">
        <p14:creationId xmlns:p14="http://schemas.microsoft.com/office/powerpoint/2010/main" val="2566357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A3E91-52C7-46E0-8195-89BB807D7DF4}"/>
              </a:ext>
            </a:extLst>
          </p:cNvPr>
          <p:cNvSpPr>
            <a:spLocks noGrp="1"/>
          </p:cNvSpPr>
          <p:nvPr>
            <p:ph type="title"/>
          </p:nvPr>
        </p:nvSpPr>
        <p:spPr/>
        <p:txBody>
          <a:bodyPr/>
          <a:lstStyle/>
          <a:p>
            <a:r>
              <a:rPr lang="en-US" dirty="0"/>
              <a:t>Responding to security threats with ASC </a:t>
            </a:r>
          </a:p>
        </p:txBody>
      </p:sp>
      <p:sp>
        <p:nvSpPr>
          <p:cNvPr id="3" name="Text Placeholder 2">
            <a:extLst>
              <a:ext uri="{FF2B5EF4-FFF2-40B4-BE49-F238E27FC236}">
                <a16:creationId xmlns:a16="http://schemas.microsoft.com/office/drawing/2014/main" id="{DC6DE270-46F2-4E00-AA99-3A8B275AB0BF}"/>
              </a:ext>
            </a:extLst>
          </p:cNvPr>
          <p:cNvSpPr>
            <a:spLocks noGrp="1"/>
          </p:cNvSpPr>
          <p:nvPr>
            <p:ph type="body" idx="1"/>
          </p:nvPr>
        </p:nvSpPr>
        <p:spPr/>
        <p:txBody>
          <a:bodyPr/>
          <a:lstStyle/>
          <a:p>
            <a:r>
              <a:rPr lang="en-US" dirty="0"/>
              <a:t>What to do when there is an attack?</a:t>
            </a:r>
          </a:p>
          <a:p>
            <a:r>
              <a:rPr lang="en-US" dirty="0"/>
              <a:t>Collecting and analyzing security data from </a:t>
            </a:r>
          </a:p>
          <a:p>
            <a:pPr lvl="1"/>
            <a:r>
              <a:rPr lang="en-US" dirty="0"/>
              <a:t>Azure Deployments</a:t>
            </a:r>
          </a:p>
          <a:p>
            <a:pPr lvl="1"/>
            <a:r>
              <a:rPr lang="en-US" dirty="0"/>
              <a:t>Virtual networks </a:t>
            </a:r>
          </a:p>
          <a:p>
            <a:pPr lvl="1"/>
            <a:r>
              <a:rPr lang="en-US" dirty="0"/>
              <a:t>Any solution that is deployed </a:t>
            </a:r>
          </a:p>
          <a:p>
            <a:r>
              <a:rPr lang="en-US" dirty="0"/>
              <a:t>Information is correlated with Global threat intelligence using machine learning </a:t>
            </a:r>
          </a:p>
          <a:p>
            <a:pPr lvl="1"/>
            <a:r>
              <a:rPr lang="en-US" dirty="0"/>
              <a:t>Helps to detect the anomalies </a:t>
            </a:r>
          </a:p>
          <a:p>
            <a:r>
              <a:rPr lang="en-US" dirty="0"/>
              <a:t>Benefit without vast teams of data scientists and security experts </a:t>
            </a:r>
          </a:p>
          <a:p>
            <a:endParaRPr lang="en-US" dirty="0"/>
          </a:p>
          <a:p>
            <a:pPr marL="0" indent="0">
              <a:buNone/>
            </a:pPr>
            <a:endParaRPr lang="en-US" dirty="0"/>
          </a:p>
        </p:txBody>
      </p:sp>
      <p:sp>
        <p:nvSpPr>
          <p:cNvPr id="4" name="Text Placeholder 3">
            <a:extLst>
              <a:ext uri="{FF2B5EF4-FFF2-40B4-BE49-F238E27FC236}">
                <a16:creationId xmlns:a16="http://schemas.microsoft.com/office/drawing/2014/main" id="{BA64BA7A-0EA4-450E-B7E1-6341F9B6B588}"/>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1623317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4BAF7-6870-4B50-A99A-65271254A558}"/>
              </a:ext>
            </a:extLst>
          </p:cNvPr>
          <p:cNvSpPr>
            <a:spLocks noGrp="1"/>
          </p:cNvSpPr>
          <p:nvPr>
            <p:ph type="title"/>
          </p:nvPr>
        </p:nvSpPr>
        <p:spPr/>
        <p:txBody>
          <a:bodyPr/>
          <a:lstStyle/>
          <a:p>
            <a:r>
              <a:rPr lang="en-US" dirty="0"/>
              <a:t>Advanced Threat Management </a:t>
            </a:r>
          </a:p>
        </p:txBody>
      </p:sp>
      <p:sp>
        <p:nvSpPr>
          <p:cNvPr id="3" name="Text Placeholder 2">
            <a:extLst>
              <a:ext uri="{FF2B5EF4-FFF2-40B4-BE49-F238E27FC236}">
                <a16:creationId xmlns:a16="http://schemas.microsoft.com/office/drawing/2014/main" id="{B0C21A29-ADF8-4604-9B21-AAE9CB9DB200}"/>
              </a:ext>
            </a:extLst>
          </p:cNvPr>
          <p:cNvSpPr>
            <a:spLocks noGrp="1"/>
          </p:cNvSpPr>
          <p:nvPr>
            <p:ph type="body" idx="1"/>
          </p:nvPr>
        </p:nvSpPr>
        <p:spPr/>
        <p:txBody>
          <a:bodyPr/>
          <a:lstStyle/>
          <a:p>
            <a:r>
              <a:rPr lang="en-US" dirty="0"/>
              <a:t>Standard plan </a:t>
            </a:r>
          </a:p>
          <a:p>
            <a:r>
              <a:rPr lang="en-US" dirty="0"/>
              <a:t>Wealth of information </a:t>
            </a:r>
          </a:p>
          <a:p>
            <a:pPr lvl="1"/>
            <a:r>
              <a:rPr lang="en-US" dirty="0"/>
              <a:t>Source IP address </a:t>
            </a:r>
          </a:p>
          <a:p>
            <a:pPr lvl="1"/>
            <a:r>
              <a:rPr lang="en-US" dirty="0"/>
              <a:t>How many logon attempts have failed </a:t>
            </a:r>
          </a:p>
          <a:p>
            <a:r>
              <a:rPr lang="en-US" dirty="0"/>
              <a:t>Create custom alerts </a:t>
            </a:r>
          </a:p>
        </p:txBody>
      </p:sp>
      <p:sp>
        <p:nvSpPr>
          <p:cNvPr id="4" name="Text Placeholder 3">
            <a:extLst>
              <a:ext uri="{FF2B5EF4-FFF2-40B4-BE49-F238E27FC236}">
                <a16:creationId xmlns:a16="http://schemas.microsoft.com/office/drawing/2014/main" id="{E0A19F42-200E-4C12-A720-D4451A57CB7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750541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015E-E6EE-4315-B28E-167C741CC20B}"/>
              </a:ext>
            </a:extLst>
          </p:cNvPr>
          <p:cNvSpPr>
            <a:spLocks noGrp="1"/>
          </p:cNvSpPr>
          <p:nvPr>
            <p:ph type="title"/>
          </p:nvPr>
        </p:nvSpPr>
        <p:spPr/>
        <p:txBody>
          <a:bodyPr/>
          <a:lstStyle/>
          <a:p>
            <a:r>
              <a:rPr lang="en-US" dirty="0"/>
              <a:t>Threat Intelligence</a:t>
            </a:r>
          </a:p>
        </p:txBody>
      </p:sp>
      <p:sp>
        <p:nvSpPr>
          <p:cNvPr id="3" name="Text Placeholder 2">
            <a:extLst>
              <a:ext uri="{FF2B5EF4-FFF2-40B4-BE49-F238E27FC236}">
                <a16:creationId xmlns:a16="http://schemas.microsoft.com/office/drawing/2014/main" id="{3007C30C-D5A3-4DF9-8A7C-1D80974C2CD4}"/>
              </a:ext>
            </a:extLst>
          </p:cNvPr>
          <p:cNvSpPr>
            <a:spLocks noGrp="1"/>
          </p:cNvSpPr>
          <p:nvPr>
            <p:ph type="body" idx="1"/>
          </p:nvPr>
        </p:nvSpPr>
        <p:spPr>
          <a:xfrm>
            <a:off x="261253" y="4585446"/>
            <a:ext cx="8452441" cy="1583123"/>
          </a:xfrm>
        </p:spPr>
        <p:txBody>
          <a:bodyPr numCol="2"/>
          <a:lstStyle/>
          <a:p>
            <a:r>
              <a:rPr lang="en-US" dirty="0"/>
              <a:t>Standard tier pricing </a:t>
            </a:r>
          </a:p>
          <a:p>
            <a:r>
              <a:rPr lang="en-US" dirty="0"/>
              <a:t>Dashboard tracking </a:t>
            </a:r>
          </a:p>
          <a:p>
            <a:pPr lvl="1"/>
            <a:r>
              <a:rPr lang="en-US" dirty="0"/>
              <a:t>Threat types </a:t>
            </a:r>
          </a:p>
          <a:p>
            <a:pPr lvl="1"/>
            <a:r>
              <a:rPr lang="en-US" dirty="0"/>
              <a:t>Origin country </a:t>
            </a:r>
          </a:p>
          <a:p>
            <a:pPr lvl="1"/>
            <a:r>
              <a:rPr lang="en-US" dirty="0"/>
              <a:t>Threat location </a:t>
            </a:r>
          </a:p>
          <a:p>
            <a:pPr lvl="1"/>
            <a:r>
              <a:rPr lang="en-US" dirty="0"/>
              <a:t>Threat Details </a:t>
            </a:r>
          </a:p>
        </p:txBody>
      </p:sp>
      <p:sp>
        <p:nvSpPr>
          <p:cNvPr id="4" name="Text Placeholder 3">
            <a:extLst>
              <a:ext uri="{FF2B5EF4-FFF2-40B4-BE49-F238E27FC236}">
                <a16:creationId xmlns:a16="http://schemas.microsoft.com/office/drawing/2014/main" id="{1D285EB0-D266-4DD3-947C-F79B7485DD63}"/>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D1CB3CCE-B4D5-434E-BAFA-5E9D167E3E0F}"/>
              </a:ext>
            </a:extLst>
          </p:cNvPr>
          <p:cNvPicPr>
            <a:picLocks noChangeAspect="1"/>
          </p:cNvPicPr>
          <p:nvPr/>
        </p:nvPicPr>
        <p:blipFill>
          <a:blip r:embed="rId3"/>
          <a:stretch>
            <a:fillRect/>
          </a:stretch>
        </p:blipFill>
        <p:spPr>
          <a:xfrm>
            <a:off x="232568" y="865782"/>
            <a:ext cx="8158397" cy="3682609"/>
          </a:xfrm>
          <a:prstGeom prst="rect">
            <a:avLst/>
          </a:prstGeom>
        </p:spPr>
      </p:pic>
    </p:spTree>
    <p:extLst>
      <p:ext uri="{BB962C8B-B14F-4D97-AF65-F5344CB8AC3E}">
        <p14:creationId xmlns:p14="http://schemas.microsoft.com/office/powerpoint/2010/main" val="21193927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FA0DD-1F65-48F3-9902-BEE04466044C}"/>
              </a:ext>
            </a:extLst>
          </p:cNvPr>
          <p:cNvSpPr>
            <a:spLocks noGrp="1"/>
          </p:cNvSpPr>
          <p:nvPr>
            <p:ph type="title"/>
          </p:nvPr>
        </p:nvSpPr>
        <p:spPr/>
        <p:txBody>
          <a:bodyPr/>
          <a:lstStyle/>
          <a:p>
            <a:r>
              <a:rPr lang="en-US" dirty="0"/>
              <a:t>Configure SSO with SaaS application using federation password based </a:t>
            </a:r>
          </a:p>
        </p:txBody>
      </p:sp>
      <p:sp>
        <p:nvSpPr>
          <p:cNvPr id="3" name="Text Placeholder 2">
            <a:extLst>
              <a:ext uri="{FF2B5EF4-FFF2-40B4-BE49-F238E27FC236}">
                <a16:creationId xmlns:a16="http://schemas.microsoft.com/office/drawing/2014/main" id="{B9999D17-DCBC-4B5B-81BD-004343A696EB}"/>
              </a:ext>
            </a:extLst>
          </p:cNvPr>
          <p:cNvSpPr>
            <a:spLocks noGrp="1"/>
          </p:cNvSpPr>
          <p:nvPr>
            <p:ph type="body" idx="1"/>
          </p:nvPr>
        </p:nvSpPr>
        <p:spPr/>
        <p:txBody>
          <a:bodyPr/>
          <a:lstStyle/>
          <a:p>
            <a:r>
              <a:rPr lang="en-US" dirty="0"/>
              <a:t>Authentication of SaaS applications </a:t>
            </a:r>
          </a:p>
          <a:p>
            <a:r>
              <a:rPr lang="en-US" dirty="0"/>
              <a:t>Organizational account </a:t>
            </a:r>
          </a:p>
          <a:p>
            <a:r>
              <a:rPr lang="en-US" dirty="0"/>
              <a:t>Prolonged logon experience </a:t>
            </a:r>
          </a:p>
          <a:p>
            <a:r>
              <a:rPr lang="en-US" dirty="0"/>
              <a:t>Logon is federated or password based </a:t>
            </a:r>
          </a:p>
          <a:p>
            <a:pPr marL="0" indent="0">
              <a:buNone/>
            </a:pPr>
            <a:endParaRPr lang="en-US" dirty="0"/>
          </a:p>
        </p:txBody>
      </p:sp>
      <p:sp>
        <p:nvSpPr>
          <p:cNvPr id="4" name="Text Placeholder 3">
            <a:extLst>
              <a:ext uri="{FF2B5EF4-FFF2-40B4-BE49-F238E27FC236}">
                <a16:creationId xmlns:a16="http://schemas.microsoft.com/office/drawing/2014/main" id="{3C8CF70D-6F3D-412D-B185-B3CE745C6F1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094722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Manage data protection and security compliance</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dirty="0"/>
              <a:t>Create and import encryption keys with Key Vault; automate tasks for SSL/TLS certificates; prevent and respond to security threats with Azure Security Center; Configure single sign-on with SaaS applications using federation and password based; add users and groups to applications; revoke access to SaaS applications; configure access; configure federation with public consumer identity providers such as Facebook and Google</a:t>
            </a:r>
          </a:p>
          <a:p>
            <a:endParaRPr lang="en-US"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6278D-C36E-4B6C-9686-4240CDB6C909}"/>
              </a:ext>
            </a:extLst>
          </p:cNvPr>
          <p:cNvSpPr>
            <a:spLocks noGrp="1"/>
          </p:cNvSpPr>
          <p:nvPr>
            <p:ph type="title"/>
          </p:nvPr>
        </p:nvSpPr>
        <p:spPr/>
        <p:txBody>
          <a:bodyPr/>
          <a:lstStyle/>
          <a:p>
            <a:r>
              <a:rPr lang="en-US" dirty="0"/>
              <a:t>Federated SSO </a:t>
            </a:r>
          </a:p>
        </p:txBody>
      </p:sp>
      <p:sp>
        <p:nvSpPr>
          <p:cNvPr id="3" name="Text Placeholder 2">
            <a:extLst>
              <a:ext uri="{FF2B5EF4-FFF2-40B4-BE49-F238E27FC236}">
                <a16:creationId xmlns:a16="http://schemas.microsoft.com/office/drawing/2014/main" id="{95ACBC35-FCE0-4234-87AD-4269C83AD194}"/>
              </a:ext>
            </a:extLst>
          </p:cNvPr>
          <p:cNvSpPr>
            <a:spLocks noGrp="1"/>
          </p:cNvSpPr>
          <p:nvPr>
            <p:ph type="body" idx="1"/>
          </p:nvPr>
        </p:nvSpPr>
        <p:spPr/>
        <p:txBody>
          <a:bodyPr/>
          <a:lstStyle/>
          <a:p>
            <a:r>
              <a:rPr lang="en-US" dirty="0"/>
              <a:t>SaaS application redirects authentication to Azure AD </a:t>
            </a:r>
          </a:p>
          <a:p>
            <a:r>
              <a:rPr lang="en-US" dirty="0"/>
              <a:t>Application must have authorization settings for the user </a:t>
            </a:r>
          </a:p>
          <a:p>
            <a:r>
              <a:rPr lang="en-US" dirty="0"/>
              <a:t>Accounts can be created automatically with Azure AD or manually provisioned </a:t>
            </a:r>
          </a:p>
          <a:p>
            <a:r>
              <a:rPr lang="en-US" dirty="0"/>
              <a:t>Available for applications that support</a:t>
            </a:r>
          </a:p>
          <a:p>
            <a:pPr lvl="1"/>
            <a:r>
              <a:rPr lang="en-US" dirty="0"/>
              <a:t>SAML 2.0</a:t>
            </a:r>
          </a:p>
          <a:p>
            <a:pPr lvl="1"/>
            <a:r>
              <a:rPr lang="en-US" dirty="0"/>
              <a:t>WS-Federation </a:t>
            </a:r>
          </a:p>
          <a:p>
            <a:pPr lvl="1"/>
            <a:r>
              <a:rPr lang="en-US" dirty="0"/>
              <a:t>OpenID Connect </a:t>
            </a:r>
          </a:p>
        </p:txBody>
      </p:sp>
      <p:sp>
        <p:nvSpPr>
          <p:cNvPr id="4" name="Text Placeholder 3">
            <a:extLst>
              <a:ext uri="{FF2B5EF4-FFF2-40B4-BE49-F238E27FC236}">
                <a16:creationId xmlns:a16="http://schemas.microsoft.com/office/drawing/2014/main" id="{6C85DA4D-9B47-4CE1-B210-3A0250875EF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526113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6A3637-8777-4D8C-8D7D-015C6E13882F}"/>
              </a:ext>
            </a:extLst>
          </p:cNvPr>
          <p:cNvSpPr>
            <a:spLocks noGrp="1"/>
          </p:cNvSpPr>
          <p:nvPr>
            <p:ph type="title"/>
          </p:nvPr>
        </p:nvSpPr>
        <p:spPr/>
        <p:txBody>
          <a:bodyPr/>
          <a:lstStyle/>
          <a:p>
            <a:endParaRPr lang="en-US" dirty="0"/>
          </a:p>
        </p:txBody>
      </p:sp>
      <p:sp>
        <p:nvSpPr>
          <p:cNvPr id="7" name="Text Placeholder 6">
            <a:extLst>
              <a:ext uri="{FF2B5EF4-FFF2-40B4-BE49-F238E27FC236}">
                <a16:creationId xmlns:a16="http://schemas.microsoft.com/office/drawing/2014/main" id="{5173523D-5590-4FA4-B5E2-43D11791E55E}"/>
              </a:ext>
            </a:extLst>
          </p:cNvPr>
          <p:cNvSpPr>
            <a:spLocks noGrp="1"/>
          </p:cNvSpPr>
          <p:nvPr>
            <p:ph type="body" sz="quarter" idx="11"/>
          </p:nvPr>
        </p:nvSpPr>
        <p:spPr/>
        <p:txBody>
          <a:bodyPr/>
          <a:lstStyle/>
          <a:p>
            <a:r>
              <a:rPr lang="en-US" dirty="0"/>
              <a:t>Be certain that you know the protocols that are supported for use with federated SSO, namely SAML 2.0, WS-Federation or OpenID Connect.</a:t>
            </a:r>
          </a:p>
        </p:txBody>
      </p:sp>
      <p:sp>
        <p:nvSpPr>
          <p:cNvPr id="6" name="Text Placeholder 5">
            <a:extLst>
              <a:ext uri="{FF2B5EF4-FFF2-40B4-BE49-F238E27FC236}">
                <a16:creationId xmlns:a16="http://schemas.microsoft.com/office/drawing/2014/main" id="{46430651-B7B8-4E5B-8D39-B6B6F375E5A8}"/>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6297718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84DA37-C975-4D63-9048-E189ED0CD767}"/>
              </a:ext>
            </a:extLst>
          </p:cNvPr>
          <p:cNvSpPr>
            <a:spLocks noGrp="1"/>
          </p:cNvSpPr>
          <p:nvPr>
            <p:ph type="title"/>
          </p:nvPr>
        </p:nvSpPr>
        <p:spPr/>
        <p:txBody>
          <a:bodyPr/>
          <a:lstStyle/>
          <a:p>
            <a:r>
              <a:rPr lang="en-US" dirty="0"/>
              <a:t>Register application with Azure AD</a:t>
            </a:r>
          </a:p>
        </p:txBody>
      </p:sp>
      <p:sp>
        <p:nvSpPr>
          <p:cNvPr id="6" name="Text Placeholder 5">
            <a:extLst>
              <a:ext uri="{FF2B5EF4-FFF2-40B4-BE49-F238E27FC236}">
                <a16:creationId xmlns:a16="http://schemas.microsoft.com/office/drawing/2014/main" id="{C5291932-EF58-44E4-A914-402E8B90F5F5}"/>
              </a:ext>
            </a:extLst>
          </p:cNvPr>
          <p:cNvSpPr>
            <a:spLocks noGrp="1"/>
          </p:cNvSpPr>
          <p:nvPr>
            <p:ph type="body" idx="1"/>
          </p:nvPr>
        </p:nvSpPr>
        <p:spPr/>
        <p:txBody>
          <a:bodyPr/>
          <a:lstStyle/>
          <a:p>
            <a:pPr marL="514350" indent="-514350">
              <a:buFont typeface="+mj-lt"/>
              <a:buAutoNum type="arabicPeriod"/>
            </a:pPr>
            <a:r>
              <a:rPr lang="en-US" dirty="0"/>
              <a:t>Click the Enterprise applications and new application located in Azure AD blade </a:t>
            </a:r>
          </a:p>
          <a:p>
            <a:pPr marL="514350" indent="-514350">
              <a:buFont typeface="+mj-lt"/>
              <a:buAutoNum type="arabicPeriod"/>
            </a:pPr>
            <a:r>
              <a:rPr lang="en-US" dirty="0"/>
              <a:t>Enter application name to add one from the gallery (2800 SaaS apps)</a:t>
            </a:r>
          </a:p>
          <a:p>
            <a:pPr marL="514350" indent="-514350">
              <a:buFont typeface="+mj-lt"/>
              <a:buAutoNum type="arabicPeriod"/>
            </a:pPr>
            <a:r>
              <a:rPr lang="en-US" dirty="0"/>
              <a:t>Click add </a:t>
            </a:r>
          </a:p>
          <a:p>
            <a:pPr marL="514350" indent="-514350">
              <a:buFont typeface="+mj-lt"/>
              <a:buAutoNum type="arabicPeriod"/>
            </a:pPr>
            <a:r>
              <a:rPr lang="en-US" dirty="0"/>
              <a:t>Go into the properties and select SSO </a:t>
            </a:r>
          </a:p>
          <a:p>
            <a:pPr marL="514350" indent="-514350">
              <a:buFont typeface="+mj-lt"/>
              <a:buAutoNum type="arabicPeriod"/>
            </a:pPr>
            <a:r>
              <a:rPr lang="en-US" dirty="0"/>
              <a:t>Set SSO mode to SAML based SSO</a:t>
            </a:r>
          </a:p>
          <a:p>
            <a:pPr marL="798513" lvl="1" indent="-514350"/>
            <a:endParaRPr lang="en-US" dirty="0"/>
          </a:p>
        </p:txBody>
      </p:sp>
      <p:sp>
        <p:nvSpPr>
          <p:cNvPr id="7" name="Text Placeholder 6">
            <a:extLst>
              <a:ext uri="{FF2B5EF4-FFF2-40B4-BE49-F238E27FC236}">
                <a16:creationId xmlns:a16="http://schemas.microsoft.com/office/drawing/2014/main" id="{DC2D3AFE-F820-4F88-8745-F3E558FDB38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8621780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1C712-8222-4436-BB7B-9E6296CFD893}"/>
              </a:ext>
            </a:extLst>
          </p:cNvPr>
          <p:cNvSpPr>
            <a:spLocks noGrp="1"/>
          </p:cNvSpPr>
          <p:nvPr>
            <p:ph type="title"/>
          </p:nvPr>
        </p:nvSpPr>
        <p:spPr/>
        <p:txBody>
          <a:bodyPr/>
          <a:lstStyle/>
          <a:p>
            <a:r>
              <a:rPr lang="en-US" dirty="0"/>
              <a:t>Review</a:t>
            </a:r>
          </a:p>
        </p:txBody>
      </p:sp>
      <p:pic>
        <p:nvPicPr>
          <p:cNvPr id="5" name="Picture 4">
            <a:extLst>
              <a:ext uri="{FF2B5EF4-FFF2-40B4-BE49-F238E27FC236}">
                <a16:creationId xmlns:a16="http://schemas.microsoft.com/office/drawing/2014/main" id="{B9A13A77-E695-473D-B8FF-1A3F9A3EB83B}"/>
              </a:ext>
            </a:extLst>
          </p:cNvPr>
          <p:cNvPicPr>
            <a:picLocks noChangeAspect="1"/>
          </p:cNvPicPr>
          <p:nvPr/>
        </p:nvPicPr>
        <p:blipFill>
          <a:blip r:embed="rId3"/>
          <a:stretch>
            <a:fillRect/>
          </a:stretch>
        </p:blipFill>
        <p:spPr>
          <a:xfrm>
            <a:off x="460375" y="1019174"/>
            <a:ext cx="2006678" cy="2786343"/>
          </a:xfrm>
          <a:prstGeom prst="rect">
            <a:avLst/>
          </a:prstGeom>
          <a:ln>
            <a:noFill/>
          </a:ln>
          <a:effectLst>
            <a:outerShdw blurRad="292100" dist="139700" dir="2700000" algn="tl" rotWithShape="0">
              <a:srgbClr val="333333">
                <a:alpha val="65000"/>
              </a:srgbClr>
            </a:outerShdw>
          </a:effectLst>
        </p:spPr>
      </p:pic>
      <p:sp>
        <p:nvSpPr>
          <p:cNvPr id="4" name="Text Placeholder 3">
            <a:extLst>
              <a:ext uri="{FF2B5EF4-FFF2-40B4-BE49-F238E27FC236}">
                <a16:creationId xmlns:a16="http://schemas.microsoft.com/office/drawing/2014/main" id="{9957973F-5A0F-4EDB-BE66-FCF1ABF6C54A}"/>
              </a:ext>
            </a:extLst>
          </p:cNvPr>
          <p:cNvSpPr>
            <a:spLocks noGrp="1"/>
          </p:cNvSpPr>
          <p:nvPr>
            <p:ph type="body" sz="quarter" idx="10"/>
          </p:nvPr>
        </p:nvSpPr>
        <p:spPr/>
        <p:txBody>
          <a:bodyPr/>
          <a:lstStyle/>
          <a:p>
            <a:endParaRPr lang="en-US"/>
          </a:p>
        </p:txBody>
      </p:sp>
      <p:sp>
        <p:nvSpPr>
          <p:cNvPr id="6" name="Rectangle 5">
            <a:extLst>
              <a:ext uri="{FF2B5EF4-FFF2-40B4-BE49-F238E27FC236}">
                <a16:creationId xmlns:a16="http://schemas.microsoft.com/office/drawing/2014/main" id="{60E624D2-0883-4561-9739-6A72AEABA0F8}"/>
              </a:ext>
            </a:extLst>
          </p:cNvPr>
          <p:cNvSpPr/>
          <p:nvPr/>
        </p:nvSpPr>
        <p:spPr bwMode="auto">
          <a:xfrm>
            <a:off x="460375" y="2581835"/>
            <a:ext cx="2006678" cy="403412"/>
          </a:xfrm>
          <a:prstGeom prst="rect">
            <a:avLst/>
          </a:prstGeom>
          <a:noFill/>
          <a:ln w="19050" cap="flat" cmpd="sng" algn="ctr">
            <a:solidFill>
              <a:schemeClr val="bg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pic>
        <p:nvPicPr>
          <p:cNvPr id="7" name="Picture 6">
            <a:extLst>
              <a:ext uri="{FF2B5EF4-FFF2-40B4-BE49-F238E27FC236}">
                <a16:creationId xmlns:a16="http://schemas.microsoft.com/office/drawing/2014/main" id="{8A9BCFF0-17D1-4845-A612-F81B71DF4024}"/>
              </a:ext>
            </a:extLst>
          </p:cNvPr>
          <p:cNvPicPr>
            <a:picLocks noChangeAspect="1"/>
          </p:cNvPicPr>
          <p:nvPr/>
        </p:nvPicPr>
        <p:blipFill>
          <a:blip r:embed="rId4"/>
          <a:stretch>
            <a:fillRect/>
          </a:stretch>
        </p:blipFill>
        <p:spPr>
          <a:xfrm>
            <a:off x="2876549" y="1019174"/>
            <a:ext cx="2233333" cy="2786342"/>
          </a:xfrm>
          <a:prstGeom prst="rect">
            <a:avLst/>
          </a:prstGeom>
          <a:ln>
            <a:noFill/>
          </a:ln>
          <a:effectLst>
            <a:outerShdw blurRad="292100" dist="139700" dir="2700000" algn="tl" rotWithShape="0">
              <a:srgbClr val="333333">
                <a:alpha val="65000"/>
              </a:srgbClr>
            </a:outerShdw>
          </a:effectLst>
        </p:spPr>
      </p:pic>
      <p:sp>
        <p:nvSpPr>
          <p:cNvPr id="8" name="Rectangle 7">
            <a:extLst>
              <a:ext uri="{FF2B5EF4-FFF2-40B4-BE49-F238E27FC236}">
                <a16:creationId xmlns:a16="http://schemas.microsoft.com/office/drawing/2014/main" id="{E3FB12E2-9D62-423F-BC45-A7507EDC8149}"/>
              </a:ext>
            </a:extLst>
          </p:cNvPr>
          <p:cNvSpPr/>
          <p:nvPr/>
        </p:nvSpPr>
        <p:spPr bwMode="auto">
          <a:xfrm>
            <a:off x="2876549" y="2985247"/>
            <a:ext cx="2233333" cy="443753"/>
          </a:xfrm>
          <a:prstGeom prst="rect">
            <a:avLst/>
          </a:prstGeom>
          <a:no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pic>
        <p:nvPicPr>
          <p:cNvPr id="9" name="Picture 8">
            <a:extLst>
              <a:ext uri="{FF2B5EF4-FFF2-40B4-BE49-F238E27FC236}">
                <a16:creationId xmlns:a16="http://schemas.microsoft.com/office/drawing/2014/main" id="{11E3EEBF-B2F1-4103-A2E8-09664935C912}"/>
              </a:ext>
            </a:extLst>
          </p:cNvPr>
          <p:cNvPicPr>
            <a:picLocks noChangeAspect="1"/>
          </p:cNvPicPr>
          <p:nvPr/>
        </p:nvPicPr>
        <p:blipFill>
          <a:blip r:embed="rId5"/>
          <a:stretch>
            <a:fillRect/>
          </a:stretch>
        </p:blipFill>
        <p:spPr>
          <a:xfrm>
            <a:off x="1964399" y="2126920"/>
            <a:ext cx="5456416" cy="3914215"/>
          </a:xfrm>
          <a:prstGeom prst="rect">
            <a:avLst/>
          </a:prstGeom>
        </p:spPr>
      </p:pic>
    </p:spTree>
    <p:extLst>
      <p:ext uri="{BB962C8B-B14F-4D97-AF65-F5344CB8AC3E}">
        <p14:creationId xmlns:p14="http://schemas.microsoft.com/office/powerpoint/2010/main" val="4137185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8D570-07D8-4818-9D58-D1A079AFF6A4}"/>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96B05E91-8E4F-4EE3-906C-2E78AAE9E997}"/>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C12DA8A7-F724-405E-9761-B8261F522FBB}"/>
              </a:ext>
            </a:extLst>
          </p:cNvPr>
          <p:cNvPicPr>
            <a:picLocks noChangeAspect="1"/>
          </p:cNvPicPr>
          <p:nvPr/>
        </p:nvPicPr>
        <p:blipFill>
          <a:blip r:embed="rId3"/>
          <a:stretch>
            <a:fillRect/>
          </a:stretch>
        </p:blipFill>
        <p:spPr>
          <a:xfrm>
            <a:off x="1481137" y="561975"/>
            <a:ext cx="6181725" cy="5734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520488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E5B3F-D2F3-45EC-B40C-BF869B33B54F}"/>
              </a:ext>
            </a:extLst>
          </p:cNvPr>
          <p:cNvSpPr>
            <a:spLocks noGrp="1"/>
          </p:cNvSpPr>
          <p:nvPr>
            <p:ph type="title"/>
          </p:nvPr>
        </p:nvSpPr>
        <p:spPr/>
        <p:txBody>
          <a:bodyPr/>
          <a:lstStyle/>
          <a:p>
            <a:r>
              <a:rPr lang="en-US" dirty="0"/>
              <a:t>SAML 2.0 Sections</a:t>
            </a:r>
          </a:p>
        </p:txBody>
      </p:sp>
      <p:pic>
        <p:nvPicPr>
          <p:cNvPr id="5" name="Picture 4">
            <a:extLst>
              <a:ext uri="{FF2B5EF4-FFF2-40B4-BE49-F238E27FC236}">
                <a16:creationId xmlns:a16="http://schemas.microsoft.com/office/drawing/2014/main" id="{FBC7A3C6-E770-4F79-A625-BA599A9B72C2}"/>
              </a:ext>
            </a:extLst>
          </p:cNvPr>
          <p:cNvPicPr>
            <a:picLocks noChangeAspect="1"/>
          </p:cNvPicPr>
          <p:nvPr/>
        </p:nvPicPr>
        <p:blipFill>
          <a:blip r:embed="rId3"/>
          <a:stretch>
            <a:fillRect/>
          </a:stretch>
        </p:blipFill>
        <p:spPr>
          <a:xfrm>
            <a:off x="360623" y="1250576"/>
            <a:ext cx="8475402" cy="4116833"/>
          </a:xfrm>
          <a:prstGeom prst="rect">
            <a:avLst/>
          </a:prstGeom>
          <a:ln>
            <a:noFill/>
          </a:ln>
          <a:effectLst>
            <a:outerShdw blurRad="292100" dist="139700" dir="2700000" algn="tl" rotWithShape="0">
              <a:srgbClr val="333333">
                <a:alpha val="65000"/>
              </a:srgbClr>
            </a:outerShdw>
          </a:effectLst>
        </p:spPr>
      </p:pic>
      <p:sp>
        <p:nvSpPr>
          <p:cNvPr id="4" name="Text Placeholder 3">
            <a:extLst>
              <a:ext uri="{FF2B5EF4-FFF2-40B4-BE49-F238E27FC236}">
                <a16:creationId xmlns:a16="http://schemas.microsoft.com/office/drawing/2014/main" id="{B48A1FBE-6F95-4489-86B7-52FA033D867F}"/>
              </a:ext>
            </a:extLst>
          </p:cNvPr>
          <p:cNvSpPr>
            <a:spLocks noGrp="1"/>
          </p:cNvSpPr>
          <p:nvPr>
            <p:ph type="body" sz="quarter" idx="10"/>
          </p:nvPr>
        </p:nvSpPr>
        <p:spPr/>
        <p:txBody>
          <a:bodyPr/>
          <a:lstStyle/>
          <a:p>
            <a:endParaRPr lang="en-US"/>
          </a:p>
        </p:txBody>
      </p:sp>
      <p:sp>
        <p:nvSpPr>
          <p:cNvPr id="6" name="Rectangle 5">
            <a:extLst>
              <a:ext uri="{FF2B5EF4-FFF2-40B4-BE49-F238E27FC236}">
                <a16:creationId xmlns:a16="http://schemas.microsoft.com/office/drawing/2014/main" id="{2A2732CD-A700-45EA-9BF4-8DE89192C61C}"/>
              </a:ext>
            </a:extLst>
          </p:cNvPr>
          <p:cNvSpPr/>
          <p:nvPr/>
        </p:nvSpPr>
        <p:spPr bwMode="auto">
          <a:xfrm>
            <a:off x="1963271" y="3308992"/>
            <a:ext cx="6820106" cy="617549"/>
          </a:xfrm>
          <a:prstGeom prst="rect">
            <a:avLst/>
          </a:prstGeom>
          <a:noFill/>
          <a:ln w="19050" cap="flat" cmpd="sng" algn="ctr">
            <a:solidFill>
              <a:srgbClr val="C0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337243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33EF1-CBA3-4F8C-9776-681DD90B43F5}"/>
              </a:ext>
            </a:extLst>
          </p:cNvPr>
          <p:cNvSpPr>
            <a:spLocks noGrp="1"/>
          </p:cNvSpPr>
          <p:nvPr>
            <p:ph type="title"/>
          </p:nvPr>
        </p:nvSpPr>
        <p:spPr/>
        <p:txBody>
          <a:bodyPr/>
          <a:lstStyle/>
          <a:p>
            <a:r>
              <a:rPr lang="en-US" dirty="0"/>
              <a:t>SAML Certificate</a:t>
            </a:r>
          </a:p>
        </p:txBody>
      </p:sp>
      <p:sp>
        <p:nvSpPr>
          <p:cNvPr id="4" name="Text Placeholder 3">
            <a:extLst>
              <a:ext uri="{FF2B5EF4-FFF2-40B4-BE49-F238E27FC236}">
                <a16:creationId xmlns:a16="http://schemas.microsoft.com/office/drawing/2014/main" id="{EA970251-1EB6-4435-8AEC-FF539CD4460D}"/>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B0A270D5-A467-4C8D-AAA1-35C292892633}"/>
              </a:ext>
            </a:extLst>
          </p:cNvPr>
          <p:cNvPicPr>
            <a:picLocks noChangeAspect="1"/>
          </p:cNvPicPr>
          <p:nvPr/>
        </p:nvPicPr>
        <p:blipFill>
          <a:blip r:embed="rId3"/>
          <a:stretch>
            <a:fillRect/>
          </a:stretch>
        </p:blipFill>
        <p:spPr>
          <a:xfrm>
            <a:off x="460375" y="1333863"/>
            <a:ext cx="7995116" cy="3073735"/>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E264EE27-0128-4845-81B3-19C33D8AB7EA}"/>
              </a:ext>
            </a:extLst>
          </p:cNvPr>
          <p:cNvSpPr txBox="1"/>
          <p:nvPr/>
        </p:nvSpPr>
        <p:spPr>
          <a:xfrm>
            <a:off x="645459" y="5015753"/>
            <a:ext cx="7588904" cy="646331"/>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a:t>https://docs.mcirosoft.com/en-us/azure/active-directory/</a:t>
            </a:r>
            <a:r>
              <a:rPr lang="en-US" dirty="0">
                <a:latin typeface="Segoe UI" panose="020B0502040204020203" pitchFamily="34" charset="0"/>
                <a:cs typeface="Segoe UI" panose="020B0502040204020203" pitchFamily="34" charset="0"/>
              </a:rPr>
              <a:t>active-directory-saas-tutorial-list</a:t>
            </a:r>
          </a:p>
        </p:txBody>
      </p:sp>
    </p:spTree>
    <p:extLst>
      <p:ext uri="{BB962C8B-B14F-4D97-AF65-F5344CB8AC3E}">
        <p14:creationId xmlns:p14="http://schemas.microsoft.com/office/powerpoint/2010/main" val="5641925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43767-5661-4361-AE44-33B3DE75F228}"/>
              </a:ext>
            </a:extLst>
          </p:cNvPr>
          <p:cNvSpPr>
            <a:spLocks noGrp="1"/>
          </p:cNvSpPr>
          <p:nvPr>
            <p:ph type="title"/>
          </p:nvPr>
        </p:nvSpPr>
        <p:spPr/>
        <p:txBody>
          <a:bodyPr/>
          <a:lstStyle/>
          <a:p>
            <a:r>
              <a:rPr lang="en-US" dirty="0"/>
              <a:t>Password-based SSO</a:t>
            </a:r>
          </a:p>
        </p:txBody>
      </p:sp>
      <p:sp>
        <p:nvSpPr>
          <p:cNvPr id="3" name="Text Placeholder 2">
            <a:extLst>
              <a:ext uri="{FF2B5EF4-FFF2-40B4-BE49-F238E27FC236}">
                <a16:creationId xmlns:a16="http://schemas.microsoft.com/office/drawing/2014/main" id="{B5967841-B3B9-4D09-8271-040589456EA0}"/>
              </a:ext>
            </a:extLst>
          </p:cNvPr>
          <p:cNvSpPr>
            <a:spLocks noGrp="1"/>
          </p:cNvSpPr>
          <p:nvPr>
            <p:ph type="body" idx="1"/>
          </p:nvPr>
        </p:nvSpPr>
        <p:spPr/>
        <p:txBody>
          <a:bodyPr/>
          <a:lstStyle/>
          <a:p>
            <a:r>
              <a:rPr lang="en-US" sz="2400" dirty="0"/>
              <a:t>Use their own identity present HTML page</a:t>
            </a:r>
          </a:p>
          <a:p>
            <a:r>
              <a:rPr lang="en-US" sz="2400" dirty="0"/>
              <a:t>Password-based SSO </a:t>
            </a:r>
          </a:p>
          <a:p>
            <a:r>
              <a:rPr lang="en-US" sz="2400" dirty="0"/>
              <a:t>Securely stores user account information </a:t>
            </a:r>
          </a:p>
          <a:p>
            <a:r>
              <a:rPr lang="en-US" sz="2400" dirty="0"/>
              <a:t>Presents it on behalf of the user </a:t>
            </a:r>
          </a:p>
          <a:p>
            <a:r>
              <a:rPr lang="en-US" sz="2400" dirty="0"/>
              <a:t>Two methods </a:t>
            </a:r>
          </a:p>
          <a:p>
            <a:pPr lvl="1"/>
            <a:r>
              <a:rPr lang="en-US" sz="2000" dirty="0"/>
              <a:t>Administrator managing the credentials </a:t>
            </a:r>
          </a:p>
          <a:p>
            <a:pPr lvl="1"/>
            <a:r>
              <a:rPr lang="en-US" sz="2000" dirty="0"/>
              <a:t>Enabling password-based SSO – user manages the credentials </a:t>
            </a:r>
          </a:p>
          <a:p>
            <a:r>
              <a:rPr lang="en-US" sz="2400" dirty="0"/>
              <a:t>Add an application within Azure AD like before but selecting password-based SSO </a:t>
            </a:r>
          </a:p>
          <a:p>
            <a:r>
              <a:rPr lang="en-US" sz="2400" dirty="0"/>
              <a:t>Requires web browser extension or plugin</a:t>
            </a:r>
          </a:p>
          <a:p>
            <a:pPr lvl="1"/>
            <a:r>
              <a:rPr lang="en-US" sz="2000" dirty="0"/>
              <a:t>Installed at first usage</a:t>
            </a:r>
          </a:p>
        </p:txBody>
      </p:sp>
      <p:sp>
        <p:nvSpPr>
          <p:cNvPr id="4" name="Text Placeholder 3">
            <a:extLst>
              <a:ext uri="{FF2B5EF4-FFF2-40B4-BE49-F238E27FC236}">
                <a16:creationId xmlns:a16="http://schemas.microsoft.com/office/drawing/2014/main" id="{F7213997-F385-4C83-ABE8-2421BC7A6D6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9440227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32603-8D53-4C39-A351-2B4029B71A22}"/>
              </a:ext>
            </a:extLst>
          </p:cNvPr>
          <p:cNvSpPr>
            <a:spLocks noGrp="1"/>
          </p:cNvSpPr>
          <p:nvPr>
            <p:ph type="title"/>
          </p:nvPr>
        </p:nvSpPr>
        <p:spPr/>
        <p:txBody>
          <a:bodyPr/>
          <a:lstStyle/>
          <a:p>
            <a:r>
              <a:rPr lang="en-US" dirty="0"/>
              <a:t>Add users and groups to applications</a:t>
            </a:r>
          </a:p>
        </p:txBody>
      </p:sp>
      <p:sp>
        <p:nvSpPr>
          <p:cNvPr id="3" name="Text Placeholder 2">
            <a:extLst>
              <a:ext uri="{FF2B5EF4-FFF2-40B4-BE49-F238E27FC236}">
                <a16:creationId xmlns:a16="http://schemas.microsoft.com/office/drawing/2014/main" id="{FCCF3FEE-E026-4A17-B049-D6B1BB1C6997}"/>
              </a:ext>
            </a:extLst>
          </p:cNvPr>
          <p:cNvSpPr>
            <a:spLocks noGrp="1"/>
          </p:cNvSpPr>
          <p:nvPr>
            <p:ph type="body" idx="1"/>
          </p:nvPr>
        </p:nvSpPr>
        <p:spPr>
          <a:xfrm>
            <a:off x="261253" y="1021215"/>
            <a:ext cx="3678735" cy="5147356"/>
          </a:xfrm>
        </p:spPr>
        <p:txBody>
          <a:bodyPr/>
          <a:lstStyle/>
          <a:p>
            <a:r>
              <a:rPr lang="en-US" dirty="0"/>
              <a:t>Adding groups to an application requires Azure AD Premium (at least P1) </a:t>
            </a:r>
          </a:p>
          <a:p>
            <a:r>
              <a:rPr lang="en-US" dirty="0"/>
              <a:t>Enterprise apps in the Azure AD blade </a:t>
            </a:r>
          </a:p>
        </p:txBody>
      </p:sp>
      <p:sp>
        <p:nvSpPr>
          <p:cNvPr id="4" name="Text Placeholder 3">
            <a:extLst>
              <a:ext uri="{FF2B5EF4-FFF2-40B4-BE49-F238E27FC236}">
                <a16:creationId xmlns:a16="http://schemas.microsoft.com/office/drawing/2014/main" id="{6C89DC61-ADE6-41FB-B8E3-CAE2D23DA6A0}"/>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149E5B34-F242-414D-B012-705F09D5D3C4}"/>
              </a:ext>
            </a:extLst>
          </p:cNvPr>
          <p:cNvPicPr>
            <a:picLocks noChangeAspect="1"/>
          </p:cNvPicPr>
          <p:nvPr/>
        </p:nvPicPr>
        <p:blipFill>
          <a:blip r:embed="rId3"/>
          <a:stretch>
            <a:fillRect/>
          </a:stretch>
        </p:blipFill>
        <p:spPr>
          <a:xfrm>
            <a:off x="401566" y="3765069"/>
            <a:ext cx="8530206" cy="1900971"/>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B400863C-EDE5-49F1-ACF0-16A8EEDC7A79}"/>
              </a:ext>
            </a:extLst>
          </p:cNvPr>
          <p:cNvPicPr>
            <a:picLocks noChangeAspect="1"/>
          </p:cNvPicPr>
          <p:nvPr/>
        </p:nvPicPr>
        <p:blipFill>
          <a:blip r:embed="rId4"/>
          <a:stretch>
            <a:fillRect/>
          </a:stretch>
        </p:blipFill>
        <p:spPr>
          <a:xfrm>
            <a:off x="1229143" y="3765069"/>
            <a:ext cx="6638925" cy="1914525"/>
          </a:xfrm>
          <a:prstGeom prst="rect">
            <a:avLst/>
          </a:prstGeom>
        </p:spPr>
      </p:pic>
    </p:spTree>
    <p:extLst>
      <p:ext uri="{BB962C8B-B14F-4D97-AF65-F5344CB8AC3E}">
        <p14:creationId xmlns:p14="http://schemas.microsoft.com/office/powerpoint/2010/main" val="1722304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ACC99-D677-4CDB-8453-7C38835CE4D1}"/>
              </a:ext>
            </a:extLst>
          </p:cNvPr>
          <p:cNvSpPr>
            <a:spLocks noGrp="1"/>
          </p:cNvSpPr>
          <p:nvPr>
            <p:ph type="title"/>
          </p:nvPr>
        </p:nvSpPr>
        <p:spPr/>
        <p:txBody>
          <a:bodyPr/>
          <a:lstStyle/>
          <a:p>
            <a:r>
              <a:rPr lang="en-US" dirty="0"/>
              <a:t>Revoke access to SaaS applications</a:t>
            </a:r>
          </a:p>
        </p:txBody>
      </p:sp>
      <p:sp>
        <p:nvSpPr>
          <p:cNvPr id="3" name="Text Placeholder 2">
            <a:extLst>
              <a:ext uri="{FF2B5EF4-FFF2-40B4-BE49-F238E27FC236}">
                <a16:creationId xmlns:a16="http://schemas.microsoft.com/office/drawing/2014/main" id="{BBC9F912-31C2-4956-B4BE-D08C4EEA49DD}"/>
              </a:ext>
            </a:extLst>
          </p:cNvPr>
          <p:cNvSpPr>
            <a:spLocks noGrp="1"/>
          </p:cNvSpPr>
          <p:nvPr>
            <p:ph type="body" idx="1"/>
          </p:nvPr>
        </p:nvSpPr>
        <p:spPr>
          <a:xfrm>
            <a:off x="261253" y="1021215"/>
            <a:ext cx="8574837" cy="3322185"/>
          </a:xfrm>
        </p:spPr>
        <p:txBody>
          <a:bodyPr/>
          <a:lstStyle/>
          <a:p>
            <a:r>
              <a:rPr lang="en-US" dirty="0"/>
              <a:t>Revoke access to a user in a group</a:t>
            </a:r>
          </a:p>
          <a:p>
            <a:pPr lvl="1"/>
            <a:r>
              <a:rPr lang="en-US" dirty="0"/>
              <a:t>Remove user from a group</a:t>
            </a:r>
          </a:p>
          <a:p>
            <a:pPr lvl="1"/>
            <a:r>
              <a:rPr lang="en-US" dirty="0"/>
              <a:t>Azure AD </a:t>
            </a:r>
          </a:p>
          <a:p>
            <a:r>
              <a:rPr lang="en-US" dirty="0"/>
              <a:t>Remove access to a single user </a:t>
            </a:r>
          </a:p>
          <a:p>
            <a:pPr lvl="1"/>
            <a:r>
              <a:rPr lang="en-US" dirty="0"/>
              <a:t>Enterprise applications </a:t>
            </a:r>
          </a:p>
          <a:p>
            <a:pPr lvl="1"/>
            <a:r>
              <a:rPr lang="en-US" dirty="0"/>
              <a:t>All applications </a:t>
            </a:r>
          </a:p>
          <a:p>
            <a:pPr lvl="1"/>
            <a:r>
              <a:rPr lang="en-US" dirty="0"/>
              <a:t>Select affected app and remove user access </a:t>
            </a:r>
          </a:p>
          <a:p>
            <a:endParaRPr lang="en-US" dirty="0"/>
          </a:p>
        </p:txBody>
      </p:sp>
      <p:sp>
        <p:nvSpPr>
          <p:cNvPr id="4" name="Text Placeholder 3">
            <a:extLst>
              <a:ext uri="{FF2B5EF4-FFF2-40B4-BE49-F238E27FC236}">
                <a16:creationId xmlns:a16="http://schemas.microsoft.com/office/drawing/2014/main" id="{6A8E3926-BCB6-4656-B291-37F08201219C}"/>
              </a:ext>
            </a:extLst>
          </p:cNvPr>
          <p:cNvSpPr>
            <a:spLocks noGrp="1"/>
          </p:cNvSpPr>
          <p:nvPr>
            <p:ph type="body" sz="quarter" idx="10"/>
          </p:nvPr>
        </p:nvSpPr>
        <p:spPr/>
        <p:txBody>
          <a:bodyPr/>
          <a:lstStyle/>
          <a:p>
            <a:endParaRPr lang="en-US"/>
          </a:p>
        </p:txBody>
      </p:sp>
      <p:sp>
        <p:nvSpPr>
          <p:cNvPr id="5" name="TextBox 4">
            <a:extLst>
              <a:ext uri="{FF2B5EF4-FFF2-40B4-BE49-F238E27FC236}">
                <a16:creationId xmlns:a16="http://schemas.microsoft.com/office/drawing/2014/main" id="{1BDE9276-E9B7-4699-B84E-2AA56223E8D9}"/>
              </a:ext>
            </a:extLst>
          </p:cNvPr>
          <p:cNvSpPr txBox="1"/>
          <p:nvPr/>
        </p:nvSpPr>
        <p:spPr>
          <a:xfrm>
            <a:off x="1546413" y="5109882"/>
            <a:ext cx="6373906" cy="923330"/>
          </a:xfrm>
          <a:prstGeom prst="rect">
            <a:avLst/>
          </a:prstGeom>
          <a:solidFill>
            <a:srgbClr val="FF3300"/>
          </a:solidFill>
          <a:effectLst>
            <a:outerShdw blurRad="50800" dist="38100" dir="5400000" algn="t"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dirty="0">
                <a:latin typeface="Segoe UI" panose="020B0502040204020203" pitchFamily="34" charset="0"/>
                <a:cs typeface="Segoe UI" panose="020B0502040204020203" pitchFamily="34" charset="0"/>
              </a:rPr>
              <a:t>Source of Authority – synchronization from on-premise, who is in charge.  Make changes on-premise and allow to sync with cloud identities.</a:t>
            </a:r>
          </a:p>
        </p:txBody>
      </p:sp>
    </p:spTree>
    <p:extLst>
      <p:ext uri="{BB962C8B-B14F-4D97-AF65-F5344CB8AC3E}">
        <p14:creationId xmlns:p14="http://schemas.microsoft.com/office/powerpoint/2010/main" val="734676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8776C-1464-4430-A1C8-1EA0E587A38F}"/>
              </a:ext>
            </a:extLst>
          </p:cNvPr>
          <p:cNvSpPr>
            <a:spLocks noGrp="1"/>
          </p:cNvSpPr>
          <p:nvPr>
            <p:ph type="title"/>
          </p:nvPr>
        </p:nvSpPr>
        <p:spPr/>
        <p:txBody>
          <a:bodyPr/>
          <a:lstStyle/>
          <a:p>
            <a:r>
              <a:rPr lang="en-US" dirty="0"/>
              <a:t>Create and import keys with Key Vault</a:t>
            </a:r>
          </a:p>
        </p:txBody>
      </p:sp>
      <p:sp>
        <p:nvSpPr>
          <p:cNvPr id="3" name="Text Placeholder 2">
            <a:extLst>
              <a:ext uri="{FF2B5EF4-FFF2-40B4-BE49-F238E27FC236}">
                <a16:creationId xmlns:a16="http://schemas.microsoft.com/office/drawing/2014/main" id="{2CBF67D1-73A6-495B-BEAB-6B677F45DF04}"/>
              </a:ext>
            </a:extLst>
          </p:cNvPr>
          <p:cNvSpPr>
            <a:spLocks noGrp="1"/>
          </p:cNvSpPr>
          <p:nvPr>
            <p:ph type="body" idx="1"/>
          </p:nvPr>
        </p:nvSpPr>
        <p:spPr/>
        <p:txBody>
          <a:bodyPr/>
          <a:lstStyle/>
          <a:p>
            <a:r>
              <a:rPr lang="en-US" sz="2400" dirty="0"/>
              <a:t>Secure storage of cryptographic keys </a:t>
            </a:r>
          </a:p>
          <a:p>
            <a:r>
              <a:rPr lang="en-US" sz="2400" dirty="0"/>
              <a:t>Uses FIPS 140-2 Level 2 validated hardware security modules (HSM)</a:t>
            </a:r>
          </a:p>
          <a:p>
            <a:r>
              <a:rPr lang="en-US" sz="2400" dirty="0"/>
              <a:t>Keys can be accessed using Azure AD </a:t>
            </a:r>
          </a:p>
          <a:p>
            <a:r>
              <a:rPr lang="en-US" sz="2400" dirty="0"/>
              <a:t>Two pricing tiers </a:t>
            </a:r>
          </a:p>
          <a:p>
            <a:pPr lvl="1"/>
            <a:r>
              <a:rPr lang="en-US" sz="2000" dirty="0"/>
              <a:t>A1 Standard </a:t>
            </a:r>
          </a:p>
          <a:p>
            <a:pPr lvl="2"/>
            <a:r>
              <a:rPr lang="en-US" sz="1800" dirty="0"/>
              <a:t>Allows for software-protected </a:t>
            </a:r>
          </a:p>
          <a:p>
            <a:pPr lvl="1"/>
            <a:r>
              <a:rPr lang="en-US" sz="2000" dirty="0"/>
              <a:t>P1 Premium </a:t>
            </a:r>
          </a:p>
          <a:p>
            <a:pPr lvl="2"/>
            <a:r>
              <a:rPr lang="en-US" sz="1800" dirty="0"/>
              <a:t>Allows keys to protected by Hardware Security Modules (HSM)</a:t>
            </a:r>
          </a:p>
          <a:p>
            <a:r>
              <a:rPr lang="en-US" sz="2400" dirty="0"/>
              <a:t>Created by </a:t>
            </a:r>
          </a:p>
          <a:p>
            <a:pPr lvl="1"/>
            <a:r>
              <a:rPr lang="en-US" sz="2000" dirty="0"/>
              <a:t>Azure portal </a:t>
            </a:r>
          </a:p>
          <a:p>
            <a:pPr lvl="1"/>
            <a:r>
              <a:rPr lang="en-US" sz="2000" dirty="0"/>
              <a:t>PowerShell </a:t>
            </a:r>
          </a:p>
          <a:p>
            <a:pPr lvl="1"/>
            <a:r>
              <a:rPr lang="en-US" sz="2000" dirty="0"/>
              <a:t>Azure CLI</a:t>
            </a:r>
          </a:p>
        </p:txBody>
      </p:sp>
      <p:sp>
        <p:nvSpPr>
          <p:cNvPr id="4" name="Text Placeholder 3">
            <a:extLst>
              <a:ext uri="{FF2B5EF4-FFF2-40B4-BE49-F238E27FC236}">
                <a16:creationId xmlns:a16="http://schemas.microsoft.com/office/drawing/2014/main" id="{BFF0F6CF-463A-443D-871B-C39FFA27BE9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0710299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29B26-8E69-44B6-987D-F41AD0DAC34C}"/>
              </a:ext>
            </a:extLst>
          </p:cNvPr>
          <p:cNvSpPr>
            <a:spLocks noGrp="1"/>
          </p:cNvSpPr>
          <p:nvPr>
            <p:ph type="title"/>
          </p:nvPr>
        </p:nvSpPr>
        <p:spPr/>
        <p:txBody>
          <a:bodyPr/>
          <a:lstStyle/>
          <a:p>
            <a:r>
              <a:rPr lang="en-US" dirty="0"/>
              <a:t>Configure federation with public consumer identity providers </a:t>
            </a:r>
          </a:p>
        </p:txBody>
      </p:sp>
      <p:sp>
        <p:nvSpPr>
          <p:cNvPr id="3" name="Text Placeholder 2">
            <a:extLst>
              <a:ext uri="{FF2B5EF4-FFF2-40B4-BE49-F238E27FC236}">
                <a16:creationId xmlns:a16="http://schemas.microsoft.com/office/drawing/2014/main" id="{9767C248-764A-43ED-A93F-82D1276A4D71}"/>
              </a:ext>
            </a:extLst>
          </p:cNvPr>
          <p:cNvSpPr>
            <a:spLocks noGrp="1"/>
          </p:cNvSpPr>
          <p:nvPr>
            <p:ph type="body" idx="1"/>
          </p:nvPr>
        </p:nvSpPr>
        <p:spPr>
          <a:xfrm>
            <a:off x="261253" y="1021215"/>
            <a:ext cx="8574837" cy="3107032"/>
          </a:xfrm>
        </p:spPr>
        <p:txBody>
          <a:bodyPr/>
          <a:lstStyle/>
          <a:p>
            <a:r>
              <a:rPr lang="en-US" dirty="0"/>
              <a:t>Common feature among mobile apps is authentication </a:t>
            </a:r>
          </a:p>
          <a:p>
            <a:r>
              <a:rPr lang="en-US" dirty="0"/>
              <a:t>Azure AD B2C </a:t>
            </a:r>
          </a:p>
          <a:p>
            <a:pPr lvl="1"/>
            <a:r>
              <a:rPr lang="en-US" dirty="0"/>
              <a:t>Provide reliable scalable authentication experience </a:t>
            </a:r>
          </a:p>
          <a:p>
            <a:pPr lvl="1"/>
            <a:r>
              <a:rPr lang="en-US" dirty="0"/>
              <a:t>Users can use third parties as Identity providers (</a:t>
            </a:r>
            <a:r>
              <a:rPr lang="en-US" dirty="0" err="1"/>
              <a:t>FaceBook</a:t>
            </a:r>
            <a:r>
              <a:rPr lang="en-US" dirty="0"/>
              <a:t>, Google, Twitter and more) </a:t>
            </a:r>
          </a:p>
          <a:p>
            <a:r>
              <a:rPr lang="en-US" dirty="0"/>
              <a:t>Create a Azure AD B2C tenant </a:t>
            </a:r>
          </a:p>
          <a:p>
            <a:endParaRPr lang="en-US" dirty="0"/>
          </a:p>
        </p:txBody>
      </p:sp>
      <p:sp>
        <p:nvSpPr>
          <p:cNvPr id="4" name="Text Placeholder 3">
            <a:extLst>
              <a:ext uri="{FF2B5EF4-FFF2-40B4-BE49-F238E27FC236}">
                <a16:creationId xmlns:a16="http://schemas.microsoft.com/office/drawing/2014/main" id="{425B3CC4-BF81-4438-8E78-72F3CCFD8856}"/>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15462836-24C5-4D3A-A5A0-6FA8CB5B53F7}"/>
              </a:ext>
            </a:extLst>
          </p:cNvPr>
          <p:cNvPicPr>
            <a:picLocks noChangeAspect="1"/>
          </p:cNvPicPr>
          <p:nvPr/>
        </p:nvPicPr>
        <p:blipFill>
          <a:blip r:embed="rId3"/>
          <a:stretch>
            <a:fillRect/>
          </a:stretch>
        </p:blipFill>
        <p:spPr>
          <a:xfrm>
            <a:off x="1679622" y="4128247"/>
            <a:ext cx="5541450" cy="22995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1711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0DB6B-31EF-4A0D-BA1C-A13031A369C7}"/>
              </a:ext>
            </a:extLst>
          </p:cNvPr>
          <p:cNvSpPr>
            <a:spLocks noGrp="1"/>
          </p:cNvSpPr>
          <p:nvPr>
            <p:ph type="title"/>
          </p:nvPr>
        </p:nvSpPr>
        <p:spPr/>
        <p:txBody>
          <a:bodyPr/>
          <a:lstStyle/>
          <a:p>
            <a:r>
              <a:rPr lang="en-US" dirty="0"/>
              <a:t>Configuring Azure AD B2C </a:t>
            </a:r>
          </a:p>
        </p:txBody>
      </p:sp>
      <p:sp>
        <p:nvSpPr>
          <p:cNvPr id="4" name="Text Placeholder 3">
            <a:extLst>
              <a:ext uri="{FF2B5EF4-FFF2-40B4-BE49-F238E27FC236}">
                <a16:creationId xmlns:a16="http://schemas.microsoft.com/office/drawing/2014/main" id="{123CD57B-3572-492C-B147-516ABCA1EDA7}"/>
              </a:ext>
            </a:extLst>
          </p:cNvPr>
          <p:cNvSpPr>
            <a:spLocks noGrp="1"/>
          </p:cNvSpPr>
          <p:nvPr>
            <p:ph type="body" sz="quarter" idx="10"/>
          </p:nvPr>
        </p:nvSpPr>
        <p:spPr/>
        <p:txBody>
          <a:bodyPr/>
          <a:lstStyle/>
          <a:p>
            <a:endParaRPr lang="en-US"/>
          </a:p>
        </p:txBody>
      </p:sp>
      <p:pic>
        <p:nvPicPr>
          <p:cNvPr id="7" name="Picture 6">
            <a:extLst>
              <a:ext uri="{FF2B5EF4-FFF2-40B4-BE49-F238E27FC236}">
                <a16:creationId xmlns:a16="http://schemas.microsoft.com/office/drawing/2014/main" id="{1030066A-B556-45B0-8D6D-C393DE6B9462}"/>
              </a:ext>
            </a:extLst>
          </p:cNvPr>
          <p:cNvPicPr>
            <a:picLocks noChangeAspect="1"/>
          </p:cNvPicPr>
          <p:nvPr/>
        </p:nvPicPr>
        <p:blipFill>
          <a:blip r:embed="rId3"/>
          <a:stretch>
            <a:fillRect/>
          </a:stretch>
        </p:blipFill>
        <p:spPr>
          <a:xfrm>
            <a:off x="460375" y="1056546"/>
            <a:ext cx="8375649" cy="4832846"/>
          </a:xfrm>
          <a:prstGeom prst="rect">
            <a:avLst/>
          </a:prstGeom>
        </p:spPr>
      </p:pic>
      <p:sp>
        <p:nvSpPr>
          <p:cNvPr id="8" name="TextBox 7">
            <a:extLst>
              <a:ext uri="{FF2B5EF4-FFF2-40B4-BE49-F238E27FC236}">
                <a16:creationId xmlns:a16="http://schemas.microsoft.com/office/drawing/2014/main" id="{CCDBE4BD-3907-4E75-B104-2A856929A6DE}"/>
              </a:ext>
            </a:extLst>
          </p:cNvPr>
          <p:cNvSpPr txBox="1"/>
          <p:nvPr/>
        </p:nvSpPr>
        <p:spPr>
          <a:xfrm>
            <a:off x="4921623" y="4007223"/>
            <a:ext cx="3576917" cy="92333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dirty="0">
                <a:latin typeface="Segoe UI" panose="020B0502040204020203" pitchFamily="34" charset="0"/>
                <a:cs typeface="Segoe UI" panose="020B0502040204020203" pitchFamily="34" charset="0"/>
              </a:rPr>
              <a:t>Can be used with serval types of applications, including web, mobile, and API apps.</a:t>
            </a:r>
          </a:p>
        </p:txBody>
      </p:sp>
    </p:spTree>
    <p:extLst>
      <p:ext uri="{BB962C8B-B14F-4D97-AF65-F5344CB8AC3E}">
        <p14:creationId xmlns:p14="http://schemas.microsoft.com/office/powerpoint/2010/main" val="16261668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8FBA8-D2EC-4ED3-96AD-D746A39DC41C}"/>
              </a:ext>
            </a:extLst>
          </p:cNvPr>
          <p:cNvSpPr>
            <a:spLocks noGrp="1"/>
          </p:cNvSpPr>
          <p:nvPr>
            <p:ph type="title"/>
          </p:nvPr>
        </p:nvSpPr>
        <p:spPr/>
        <p:txBody>
          <a:bodyPr/>
          <a:lstStyle/>
          <a:p>
            <a:r>
              <a:rPr lang="en-US" dirty="0"/>
              <a:t>Registering a web application</a:t>
            </a:r>
          </a:p>
        </p:txBody>
      </p:sp>
      <p:pic>
        <p:nvPicPr>
          <p:cNvPr id="5" name="Picture 4">
            <a:extLst>
              <a:ext uri="{FF2B5EF4-FFF2-40B4-BE49-F238E27FC236}">
                <a16:creationId xmlns:a16="http://schemas.microsoft.com/office/drawing/2014/main" id="{389162D0-0524-4611-93C8-C030D009F2C8}"/>
              </a:ext>
            </a:extLst>
          </p:cNvPr>
          <p:cNvPicPr>
            <a:picLocks noChangeAspect="1"/>
          </p:cNvPicPr>
          <p:nvPr/>
        </p:nvPicPr>
        <p:blipFill>
          <a:blip r:embed="rId3"/>
          <a:stretch>
            <a:fillRect/>
          </a:stretch>
        </p:blipFill>
        <p:spPr>
          <a:xfrm>
            <a:off x="460375" y="930555"/>
            <a:ext cx="2996654" cy="5376582"/>
          </a:xfrm>
          <a:prstGeom prst="rect">
            <a:avLst/>
          </a:prstGeom>
        </p:spPr>
      </p:pic>
      <p:sp>
        <p:nvSpPr>
          <p:cNvPr id="4" name="Text Placeholder 3">
            <a:extLst>
              <a:ext uri="{FF2B5EF4-FFF2-40B4-BE49-F238E27FC236}">
                <a16:creationId xmlns:a16="http://schemas.microsoft.com/office/drawing/2014/main" id="{7FFCC3A3-F4F7-4650-935E-4276A01140C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96512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7823-DB93-4122-BAA7-448B33DFB674}"/>
              </a:ext>
            </a:extLst>
          </p:cNvPr>
          <p:cNvSpPr>
            <a:spLocks noGrp="1"/>
          </p:cNvSpPr>
          <p:nvPr>
            <p:ph type="title"/>
          </p:nvPr>
        </p:nvSpPr>
        <p:spPr/>
        <p:txBody>
          <a:bodyPr/>
          <a:lstStyle/>
          <a:p>
            <a:r>
              <a:rPr lang="en-US" dirty="0"/>
              <a:t>Configure Social Identity Providers</a:t>
            </a:r>
          </a:p>
        </p:txBody>
      </p:sp>
      <p:sp>
        <p:nvSpPr>
          <p:cNvPr id="3" name="Text Placeholder 2">
            <a:extLst>
              <a:ext uri="{FF2B5EF4-FFF2-40B4-BE49-F238E27FC236}">
                <a16:creationId xmlns:a16="http://schemas.microsoft.com/office/drawing/2014/main" id="{1F45E17D-AB43-4CC3-B41D-1BB3E8154F0A}"/>
              </a:ext>
            </a:extLst>
          </p:cNvPr>
          <p:cNvSpPr>
            <a:spLocks noGrp="1"/>
          </p:cNvSpPr>
          <p:nvPr>
            <p:ph type="body" idx="1"/>
          </p:nvPr>
        </p:nvSpPr>
        <p:spPr/>
        <p:txBody>
          <a:bodyPr/>
          <a:lstStyle/>
          <a:p>
            <a:r>
              <a:rPr lang="en-US" dirty="0"/>
              <a:t>Web application is registered </a:t>
            </a:r>
          </a:p>
          <a:p>
            <a:r>
              <a:rPr lang="en-US" dirty="0"/>
              <a:t>Identity providers can be added </a:t>
            </a:r>
          </a:p>
          <a:p>
            <a:r>
              <a:rPr lang="en-US" dirty="0"/>
              <a:t>Types </a:t>
            </a:r>
          </a:p>
          <a:p>
            <a:pPr lvl="1"/>
            <a:r>
              <a:rPr lang="en-US" dirty="0"/>
              <a:t>Local identities</a:t>
            </a:r>
          </a:p>
          <a:p>
            <a:pPr lvl="1"/>
            <a:r>
              <a:rPr lang="en-US" dirty="0"/>
              <a:t>Social identities </a:t>
            </a:r>
          </a:p>
          <a:p>
            <a:r>
              <a:rPr lang="en-US" dirty="0"/>
              <a:t>Two steps needed </a:t>
            </a:r>
          </a:p>
          <a:p>
            <a:pPr marL="746125" lvl="1" indent="-457200">
              <a:buFont typeface="+mj-lt"/>
              <a:buAutoNum type="arabicPeriod"/>
            </a:pPr>
            <a:r>
              <a:rPr lang="en-US" dirty="0"/>
              <a:t>Configure the identity provider side </a:t>
            </a:r>
          </a:p>
          <a:p>
            <a:pPr marL="746125" lvl="1" indent="-457200">
              <a:buFont typeface="+mj-lt"/>
              <a:buAutoNum type="arabicPeriod"/>
            </a:pPr>
            <a:r>
              <a:rPr lang="en-US" dirty="0"/>
              <a:t>Add Identity provider to Azure AD B2C tenant</a:t>
            </a:r>
          </a:p>
        </p:txBody>
      </p:sp>
      <p:sp>
        <p:nvSpPr>
          <p:cNvPr id="4" name="Text Placeholder 3">
            <a:extLst>
              <a:ext uri="{FF2B5EF4-FFF2-40B4-BE49-F238E27FC236}">
                <a16:creationId xmlns:a16="http://schemas.microsoft.com/office/drawing/2014/main" id="{2EC11261-0BFA-4AB0-863A-49F05F908E5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9956035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dirty="0"/>
              <a:t>Implementing recovery services</a:t>
            </a:r>
            <a:br>
              <a:rPr lang="en-US" dirty="0"/>
            </a:br>
            <a:endParaRPr lang="en-US"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dirty="0"/>
              <a:t>Create a backup vault; deploy a backup agent, backup and restore data, using snapshots and Geo-Replication for recovery; Implement DR as a service; Deploy Azure Site Recovery (ASR) agent; configure ASR; configure ASR one-click failover</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583393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B6721-6A59-40D9-A178-9560BE1393B8}"/>
              </a:ext>
            </a:extLst>
          </p:cNvPr>
          <p:cNvSpPr>
            <a:spLocks noGrp="1"/>
          </p:cNvSpPr>
          <p:nvPr>
            <p:ph type="title"/>
          </p:nvPr>
        </p:nvSpPr>
        <p:spPr/>
        <p:txBody>
          <a:bodyPr/>
          <a:lstStyle/>
          <a:p>
            <a:r>
              <a:rPr lang="en-US" dirty="0"/>
              <a:t>Create a Recovery Services vault</a:t>
            </a:r>
          </a:p>
        </p:txBody>
      </p:sp>
      <p:sp>
        <p:nvSpPr>
          <p:cNvPr id="3" name="Text Placeholder 2">
            <a:extLst>
              <a:ext uri="{FF2B5EF4-FFF2-40B4-BE49-F238E27FC236}">
                <a16:creationId xmlns:a16="http://schemas.microsoft.com/office/drawing/2014/main" id="{DF465E2A-92A5-400A-8FE4-938C13469C40}"/>
              </a:ext>
            </a:extLst>
          </p:cNvPr>
          <p:cNvSpPr>
            <a:spLocks noGrp="1"/>
          </p:cNvSpPr>
          <p:nvPr>
            <p:ph type="body" idx="1"/>
          </p:nvPr>
        </p:nvSpPr>
        <p:spPr/>
        <p:txBody>
          <a:bodyPr/>
          <a:lstStyle/>
          <a:p>
            <a:r>
              <a:rPr lang="en-US" dirty="0"/>
              <a:t>Azure Backup </a:t>
            </a:r>
          </a:p>
          <a:p>
            <a:r>
              <a:rPr lang="en-US" dirty="0"/>
              <a:t>Azure Site Recovery </a:t>
            </a:r>
          </a:p>
          <a:p>
            <a:r>
              <a:rPr lang="en-US" dirty="0"/>
              <a:t>Recovery Services vault </a:t>
            </a:r>
          </a:p>
          <a:p>
            <a:r>
              <a:rPr lang="en-US" dirty="0"/>
              <a:t>Configuration management for </a:t>
            </a:r>
          </a:p>
          <a:p>
            <a:pPr lvl="1"/>
            <a:r>
              <a:rPr lang="en-US" dirty="0"/>
              <a:t>Azure Backup </a:t>
            </a:r>
          </a:p>
          <a:p>
            <a:pPr lvl="1"/>
            <a:r>
              <a:rPr lang="en-US" dirty="0"/>
              <a:t>Azure Site Recovery</a:t>
            </a:r>
          </a:p>
        </p:txBody>
      </p:sp>
      <p:sp>
        <p:nvSpPr>
          <p:cNvPr id="4" name="Text Placeholder 3">
            <a:extLst>
              <a:ext uri="{FF2B5EF4-FFF2-40B4-BE49-F238E27FC236}">
                <a16:creationId xmlns:a16="http://schemas.microsoft.com/office/drawing/2014/main" id="{2DF417A3-9EF9-4767-BD8D-A1A04EEFE84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62571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A4242-4A81-4B70-A902-BB3B21C4B33E}"/>
              </a:ext>
            </a:extLst>
          </p:cNvPr>
          <p:cNvSpPr>
            <a:spLocks noGrp="1"/>
          </p:cNvSpPr>
          <p:nvPr>
            <p:ph type="title"/>
          </p:nvPr>
        </p:nvSpPr>
        <p:spPr/>
        <p:txBody>
          <a:bodyPr/>
          <a:lstStyle/>
          <a:p>
            <a:r>
              <a:rPr lang="en-US" dirty="0"/>
              <a:t>Create a Recovery Services vault (Azure Portal)</a:t>
            </a:r>
          </a:p>
        </p:txBody>
      </p:sp>
      <p:sp>
        <p:nvSpPr>
          <p:cNvPr id="4" name="Text Placeholder 3">
            <a:extLst>
              <a:ext uri="{FF2B5EF4-FFF2-40B4-BE49-F238E27FC236}">
                <a16:creationId xmlns:a16="http://schemas.microsoft.com/office/drawing/2014/main" id="{4A55D53B-EB0E-43E9-B590-54E29C80D158}"/>
              </a:ext>
            </a:extLst>
          </p:cNvPr>
          <p:cNvSpPr>
            <a:spLocks noGrp="1"/>
          </p:cNvSpPr>
          <p:nvPr>
            <p:ph type="body" sz="quarter" idx="10"/>
          </p:nvPr>
        </p:nvSpPr>
        <p:spPr/>
        <p:txBody>
          <a:bodyPr/>
          <a:lstStyle/>
          <a:p>
            <a:endParaRPr lang="en-US"/>
          </a:p>
        </p:txBody>
      </p:sp>
      <p:pic>
        <p:nvPicPr>
          <p:cNvPr id="6" name="Picture 5">
            <a:extLst>
              <a:ext uri="{FF2B5EF4-FFF2-40B4-BE49-F238E27FC236}">
                <a16:creationId xmlns:a16="http://schemas.microsoft.com/office/drawing/2014/main" id="{015106FC-1B9D-49C1-B7D4-C996DEB01AC1}"/>
              </a:ext>
            </a:extLst>
          </p:cNvPr>
          <p:cNvPicPr>
            <a:picLocks noChangeAspect="1"/>
          </p:cNvPicPr>
          <p:nvPr/>
        </p:nvPicPr>
        <p:blipFill>
          <a:blip r:embed="rId3"/>
          <a:stretch>
            <a:fillRect/>
          </a:stretch>
        </p:blipFill>
        <p:spPr>
          <a:xfrm>
            <a:off x="4572000" y="861137"/>
            <a:ext cx="2259106" cy="5324402"/>
          </a:xfrm>
          <a:prstGeom prst="rect">
            <a:avLst/>
          </a:prstGeom>
        </p:spPr>
      </p:pic>
      <p:pic>
        <p:nvPicPr>
          <p:cNvPr id="7" name="Picture 6">
            <a:extLst>
              <a:ext uri="{FF2B5EF4-FFF2-40B4-BE49-F238E27FC236}">
                <a16:creationId xmlns:a16="http://schemas.microsoft.com/office/drawing/2014/main" id="{9B4D57BE-F40C-4F6D-99FA-B63391662FAD}"/>
              </a:ext>
            </a:extLst>
          </p:cNvPr>
          <p:cNvPicPr>
            <a:picLocks noChangeAspect="1"/>
          </p:cNvPicPr>
          <p:nvPr/>
        </p:nvPicPr>
        <p:blipFill>
          <a:blip r:embed="rId4"/>
          <a:stretch>
            <a:fillRect/>
          </a:stretch>
        </p:blipFill>
        <p:spPr>
          <a:xfrm>
            <a:off x="232589" y="861137"/>
            <a:ext cx="4114780" cy="5325525"/>
          </a:xfrm>
          <a:prstGeom prst="rect">
            <a:avLst/>
          </a:prstGeom>
        </p:spPr>
      </p:pic>
    </p:spTree>
    <p:extLst>
      <p:ext uri="{BB962C8B-B14F-4D97-AF65-F5344CB8AC3E}">
        <p14:creationId xmlns:p14="http://schemas.microsoft.com/office/powerpoint/2010/main" val="955277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75048-2F9A-4D9A-A74E-DFB46D41AC9B}"/>
              </a:ext>
            </a:extLst>
          </p:cNvPr>
          <p:cNvSpPr>
            <a:spLocks noGrp="1"/>
          </p:cNvSpPr>
          <p:nvPr>
            <p:ph type="title"/>
          </p:nvPr>
        </p:nvSpPr>
        <p:spPr/>
        <p:txBody>
          <a:bodyPr/>
          <a:lstStyle/>
          <a:p>
            <a:r>
              <a:rPr lang="en-US" dirty="0"/>
              <a:t>Create a Recovery vault (PowerShell)</a:t>
            </a:r>
          </a:p>
        </p:txBody>
      </p:sp>
      <p:sp>
        <p:nvSpPr>
          <p:cNvPr id="3" name="Text Placeholder 2">
            <a:extLst>
              <a:ext uri="{FF2B5EF4-FFF2-40B4-BE49-F238E27FC236}">
                <a16:creationId xmlns:a16="http://schemas.microsoft.com/office/drawing/2014/main" id="{4B08B786-385B-4213-8D0C-FCB81AFA64F1}"/>
              </a:ext>
            </a:extLst>
          </p:cNvPr>
          <p:cNvSpPr>
            <a:spLocks noGrp="1"/>
          </p:cNvSpPr>
          <p:nvPr>
            <p:ph type="body" idx="1"/>
          </p:nvPr>
        </p:nvSpPr>
        <p:spPr/>
        <p:txBody>
          <a:bodyPr/>
          <a:lstStyle/>
          <a:p>
            <a:r>
              <a:rPr lang="en-US" dirty="0"/>
              <a:t>Create resource group</a:t>
            </a:r>
          </a:p>
          <a:p>
            <a:pPr marL="288925" lvl="1" indent="0">
              <a:buNone/>
            </a:pPr>
            <a:r>
              <a:rPr lang="en-US" dirty="0"/>
              <a:t>New-</a:t>
            </a:r>
            <a:r>
              <a:rPr lang="en-US" dirty="0" err="1"/>
              <a:t>AzureRmResourceGroup</a:t>
            </a:r>
            <a:r>
              <a:rPr lang="en-US" dirty="0"/>
              <a:t> –Name ‘</a:t>
            </a:r>
            <a:r>
              <a:rPr lang="en-US" dirty="0" err="1"/>
              <a:t>RSVaultRG</a:t>
            </a:r>
            <a:r>
              <a:rPr lang="en-US" dirty="0"/>
              <a:t>’ –Location ‘East US’ </a:t>
            </a:r>
          </a:p>
          <a:p>
            <a:r>
              <a:rPr lang="en-US" dirty="0"/>
              <a:t>Create the vault</a:t>
            </a:r>
          </a:p>
          <a:p>
            <a:pPr marL="288925" lvl="1" indent="0">
              <a:buNone/>
            </a:pPr>
            <a:r>
              <a:rPr lang="en-US" dirty="0"/>
              <a:t>New-</a:t>
            </a:r>
            <a:r>
              <a:rPr lang="en-US" dirty="0" err="1"/>
              <a:t>AzureRmRecoveryServicesVault</a:t>
            </a:r>
            <a:r>
              <a:rPr lang="en-US" dirty="0"/>
              <a:t> –Name ‘</a:t>
            </a:r>
            <a:r>
              <a:rPr lang="en-US" dirty="0" err="1"/>
              <a:t>MyRSVault</a:t>
            </a:r>
            <a:r>
              <a:rPr lang="en-US" dirty="0"/>
              <a:t>’ –</a:t>
            </a:r>
            <a:r>
              <a:rPr lang="en-US" dirty="0" err="1"/>
              <a:t>ResourceGroupName</a:t>
            </a:r>
            <a:r>
              <a:rPr lang="en-US" dirty="0"/>
              <a:t> ‘</a:t>
            </a:r>
            <a:r>
              <a:rPr lang="en-US" dirty="0" err="1"/>
              <a:t>RSVaultRG</a:t>
            </a:r>
            <a:r>
              <a:rPr lang="en-US" dirty="0"/>
              <a:t>’ –Location ‘East US’</a:t>
            </a:r>
          </a:p>
          <a:p>
            <a:r>
              <a:rPr lang="en-US" dirty="0"/>
              <a:t>Configure GRS for storage </a:t>
            </a:r>
          </a:p>
          <a:p>
            <a:pPr marL="288925" lvl="1" indent="0">
              <a:buNone/>
            </a:pPr>
            <a:r>
              <a:rPr lang="en-US" dirty="0"/>
              <a:t>$vault1 = Get-</a:t>
            </a:r>
            <a:r>
              <a:rPr lang="en-US" dirty="0" err="1"/>
              <a:t>AzureRmRecoveryServicesVault</a:t>
            </a:r>
            <a:r>
              <a:rPr lang="en-US" dirty="0"/>
              <a:t> –Name ‘</a:t>
            </a:r>
            <a:r>
              <a:rPr lang="en-US" dirty="0" err="1"/>
              <a:t>MyRSVault</a:t>
            </a:r>
            <a:r>
              <a:rPr lang="en-US" dirty="0"/>
              <a:t>’ </a:t>
            </a:r>
          </a:p>
          <a:p>
            <a:pPr marL="288925" lvl="1" indent="0">
              <a:buNone/>
            </a:pPr>
            <a:r>
              <a:rPr lang="en-US" dirty="0"/>
              <a:t>Set-</a:t>
            </a:r>
            <a:r>
              <a:rPr lang="en-US" dirty="0" err="1"/>
              <a:t>AzureRmRecoveryServicesBackupProperties</a:t>
            </a:r>
            <a:r>
              <a:rPr lang="en-US" dirty="0"/>
              <a:t> –Vault $vault1 –</a:t>
            </a:r>
            <a:r>
              <a:rPr lang="en-US" dirty="0" err="1"/>
              <a:t>BackupStorageRedundancy</a:t>
            </a:r>
            <a:r>
              <a:rPr lang="en-US" dirty="0"/>
              <a:t> </a:t>
            </a:r>
            <a:r>
              <a:rPr lang="en-US" dirty="0" err="1"/>
              <a:t>GeoRedundant</a:t>
            </a:r>
            <a:endParaRPr lang="en-US" dirty="0"/>
          </a:p>
        </p:txBody>
      </p:sp>
      <p:sp>
        <p:nvSpPr>
          <p:cNvPr id="4" name="Text Placeholder 3">
            <a:extLst>
              <a:ext uri="{FF2B5EF4-FFF2-40B4-BE49-F238E27FC236}">
                <a16:creationId xmlns:a16="http://schemas.microsoft.com/office/drawing/2014/main" id="{886A7707-F4EA-4CE7-A7D7-A333DA61048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0482753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458C6-5D01-4493-9750-0C1E7B2448E3}"/>
              </a:ext>
            </a:extLst>
          </p:cNvPr>
          <p:cNvSpPr>
            <a:spLocks noGrp="1"/>
          </p:cNvSpPr>
          <p:nvPr>
            <p:ph type="title"/>
          </p:nvPr>
        </p:nvSpPr>
        <p:spPr/>
        <p:txBody>
          <a:bodyPr/>
          <a:lstStyle/>
          <a:p>
            <a:r>
              <a:rPr lang="en-US" dirty="0"/>
              <a:t>Deploy a Backup Agent</a:t>
            </a:r>
          </a:p>
        </p:txBody>
      </p:sp>
      <p:sp>
        <p:nvSpPr>
          <p:cNvPr id="3" name="Text Placeholder 2">
            <a:extLst>
              <a:ext uri="{FF2B5EF4-FFF2-40B4-BE49-F238E27FC236}">
                <a16:creationId xmlns:a16="http://schemas.microsoft.com/office/drawing/2014/main" id="{C79E3EDF-06A9-4F60-8CF1-DDC2FFA34C67}"/>
              </a:ext>
            </a:extLst>
          </p:cNvPr>
          <p:cNvSpPr>
            <a:spLocks noGrp="1"/>
          </p:cNvSpPr>
          <p:nvPr>
            <p:ph type="body" idx="1"/>
          </p:nvPr>
        </p:nvSpPr>
        <p:spPr/>
        <p:txBody>
          <a:bodyPr/>
          <a:lstStyle/>
          <a:p>
            <a:r>
              <a:rPr lang="en-US" dirty="0"/>
              <a:t>Different types of agents </a:t>
            </a:r>
          </a:p>
          <a:p>
            <a:pPr lvl="1"/>
            <a:r>
              <a:rPr lang="en-US" dirty="0"/>
              <a:t>Microsoft Azure Recovery Services (MARS) agent – standalone used to protect files and folders </a:t>
            </a:r>
          </a:p>
          <a:p>
            <a:pPr lvl="1"/>
            <a:r>
              <a:rPr lang="en-US" dirty="0"/>
              <a:t>DPM protection agent – used with Azure Backup Server and System Center Data Protection Manager </a:t>
            </a:r>
          </a:p>
          <a:p>
            <a:pPr lvl="1"/>
            <a:r>
              <a:rPr lang="en-US" dirty="0" err="1"/>
              <a:t>VMSnapshot</a:t>
            </a:r>
            <a:r>
              <a:rPr lang="en-US" dirty="0"/>
              <a:t> </a:t>
            </a:r>
            <a:r>
              <a:rPr lang="en-US" dirty="0" err="1"/>
              <a:t>extention</a:t>
            </a:r>
            <a:r>
              <a:rPr lang="en-US" dirty="0"/>
              <a:t> – installed on Azure VMs to allow snapshots </a:t>
            </a:r>
          </a:p>
          <a:p>
            <a:r>
              <a:rPr lang="en-US" dirty="0"/>
              <a:t>Automation is available for Azure Backup Server DPM, </a:t>
            </a:r>
            <a:r>
              <a:rPr lang="en-US" dirty="0" err="1"/>
              <a:t>VMSnapshot</a:t>
            </a:r>
            <a:r>
              <a:rPr lang="en-US" dirty="0"/>
              <a:t>, </a:t>
            </a:r>
            <a:r>
              <a:rPr lang="en-US" dirty="0" err="1"/>
              <a:t>VMSnapshotLinux</a:t>
            </a:r>
            <a:r>
              <a:rPr lang="en-US" dirty="0"/>
              <a:t> </a:t>
            </a:r>
          </a:p>
        </p:txBody>
      </p:sp>
      <p:sp>
        <p:nvSpPr>
          <p:cNvPr id="4" name="Text Placeholder 3">
            <a:extLst>
              <a:ext uri="{FF2B5EF4-FFF2-40B4-BE49-F238E27FC236}">
                <a16:creationId xmlns:a16="http://schemas.microsoft.com/office/drawing/2014/main" id="{D5EBB0B6-D309-4FD1-9B50-3325963ADDE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117594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ABFEA-19AE-4DBB-A39A-6C6C5863BDDF}"/>
              </a:ext>
            </a:extLst>
          </p:cNvPr>
          <p:cNvSpPr>
            <a:spLocks noGrp="1"/>
          </p:cNvSpPr>
          <p:nvPr>
            <p:ph type="title"/>
          </p:nvPr>
        </p:nvSpPr>
        <p:spPr/>
        <p:txBody>
          <a:bodyPr/>
          <a:lstStyle/>
          <a:p>
            <a:r>
              <a:rPr lang="en-US" dirty="0"/>
              <a:t>MARS agent install</a:t>
            </a:r>
          </a:p>
        </p:txBody>
      </p:sp>
      <p:sp>
        <p:nvSpPr>
          <p:cNvPr id="3" name="Text Placeholder 2">
            <a:extLst>
              <a:ext uri="{FF2B5EF4-FFF2-40B4-BE49-F238E27FC236}">
                <a16:creationId xmlns:a16="http://schemas.microsoft.com/office/drawing/2014/main" id="{74BBAA8B-2CAF-4DDC-8D6C-77D3A2F67104}"/>
              </a:ext>
            </a:extLst>
          </p:cNvPr>
          <p:cNvSpPr>
            <a:spLocks noGrp="1"/>
          </p:cNvSpPr>
          <p:nvPr>
            <p:ph type="body" idx="1"/>
          </p:nvPr>
        </p:nvSpPr>
        <p:spPr/>
        <p:txBody>
          <a:bodyPr/>
          <a:lstStyle/>
          <a:p>
            <a:r>
              <a:rPr lang="en-US" sz="2000" dirty="0"/>
              <a:t>Recovery Services vault </a:t>
            </a:r>
          </a:p>
          <a:p>
            <a:r>
              <a:rPr lang="en-US" sz="2000" dirty="0"/>
              <a:t>Steps </a:t>
            </a:r>
          </a:p>
          <a:p>
            <a:pPr marL="746125" lvl="1" indent="-457200">
              <a:buFont typeface="+mj-lt"/>
              <a:buAutoNum type="arabicPeriod"/>
            </a:pPr>
            <a:r>
              <a:rPr lang="en-US" sz="1800" dirty="0"/>
              <a:t>Click Backup under Getting started </a:t>
            </a:r>
          </a:p>
          <a:p>
            <a:pPr marL="746125" lvl="1" indent="-457200">
              <a:buFont typeface="+mj-lt"/>
              <a:buAutoNum type="arabicPeriod"/>
            </a:pPr>
            <a:r>
              <a:rPr lang="en-US" sz="1800" dirty="0"/>
              <a:t>Under the Where Is You Workload Running select On-Premises from the drop-down </a:t>
            </a:r>
          </a:p>
          <a:p>
            <a:pPr marL="746125" lvl="1" indent="-457200">
              <a:buFont typeface="+mj-lt"/>
              <a:buAutoNum type="arabicPeriod"/>
            </a:pPr>
            <a:r>
              <a:rPr lang="en-US" sz="1800" dirty="0"/>
              <a:t>What you want to backup select Files and Folders </a:t>
            </a:r>
          </a:p>
          <a:p>
            <a:pPr marL="746125" lvl="1" indent="-457200">
              <a:buFont typeface="+mj-lt"/>
              <a:buAutoNum type="arabicPeriod"/>
            </a:pPr>
            <a:r>
              <a:rPr lang="en-US" sz="1800" dirty="0"/>
              <a:t>Click Prepare Infrastructure </a:t>
            </a:r>
          </a:p>
          <a:p>
            <a:pPr marL="746125" lvl="1" indent="-457200">
              <a:buFont typeface="+mj-lt"/>
              <a:buAutoNum type="arabicPeriod"/>
            </a:pPr>
            <a:r>
              <a:rPr lang="en-US" sz="1800" dirty="0"/>
              <a:t>Recovery agent is made available </a:t>
            </a:r>
          </a:p>
          <a:p>
            <a:pPr marL="1141412" lvl="2" indent="-457200"/>
            <a:r>
              <a:rPr lang="en-US" sz="1600" dirty="0"/>
              <a:t>Backup files and folders only available on Windows devices </a:t>
            </a:r>
          </a:p>
          <a:p>
            <a:pPr marL="746125" lvl="1" indent="-457200">
              <a:buFont typeface="+mj-lt"/>
              <a:buAutoNum type="arabicPeriod"/>
            </a:pPr>
            <a:r>
              <a:rPr lang="en-US" sz="1800" dirty="0"/>
              <a:t>Download the agent </a:t>
            </a:r>
          </a:p>
          <a:p>
            <a:pPr marL="746125" lvl="1" indent="-457200">
              <a:buFont typeface="+mj-lt"/>
              <a:buAutoNum type="arabicPeriod"/>
            </a:pPr>
            <a:r>
              <a:rPr lang="en-US" sz="1800" dirty="0"/>
              <a:t>Click Proceed to registration </a:t>
            </a:r>
          </a:p>
          <a:p>
            <a:pPr marL="746125" lvl="1" indent="-457200">
              <a:buFont typeface="+mj-lt"/>
              <a:buAutoNum type="arabicPeriod"/>
            </a:pPr>
            <a:r>
              <a:rPr lang="en-US" sz="1800" dirty="0"/>
              <a:t>Enter credentials </a:t>
            </a:r>
          </a:p>
          <a:p>
            <a:pPr marL="746125" lvl="1" indent="-457200">
              <a:buFont typeface="+mj-lt"/>
              <a:buAutoNum type="arabicPeriod"/>
            </a:pPr>
            <a:r>
              <a:rPr lang="en-US" sz="1800" dirty="0"/>
              <a:t>Select either passphrase or allow installation to generate one </a:t>
            </a:r>
          </a:p>
          <a:p>
            <a:pPr marL="746125" lvl="1" indent="-457200">
              <a:buFont typeface="+mj-lt"/>
              <a:buAutoNum type="arabicPeriod"/>
            </a:pPr>
            <a:r>
              <a:rPr lang="en-US" sz="1800" dirty="0"/>
              <a:t>Enter twice </a:t>
            </a:r>
          </a:p>
          <a:p>
            <a:pPr marL="746125" lvl="1" indent="-457200">
              <a:buFont typeface="+mj-lt"/>
              <a:buAutoNum type="arabicPeriod"/>
            </a:pPr>
            <a:r>
              <a:rPr lang="en-US" sz="1800" dirty="0"/>
              <a:t>Specify the where passphrase should be stored </a:t>
            </a:r>
          </a:p>
        </p:txBody>
      </p:sp>
      <p:sp>
        <p:nvSpPr>
          <p:cNvPr id="4" name="Text Placeholder 3">
            <a:extLst>
              <a:ext uri="{FF2B5EF4-FFF2-40B4-BE49-F238E27FC236}">
                <a16:creationId xmlns:a16="http://schemas.microsoft.com/office/drawing/2014/main" id="{5DD16BB9-BEBC-4F79-B240-D35C21A9858C}"/>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582394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19385-E80A-4D8A-B19E-0C46B04BE201}"/>
              </a:ext>
            </a:extLst>
          </p:cNvPr>
          <p:cNvSpPr>
            <a:spLocks noGrp="1"/>
          </p:cNvSpPr>
          <p:nvPr>
            <p:ph type="title"/>
          </p:nvPr>
        </p:nvSpPr>
        <p:spPr/>
        <p:txBody>
          <a:bodyPr/>
          <a:lstStyle/>
          <a:p>
            <a:r>
              <a:rPr lang="en-US" dirty="0"/>
              <a:t>Create a Key Vault (Azure portal)</a:t>
            </a:r>
          </a:p>
        </p:txBody>
      </p:sp>
      <p:sp>
        <p:nvSpPr>
          <p:cNvPr id="3" name="Text Placeholder 2">
            <a:extLst>
              <a:ext uri="{FF2B5EF4-FFF2-40B4-BE49-F238E27FC236}">
                <a16:creationId xmlns:a16="http://schemas.microsoft.com/office/drawing/2014/main" id="{E898AAF1-D270-4596-AFEE-2E4BEC5E8D65}"/>
              </a:ext>
            </a:extLst>
          </p:cNvPr>
          <p:cNvSpPr>
            <a:spLocks noGrp="1"/>
          </p:cNvSpPr>
          <p:nvPr>
            <p:ph type="body" idx="1"/>
          </p:nvPr>
        </p:nvSpPr>
        <p:spPr>
          <a:xfrm>
            <a:off x="261254" y="1021215"/>
            <a:ext cx="3778484" cy="5147356"/>
          </a:xfrm>
        </p:spPr>
        <p:txBody>
          <a:bodyPr/>
          <a:lstStyle/>
          <a:p>
            <a:r>
              <a:rPr lang="en-US" sz="2000" dirty="0"/>
              <a:t>Marketplace </a:t>
            </a:r>
          </a:p>
          <a:p>
            <a:r>
              <a:rPr lang="en-US" sz="2000" dirty="0"/>
              <a:t>Specify name </a:t>
            </a:r>
          </a:p>
          <a:p>
            <a:pPr lvl="1"/>
            <a:r>
              <a:rPr lang="en-US" sz="1800" dirty="0"/>
              <a:t>Only alphanumeric characters </a:t>
            </a:r>
          </a:p>
          <a:p>
            <a:pPr lvl="1"/>
            <a:r>
              <a:rPr lang="en-US" sz="1800" dirty="0"/>
              <a:t>Must start with a letter and end with a letter or digit </a:t>
            </a:r>
          </a:p>
          <a:p>
            <a:pPr lvl="1"/>
            <a:r>
              <a:rPr lang="en-US" sz="1800" dirty="0"/>
              <a:t>Must be 3-24 characters in length </a:t>
            </a:r>
          </a:p>
          <a:p>
            <a:pPr lvl="1"/>
            <a:r>
              <a:rPr lang="en-US" sz="1800" dirty="0"/>
              <a:t>Cannot contain consecutive hyphens </a:t>
            </a:r>
          </a:p>
          <a:p>
            <a:r>
              <a:rPr lang="en-US" sz="2000" dirty="0"/>
              <a:t>Specify an Azure AD user or group and permission they have </a:t>
            </a:r>
          </a:p>
          <a:p>
            <a:pPr lvl="1"/>
            <a:r>
              <a:rPr lang="en-US" sz="1800" dirty="0"/>
              <a:t>Access Policy </a:t>
            </a:r>
          </a:p>
        </p:txBody>
      </p:sp>
      <p:sp>
        <p:nvSpPr>
          <p:cNvPr id="4" name="Text Placeholder 3">
            <a:extLst>
              <a:ext uri="{FF2B5EF4-FFF2-40B4-BE49-F238E27FC236}">
                <a16:creationId xmlns:a16="http://schemas.microsoft.com/office/drawing/2014/main" id="{300E3EE9-8E58-40CA-8CCD-04C6EA838076}"/>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FA56F798-7FA9-45ED-BC91-99D1BF7B31EE}"/>
              </a:ext>
            </a:extLst>
          </p:cNvPr>
          <p:cNvPicPr>
            <a:picLocks noChangeAspect="1"/>
          </p:cNvPicPr>
          <p:nvPr/>
        </p:nvPicPr>
        <p:blipFill>
          <a:blip r:embed="rId3"/>
          <a:stretch>
            <a:fillRect/>
          </a:stretch>
        </p:blipFill>
        <p:spPr>
          <a:xfrm>
            <a:off x="5513696" y="777009"/>
            <a:ext cx="3002506" cy="5460845"/>
          </a:xfrm>
          <a:prstGeom prst="rect">
            <a:avLst/>
          </a:prstGeom>
        </p:spPr>
      </p:pic>
    </p:spTree>
    <p:extLst>
      <p:ext uri="{BB962C8B-B14F-4D97-AF65-F5344CB8AC3E}">
        <p14:creationId xmlns:p14="http://schemas.microsoft.com/office/powerpoint/2010/main" val="3396482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072AA-50BC-4B40-8117-3E0296C53908}"/>
              </a:ext>
            </a:extLst>
          </p:cNvPr>
          <p:cNvSpPr>
            <a:spLocks noGrp="1"/>
          </p:cNvSpPr>
          <p:nvPr>
            <p:ph type="title"/>
          </p:nvPr>
        </p:nvSpPr>
        <p:spPr/>
        <p:txBody>
          <a:bodyPr/>
          <a:lstStyle/>
          <a:p>
            <a:r>
              <a:rPr lang="en-US" dirty="0"/>
              <a:t>Backup and Restore Data</a:t>
            </a:r>
          </a:p>
        </p:txBody>
      </p:sp>
      <p:sp>
        <p:nvSpPr>
          <p:cNvPr id="3" name="Text Placeholder 2">
            <a:extLst>
              <a:ext uri="{FF2B5EF4-FFF2-40B4-BE49-F238E27FC236}">
                <a16:creationId xmlns:a16="http://schemas.microsoft.com/office/drawing/2014/main" id="{72BD59DF-6F06-4DF2-8897-47CB87C59B56}"/>
              </a:ext>
            </a:extLst>
          </p:cNvPr>
          <p:cNvSpPr>
            <a:spLocks noGrp="1"/>
          </p:cNvSpPr>
          <p:nvPr>
            <p:ph type="body" idx="1"/>
          </p:nvPr>
        </p:nvSpPr>
        <p:spPr>
          <a:xfrm>
            <a:off x="261253" y="1021215"/>
            <a:ext cx="8574771" cy="5147356"/>
          </a:xfrm>
        </p:spPr>
        <p:txBody>
          <a:bodyPr numCol="2"/>
          <a:lstStyle/>
          <a:p>
            <a:r>
              <a:rPr lang="en-US" sz="2000" dirty="0"/>
              <a:t>You need to configure the agent </a:t>
            </a:r>
          </a:p>
          <a:p>
            <a:pPr lvl="1"/>
            <a:r>
              <a:rPr lang="en-US" sz="1800" dirty="0"/>
              <a:t>When the backups occur </a:t>
            </a:r>
          </a:p>
          <a:p>
            <a:pPr lvl="1"/>
            <a:r>
              <a:rPr lang="en-US" sz="1800" dirty="0"/>
              <a:t>How often they occur </a:t>
            </a:r>
          </a:p>
          <a:p>
            <a:pPr lvl="1"/>
            <a:r>
              <a:rPr lang="en-US" sz="1800" dirty="0"/>
              <a:t>How long data is retained </a:t>
            </a:r>
          </a:p>
          <a:p>
            <a:pPr lvl="1"/>
            <a:r>
              <a:rPr lang="en-US" sz="1800" dirty="0"/>
              <a:t>What data is protected </a:t>
            </a:r>
          </a:p>
          <a:p>
            <a:r>
              <a:rPr lang="en-US" sz="2000" dirty="0"/>
              <a:t>Start by clicking Schedule Backup </a:t>
            </a:r>
          </a:p>
          <a:p>
            <a:r>
              <a:rPr lang="en-US" sz="2000" dirty="0"/>
              <a:t>Configured </a:t>
            </a:r>
          </a:p>
          <a:p>
            <a:pPr lvl="1"/>
            <a:r>
              <a:rPr lang="en-US" sz="1800" dirty="0"/>
              <a:t>Daily backup </a:t>
            </a:r>
          </a:p>
          <a:p>
            <a:pPr lvl="1"/>
            <a:r>
              <a:rPr lang="en-US" sz="1800" dirty="0"/>
              <a:t>Weekly backup </a:t>
            </a:r>
          </a:p>
          <a:p>
            <a:r>
              <a:rPr lang="en-US" sz="2000" dirty="0"/>
              <a:t>Recover Data option in MARS Agent </a:t>
            </a:r>
          </a:p>
          <a:p>
            <a:pPr lvl="1"/>
            <a:r>
              <a:rPr lang="en-US" sz="1800" dirty="0"/>
              <a:t>Where to restore the data </a:t>
            </a:r>
          </a:p>
          <a:p>
            <a:pPr lvl="1"/>
            <a:r>
              <a:rPr lang="en-US" sz="1800" dirty="0"/>
              <a:t>What to recover </a:t>
            </a:r>
          </a:p>
          <a:p>
            <a:pPr lvl="1"/>
            <a:r>
              <a:rPr lang="en-US" sz="1800" dirty="0"/>
              <a:t>When the data was backed up </a:t>
            </a:r>
          </a:p>
          <a:p>
            <a:r>
              <a:rPr lang="en-US" sz="2000" dirty="0"/>
              <a:t>Recovery point </a:t>
            </a:r>
          </a:p>
          <a:p>
            <a:pPr lvl="1"/>
            <a:r>
              <a:rPr lang="en-US" sz="1800" dirty="0"/>
              <a:t>Mount point </a:t>
            </a:r>
          </a:p>
          <a:p>
            <a:r>
              <a:rPr lang="en-US" sz="2000" dirty="0"/>
              <a:t>Can backup IaaS virtual machines in Azure </a:t>
            </a:r>
          </a:p>
          <a:p>
            <a:pPr lvl="1"/>
            <a:r>
              <a:rPr lang="en-US" sz="1800" dirty="0"/>
              <a:t>Individual files or entire VMs </a:t>
            </a:r>
          </a:p>
          <a:p>
            <a:r>
              <a:rPr lang="en-US" sz="2000" dirty="0"/>
              <a:t>Backup policy </a:t>
            </a:r>
          </a:p>
          <a:p>
            <a:pPr lvl="1"/>
            <a:r>
              <a:rPr lang="en-US" sz="1800" dirty="0"/>
              <a:t>How often they occur </a:t>
            </a:r>
          </a:p>
          <a:p>
            <a:pPr lvl="1"/>
            <a:r>
              <a:rPr lang="en-US" sz="1800" dirty="0"/>
              <a:t>How long backups are retained </a:t>
            </a:r>
          </a:p>
          <a:p>
            <a:r>
              <a:rPr lang="en-US" sz="2000" dirty="0"/>
              <a:t>Only VMs in same region as the Recovery Services vault can be backed up</a:t>
            </a:r>
            <a:br>
              <a:rPr lang="en-US" sz="2000" dirty="0"/>
            </a:br>
            <a:r>
              <a:rPr lang="en-US" sz="2000" dirty="0"/>
              <a:t>	</a:t>
            </a:r>
          </a:p>
        </p:txBody>
      </p:sp>
      <p:sp>
        <p:nvSpPr>
          <p:cNvPr id="4" name="Text Placeholder 3">
            <a:extLst>
              <a:ext uri="{FF2B5EF4-FFF2-40B4-BE49-F238E27FC236}">
                <a16:creationId xmlns:a16="http://schemas.microsoft.com/office/drawing/2014/main" id="{9C7630CF-2D7D-4408-8238-A12412A0C46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620881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8A9F0-CAFB-4907-935D-6183429D0C84}"/>
              </a:ext>
            </a:extLst>
          </p:cNvPr>
          <p:cNvSpPr>
            <a:spLocks noGrp="1"/>
          </p:cNvSpPr>
          <p:nvPr>
            <p:ph type="title"/>
          </p:nvPr>
        </p:nvSpPr>
        <p:spPr/>
        <p:txBody>
          <a:bodyPr/>
          <a:lstStyle/>
          <a:p>
            <a:r>
              <a:rPr lang="en-US" dirty="0"/>
              <a:t>Use of snapshots</a:t>
            </a:r>
          </a:p>
        </p:txBody>
      </p:sp>
      <p:sp>
        <p:nvSpPr>
          <p:cNvPr id="3" name="Text Placeholder 2">
            <a:extLst>
              <a:ext uri="{FF2B5EF4-FFF2-40B4-BE49-F238E27FC236}">
                <a16:creationId xmlns:a16="http://schemas.microsoft.com/office/drawing/2014/main" id="{EE39FEE3-EB12-48F2-A317-2466A4647BC5}"/>
              </a:ext>
            </a:extLst>
          </p:cNvPr>
          <p:cNvSpPr>
            <a:spLocks noGrp="1"/>
          </p:cNvSpPr>
          <p:nvPr>
            <p:ph type="body" idx="1"/>
          </p:nvPr>
        </p:nvSpPr>
        <p:spPr/>
        <p:txBody>
          <a:bodyPr/>
          <a:lstStyle/>
          <a:p>
            <a:r>
              <a:rPr lang="en-US" dirty="0"/>
              <a:t>Blob snapshots </a:t>
            </a:r>
          </a:p>
          <a:p>
            <a:r>
              <a:rPr lang="en-US" dirty="0"/>
              <a:t>Unmanaged VM disks are page blobs </a:t>
            </a:r>
          </a:p>
          <a:p>
            <a:r>
              <a:rPr lang="en-US" dirty="0"/>
              <a:t>Can be snapshotted and copied to another Region </a:t>
            </a:r>
          </a:p>
          <a:p>
            <a:r>
              <a:rPr lang="en-US" dirty="0"/>
              <a:t>Use the snapshot to recover VMs </a:t>
            </a:r>
          </a:p>
          <a:p>
            <a:pPr marL="288925" lvl="1" indent="0">
              <a:buNone/>
            </a:pPr>
            <a:endParaRPr lang="en-US" dirty="0"/>
          </a:p>
          <a:p>
            <a:pPr marL="746125" lvl="1" indent="-457200">
              <a:buFont typeface="+mj-lt"/>
              <a:buAutoNum type="arabicPeriod"/>
            </a:pPr>
            <a:endParaRPr lang="en-US" dirty="0"/>
          </a:p>
          <a:p>
            <a:pPr marL="746125" lvl="1" indent="-457200">
              <a:buFont typeface="+mj-lt"/>
              <a:buAutoNum type="arabicPeriod"/>
            </a:pPr>
            <a:endParaRPr lang="en-US" dirty="0"/>
          </a:p>
          <a:p>
            <a:pPr marL="0" indent="0">
              <a:buNone/>
            </a:pPr>
            <a:endParaRPr lang="en-US" dirty="0"/>
          </a:p>
        </p:txBody>
      </p:sp>
      <p:sp>
        <p:nvSpPr>
          <p:cNvPr id="4" name="Text Placeholder 3">
            <a:extLst>
              <a:ext uri="{FF2B5EF4-FFF2-40B4-BE49-F238E27FC236}">
                <a16:creationId xmlns:a16="http://schemas.microsoft.com/office/drawing/2014/main" id="{055A5128-8AEF-4487-9F83-8FB6850CF95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0131316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7E923-7CCC-4CE6-8562-AC3AD3ACB3CD}"/>
              </a:ext>
            </a:extLst>
          </p:cNvPr>
          <p:cNvSpPr>
            <a:spLocks noGrp="1"/>
          </p:cNvSpPr>
          <p:nvPr>
            <p:ph type="title"/>
          </p:nvPr>
        </p:nvSpPr>
        <p:spPr/>
        <p:txBody>
          <a:bodyPr/>
          <a:lstStyle/>
          <a:p>
            <a:r>
              <a:rPr lang="en-US" dirty="0"/>
              <a:t>Configure a snapshot in a different region</a:t>
            </a:r>
          </a:p>
        </p:txBody>
      </p:sp>
      <p:sp>
        <p:nvSpPr>
          <p:cNvPr id="3" name="Text Placeholder 2">
            <a:extLst>
              <a:ext uri="{FF2B5EF4-FFF2-40B4-BE49-F238E27FC236}">
                <a16:creationId xmlns:a16="http://schemas.microsoft.com/office/drawing/2014/main" id="{56AF8A06-3772-43E8-B096-C10A56BCEB1C}"/>
              </a:ext>
            </a:extLst>
          </p:cNvPr>
          <p:cNvSpPr>
            <a:spLocks noGrp="1"/>
          </p:cNvSpPr>
          <p:nvPr>
            <p:ph type="body" idx="1"/>
          </p:nvPr>
        </p:nvSpPr>
        <p:spPr>
          <a:xfrm>
            <a:off x="261253" y="860612"/>
            <a:ext cx="8574837" cy="5307959"/>
          </a:xfrm>
        </p:spPr>
        <p:txBody>
          <a:bodyPr/>
          <a:lstStyle/>
          <a:p>
            <a:r>
              <a:rPr lang="en-US" sz="2000" dirty="0"/>
              <a:t>Create storage account </a:t>
            </a:r>
          </a:p>
          <a:p>
            <a:pPr marL="288925" lvl="1" indent="0">
              <a:buNone/>
            </a:pPr>
            <a:r>
              <a:rPr lang="en-US" sz="1800" dirty="0"/>
              <a:t>New-</a:t>
            </a:r>
            <a:r>
              <a:rPr lang="en-US" sz="1800" dirty="0" err="1"/>
              <a:t>AzureRmResourceGroup</a:t>
            </a:r>
            <a:r>
              <a:rPr lang="en-US" sz="1800" dirty="0"/>
              <a:t> –Name </a:t>
            </a:r>
            <a:r>
              <a:rPr lang="en-US" sz="1800" dirty="0" err="1"/>
              <a:t>DRRecoveryStorageRG</a:t>
            </a:r>
            <a:r>
              <a:rPr lang="en-US" sz="1800" dirty="0"/>
              <a:t> –Location </a:t>
            </a:r>
            <a:r>
              <a:rPr lang="en-US" sz="1800" dirty="0" err="1"/>
              <a:t>eastus</a:t>
            </a:r>
            <a:endParaRPr lang="en-US" sz="1800" dirty="0"/>
          </a:p>
          <a:p>
            <a:pPr marL="288925" lvl="1" indent="0">
              <a:buNone/>
            </a:pPr>
            <a:r>
              <a:rPr lang="en-US" sz="1800" dirty="0"/>
              <a:t>$</a:t>
            </a:r>
            <a:r>
              <a:rPr lang="en-US" sz="1800" dirty="0" err="1"/>
              <a:t>destinationStorageAcct</a:t>
            </a:r>
            <a:r>
              <a:rPr lang="en-US" sz="1800" dirty="0"/>
              <a:t> = New-</a:t>
            </a:r>
            <a:r>
              <a:rPr lang="en-US" sz="1800" dirty="0" err="1"/>
              <a:t>AzureRmStorageAccount</a:t>
            </a:r>
            <a:r>
              <a:rPr lang="en-US" sz="1800" dirty="0"/>
              <a:t> –</a:t>
            </a:r>
            <a:r>
              <a:rPr lang="en-US" sz="1800" dirty="0" err="1"/>
              <a:t>ResourceGroupName</a:t>
            </a:r>
            <a:r>
              <a:rPr lang="en-US" sz="1800" dirty="0"/>
              <a:t> </a:t>
            </a:r>
            <a:r>
              <a:rPr lang="en-US" sz="1800" dirty="0" err="1"/>
              <a:t>DRRecoveryStorageRG</a:t>
            </a:r>
            <a:r>
              <a:rPr lang="en-US" sz="1800" dirty="0"/>
              <a:t> –Name recoverysa0434 –</a:t>
            </a:r>
            <a:r>
              <a:rPr lang="en-US" sz="1800" dirty="0" err="1"/>
              <a:t>SkuName</a:t>
            </a:r>
            <a:r>
              <a:rPr lang="en-US" sz="1800" dirty="0"/>
              <a:t> </a:t>
            </a:r>
            <a:r>
              <a:rPr lang="en-US" sz="1800" dirty="0" err="1"/>
              <a:t>Standard_LRS</a:t>
            </a:r>
            <a:r>
              <a:rPr lang="en-US" sz="1800" dirty="0"/>
              <a:t> –Location </a:t>
            </a:r>
            <a:r>
              <a:rPr lang="en-US" sz="1800" dirty="0" err="1"/>
              <a:t>eastus</a:t>
            </a:r>
            <a:r>
              <a:rPr lang="en-US" sz="1800" dirty="0"/>
              <a:t> –Kind Storage </a:t>
            </a:r>
          </a:p>
          <a:p>
            <a:r>
              <a:rPr lang="en-US" sz="2000" dirty="0"/>
              <a:t>Create a blob container </a:t>
            </a:r>
          </a:p>
          <a:p>
            <a:pPr marL="288925" lvl="1" indent="0">
              <a:buNone/>
            </a:pPr>
            <a:r>
              <a:rPr lang="en-US" sz="1800" dirty="0"/>
              <a:t>Set-</a:t>
            </a:r>
            <a:r>
              <a:rPr lang="en-US" sz="1800" dirty="0" err="1"/>
              <a:t>AzureRmCurrentStorageAccount</a:t>
            </a:r>
            <a:r>
              <a:rPr lang="en-US" sz="1800" dirty="0"/>
              <a:t> –</a:t>
            </a:r>
            <a:r>
              <a:rPr lang="en-US" sz="1800" dirty="0" err="1"/>
              <a:t>ResourceGroupName</a:t>
            </a:r>
            <a:r>
              <a:rPr lang="en-US" sz="1800" dirty="0"/>
              <a:t> </a:t>
            </a:r>
            <a:r>
              <a:rPr lang="en-US" sz="1800" dirty="0" err="1"/>
              <a:t>DRRecoveryStorageRG</a:t>
            </a:r>
            <a:r>
              <a:rPr lang="en-US" sz="1800" dirty="0"/>
              <a:t> –Name recoverysa0434</a:t>
            </a:r>
          </a:p>
          <a:p>
            <a:r>
              <a:rPr lang="en-US" sz="2000" dirty="0"/>
              <a:t>Create a container </a:t>
            </a:r>
          </a:p>
          <a:p>
            <a:pPr marL="288925" lvl="1" indent="0">
              <a:buNone/>
            </a:pPr>
            <a:r>
              <a:rPr lang="en-US" sz="1800" dirty="0"/>
              <a:t>New-</a:t>
            </a:r>
            <a:r>
              <a:rPr lang="en-US" sz="1800" dirty="0" err="1"/>
              <a:t>AzureStorageContainer</a:t>
            </a:r>
            <a:r>
              <a:rPr lang="en-US" sz="1800" dirty="0"/>
              <a:t> –Name recovery –Permission Off </a:t>
            </a:r>
          </a:p>
          <a:p>
            <a:r>
              <a:rPr lang="en-US" sz="2000" dirty="0"/>
              <a:t>Create a snapshot configuration </a:t>
            </a:r>
          </a:p>
          <a:p>
            <a:pPr marL="288925" lvl="1" indent="0">
              <a:buNone/>
            </a:pPr>
            <a:r>
              <a:rPr lang="en-US" sz="1800" dirty="0"/>
              <a:t>$</a:t>
            </a:r>
            <a:r>
              <a:rPr lang="en-US" sz="1800" dirty="0" err="1"/>
              <a:t>sourceVHDURI</a:t>
            </a:r>
            <a:r>
              <a:rPr lang="en-US" sz="1800" dirty="0"/>
              <a:t> = </a:t>
            </a:r>
            <a:r>
              <a:rPr lang="en-US" sz="1800" dirty="0">
                <a:hlinkClick r:id="rId3"/>
              </a:rPr>
              <a:t>https://criticalserverrgddisks810.blob.core.windows.net/vhds/CriticalServer.vhd</a:t>
            </a:r>
            <a:endParaRPr lang="en-US" sz="1800" dirty="0"/>
          </a:p>
        </p:txBody>
      </p:sp>
      <p:sp>
        <p:nvSpPr>
          <p:cNvPr id="4" name="Text Placeholder 3">
            <a:extLst>
              <a:ext uri="{FF2B5EF4-FFF2-40B4-BE49-F238E27FC236}">
                <a16:creationId xmlns:a16="http://schemas.microsoft.com/office/drawing/2014/main" id="{28C007AA-FAE1-41B2-A8CD-1A2A1BC9F71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563897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96EC2-4761-4277-898C-2A5431020767}"/>
              </a:ext>
            </a:extLst>
          </p:cNvPr>
          <p:cNvSpPr>
            <a:spLocks noGrp="1"/>
          </p:cNvSpPr>
          <p:nvPr>
            <p:ph type="title"/>
          </p:nvPr>
        </p:nvSpPr>
        <p:spPr/>
        <p:txBody>
          <a:bodyPr/>
          <a:lstStyle/>
          <a:p>
            <a:r>
              <a:rPr lang="en-US" dirty="0"/>
              <a:t>Configure a snapshot to another destination –Cont.</a:t>
            </a:r>
          </a:p>
        </p:txBody>
      </p:sp>
      <p:sp>
        <p:nvSpPr>
          <p:cNvPr id="3" name="Text Placeholder 2">
            <a:extLst>
              <a:ext uri="{FF2B5EF4-FFF2-40B4-BE49-F238E27FC236}">
                <a16:creationId xmlns:a16="http://schemas.microsoft.com/office/drawing/2014/main" id="{50ED2C11-E26A-4C4B-951B-C16909255DE9}"/>
              </a:ext>
            </a:extLst>
          </p:cNvPr>
          <p:cNvSpPr>
            <a:spLocks noGrp="1"/>
          </p:cNvSpPr>
          <p:nvPr>
            <p:ph type="body" idx="1"/>
          </p:nvPr>
        </p:nvSpPr>
        <p:spPr/>
        <p:txBody>
          <a:bodyPr/>
          <a:lstStyle/>
          <a:p>
            <a:r>
              <a:rPr lang="en-US" sz="2400" dirty="0"/>
              <a:t>Populate another variable with the Resource ID of the same storage account </a:t>
            </a:r>
          </a:p>
          <a:p>
            <a:pPr marL="288925" lvl="1" indent="0">
              <a:buNone/>
            </a:pPr>
            <a:r>
              <a:rPr lang="en-US" sz="1800" dirty="0"/>
              <a:t>$</a:t>
            </a:r>
            <a:r>
              <a:rPr lang="en-US" sz="1800" dirty="0" err="1"/>
              <a:t>storageAccountID</a:t>
            </a:r>
            <a:r>
              <a:rPr lang="en-US" sz="1800" dirty="0"/>
              <a:t> = “/subscriptions/&lt;</a:t>
            </a:r>
            <a:r>
              <a:rPr lang="en-US" sz="1800" dirty="0" err="1"/>
              <a:t>SubscriptionID</a:t>
            </a:r>
            <a:r>
              <a:rPr lang="en-US" sz="1800" dirty="0"/>
              <a:t>&gt;/</a:t>
            </a:r>
            <a:r>
              <a:rPr lang="en-US" sz="1800" dirty="0" err="1"/>
              <a:t>resourceGroups</a:t>
            </a:r>
            <a:r>
              <a:rPr lang="en-US" sz="1800" dirty="0"/>
              <a:t>/</a:t>
            </a:r>
            <a:r>
              <a:rPr lang="en-US" sz="1800" dirty="0" err="1"/>
              <a:t>criticalserverrg</a:t>
            </a:r>
            <a:r>
              <a:rPr lang="en-US" sz="1800" dirty="0"/>
              <a:t>/providers/</a:t>
            </a:r>
            <a:r>
              <a:rPr lang="en-US" sz="1800" dirty="0" err="1"/>
              <a:t>Microsoft.Storage</a:t>
            </a:r>
            <a:r>
              <a:rPr lang="en-US" sz="1800" dirty="0"/>
              <a:t>/</a:t>
            </a:r>
            <a:r>
              <a:rPr lang="en-US" sz="1800" dirty="0" err="1"/>
              <a:t>storageAccounts</a:t>
            </a:r>
            <a:r>
              <a:rPr lang="en-US" sz="1800" dirty="0"/>
              <a:t>/criticalserverrgdisks810”</a:t>
            </a:r>
          </a:p>
          <a:p>
            <a:r>
              <a:rPr lang="en-US" sz="2400" dirty="0"/>
              <a:t>Set the snapshot context </a:t>
            </a:r>
          </a:p>
          <a:p>
            <a:pPr marL="288925" lvl="1" indent="0">
              <a:buNone/>
            </a:pPr>
            <a:r>
              <a:rPr lang="en-US" sz="1800" dirty="0"/>
              <a:t>$</a:t>
            </a:r>
            <a:r>
              <a:rPr lang="en-US" sz="1800" dirty="0" err="1"/>
              <a:t>snapshotConfig</a:t>
            </a:r>
            <a:r>
              <a:rPr lang="en-US" sz="1800" dirty="0"/>
              <a:t> = New-</a:t>
            </a:r>
            <a:r>
              <a:rPr lang="en-US" sz="1800" dirty="0" err="1"/>
              <a:t>AzureRmSnapShotConfig</a:t>
            </a:r>
            <a:r>
              <a:rPr lang="en-US" sz="1800" dirty="0"/>
              <a:t> –</a:t>
            </a:r>
            <a:r>
              <a:rPr lang="en-US" sz="1800" dirty="0" err="1"/>
              <a:t>AccountType</a:t>
            </a:r>
            <a:r>
              <a:rPr lang="en-US" sz="1800" dirty="0"/>
              <a:t> </a:t>
            </a:r>
            <a:r>
              <a:rPr lang="en-US" sz="1800" dirty="0" err="1"/>
              <a:t>StandardLRS</a:t>
            </a:r>
            <a:r>
              <a:rPr lang="en-US" sz="1800" dirty="0"/>
              <a:t> –Location </a:t>
            </a:r>
            <a:r>
              <a:rPr lang="en-US" sz="1800" dirty="0" err="1"/>
              <a:t>westus</a:t>
            </a:r>
            <a:r>
              <a:rPr lang="en-US" sz="1800" dirty="0"/>
              <a:t> –</a:t>
            </a:r>
            <a:r>
              <a:rPr lang="en-US" sz="1800" dirty="0" err="1"/>
              <a:t>CreateOption</a:t>
            </a:r>
            <a:r>
              <a:rPr lang="en-US" sz="1800" dirty="0"/>
              <a:t> Import –</a:t>
            </a:r>
            <a:r>
              <a:rPr lang="en-US" sz="1800" dirty="0" err="1"/>
              <a:t>StorageAccountID</a:t>
            </a:r>
            <a:r>
              <a:rPr lang="en-US" sz="1800" dirty="0"/>
              <a:t> $</a:t>
            </a:r>
            <a:r>
              <a:rPr lang="en-US" sz="1800" dirty="0" err="1"/>
              <a:t>storageAccountID</a:t>
            </a:r>
            <a:r>
              <a:rPr lang="en-US" sz="1800" dirty="0"/>
              <a:t> –</a:t>
            </a:r>
            <a:r>
              <a:rPr lang="en-US" sz="1800" dirty="0" err="1"/>
              <a:t>SourceUri</a:t>
            </a:r>
            <a:r>
              <a:rPr lang="en-US" sz="1800" dirty="0"/>
              <a:t> $</a:t>
            </a:r>
            <a:r>
              <a:rPr lang="en-US" sz="1800" dirty="0" err="1"/>
              <a:t>sourceVHDURI</a:t>
            </a:r>
            <a:endParaRPr lang="en-US" sz="1800" dirty="0"/>
          </a:p>
          <a:p>
            <a:r>
              <a:rPr lang="en-US" sz="2400" dirty="0"/>
              <a:t>Create the snapshot</a:t>
            </a:r>
          </a:p>
          <a:p>
            <a:pPr marL="288925" lvl="1" indent="0">
              <a:buNone/>
            </a:pPr>
            <a:r>
              <a:rPr lang="en-US" sz="1800" dirty="0"/>
              <a:t>New-</a:t>
            </a:r>
            <a:r>
              <a:rPr lang="en-US" sz="1800" dirty="0" err="1"/>
              <a:t>AzureRmSnapShot</a:t>
            </a:r>
            <a:r>
              <a:rPr lang="en-US" sz="1800" dirty="0"/>
              <a:t> –</a:t>
            </a:r>
            <a:r>
              <a:rPr lang="en-US" sz="1800" dirty="0" err="1"/>
              <a:t>SnapShot</a:t>
            </a:r>
            <a:r>
              <a:rPr lang="en-US" sz="1800" dirty="0"/>
              <a:t> $</a:t>
            </a:r>
            <a:r>
              <a:rPr lang="en-US" sz="1800" dirty="0" err="1"/>
              <a:t>snapshotConfig</a:t>
            </a:r>
            <a:r>
              <a:rPr lang="en-US" sz="1800" dirty="0"/>
              <a:t> –</a:t>
            </a:r>
            <a:r>
              <a:rPr lang="en-US" sz="1800" dirty="0" err="1"/>
              <a:t>ResourceGroupName</a:t>
            </a:r>
            <a:r>
              <a:rPr lang="en-US" sz="1800" dirty="0"/>
              <a:t> </a:t>
            </a:r>
            <a:r>
              <a:rPr lang="en-US" sz="1800" dirty="0" err="1"/>
              <a:t>CriticalServerRG</a:t>
            </a:r>
            <a:r>
              <a:rPr lang="en-US" sz="1800" dirty="0"/>
              <a:t> –</a:t>
            </a:r>
            <a:r>
              <a:rPr lang="en-US" sz="1800" dirty="0" err="1"/>
              <a:t>SnapshotName</a:t>
            </a:r>
            <a:r>
              <a:rPr lang="en-US" sz="1800" dirty="0"/>
              <a:t> </a:t>
            </a:r>
            <a:r>
              <a:rPr lang="en-US" sz="1800" dirty="0" err="1"/>
              <a:t>MyCriticalServerDiskSnapShot</a:t>
            </a:r>
            <a:endParaRPr lang="en-US" sz="1800" dirty="0"/>
          </a:p>
          <a:p>
            <a:r>
              <a:rPr lang="en-US" sz="2400" dirty="0"/>
              <a:t>Obtain the destination storage account key </a:t>
            </a:r>
          </a:p>
          <a:p>
            <a:pPr lvl="1"/>
            <a:r>
              <a:rPr lang="en-US" sz="1800" dirty="0"/>
              <a:t>Done through Azure Portal </a:t>
            </a:r>
          </a:p>
        </p:txBody>
      </p:sp>
      <p:sp>
        <p:nvSpPr>
          <p:cNvPr id="4" name="Text Placeholder 3">
            <a:extLst>
              <a:ext uri="{FF2B5EF4-FFF2-40B4-BE49-F238E27FC236}">
                <a16:creationId xmlns:a16="http://schemas.microsoft.com/office/drawing/2014/main" id="{91CB23D8-47B6-451B-B881-1F5F2C9E7FA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608066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CF417-F6FE-4E08-89AB-24C90ED24D54}"/>
              </a:ext>
            </a:extLst>
          </p:cNvPr>
          <p:cNvSpPr>
            <a:spLocks noGrp="1"/>
          </p:cNvSpPr>
          <p:nvPr>
            <p:ph type="title"/>
          </p:nvPr>
        </p:nvSpPr>
        <p:spPr/>
        <p:txBody>
          <a:bodyPr/>
          <a:lstStyle/>
          <a:p>
            <a:r>
              <a:rPr lang="en-US" dirty="0"/>
              <a:t>Configure a snapshot to another destination –Cont.</a:t>
            </a:r>
          </a:p>
        </p:txBody>
      </p:sp>
      <p:sp>
        <p:nvSpPr>
          <p:cNvPr id="3" name="Text Placeholder 2">
            <a:extLst>
              <a:ext uri="{FF2B5EF4-FFF2-40B4-BE49-F238E27FC236}">
                <a16:creationId xmlns:a16="http://schemas.microsoft.com/office/drawing/2014/main" id="{51B664A8-16CA-4AA3-B91C-3FFC55AA489E}"/>
              </a:ext>
            </a:extLst>
          </p:cNvPr>
          <p:cNvSpPr>
            <a:spLocks noGrp="1"/>
          </p:cNvSpPr>
          <p:nvPr>
            <p:ph type="body" idx="1"/>
          </p:nvPr>
        </p:nvSpPr>
        <p:spPr>
          <a:xfrm>
            <a:off x="261188" y="740662"/>
            <a:ext cx="8574837" cy="5147356"/>
          </a:xfrm>
        </p:spPr>
        <p:txBody>
          <a:bodyPr/>
          <a:lstStyle/>
          <a:p>
            <a:r>
              <a:rPr lang="en-US" sz="2400" dirty="0"/>
              <a:t>Populate the key value in a variable </a:t>
            </a:r>
          </a:p>
          <a:p>
            <a:pPr marL="288925" lvl="1" indent="0">
              <a:buNone/>
            </a:pPr>
            <a:r>
              <a:rPr lang="en-US" sz="2000" dirty="0"/>
              <a:t>$</a:t>
            </a:r>
            <a:r>
              <a:rPr lang="en-US" sz="2000" dirty="0" err="1"/>
              <a:t>storageAccountKey</a:t>
            </a:r>
            <a:r>
              <a:rPr lang="en-US" sz="2000" dirty="0"/>
              <a:t> = “&lt;</a:t>
            </a:r>
            <a:r>
              <a:rPr lang="en-US" sz="2000" dirty="0" err="1"/>
              <a:t>StorageAccountKey</a:t>
            </a:r>
            <a:r>
              <a:rPr lang="en-US" sz="2000" dirty="0"/>
              <a:t>”&gt;</a:t>
            </a:r>
          </a:p>
          <a:p>
            <a:r>
              <a:rPr lang="en-US" sz="2400" dirty="0"/>
              <a:t>Store name of the resource group</a:t>
            </a:r>
          </a:p>
          <a:p>
            <a:pPr marL="288925" lvl="1" indent="0">
              <a:buNone/>
            </a:pPr>
            <a:r>
              <a:rPr lang="en-US" sz="2000" dirty="0"/>
              <a:t>$</a:t>
            </a:r>
            <a:r>
              <a:rPr lang="en-US" sz="2000" dirty="0" err="1"/>
              <a:t>resourceGroupName</a:t>
            </a:r>
            <a:r>
              <a:rPr lang="en-US" sz="2000" dirty="0"/>
              <a:t> = “</a:t>
            </a:r>
            <a:r>
              <a:rPr lang="en-US" sz="2000" dirty="0" err="1"/>
              <a:t>CriticalServerRG</a:t>
            </a:r>
            <a:r>
              <a:rPr lang="en-US" sz="2000" dirty="0"/>
              <a:t>”</a:t>
            </a:r>
          </a:p>
          <a:p>
            <a:r>
              <a:rPr lang="en-US" sz="2400" dirty="0"/>
              <a:t>Store name of the snapshot </a:t>
            </a:r>
          </a:p>
          <a:p>
            <a:pPr marL="288925" lvl="1" indent="0">
              <a:buNone/>
            </a:pPr>
            <a:r>
              <a:rPr lang="en-US" sz="1800" dirty="0"/>
              <a:t>$</a:t>
            </a:r>
            <a:r>
              <a:rPr lang="en-US" sz="2000" dirty="0" err="1"/>
              <a:t>snapShotName</a:t>
            </a:r>
            <a:r>
              <a:rPr lang="en-US" sz="1800" dirty="0"/>
              <a:t> = “</a:t>
            </a:r>
            <a:r>
              <a:rPr lang="en-US" sz="1800" dirty="0" err="1"/>
              <a:t>MyCriticalServerDiskSnapshot</a:t>
            </a:r>
            <a:r>
              <a:rPr lang="en-US" sz="1800" dirty="0"/>
              <a:t>”</a:t>
            </a:r>
          </a:p>
          <a:p>
            <a:r>
              <a:rPr lang="en-US" sz="2400" dirty="0"/>
              <a:t>Create SAS (Shared Access Signature) and expiration time </a:t>
            </a:r>
          </a:p>
          <a:p>
            <a:pPr marL="288925" lvl="1" indent="0">
              <a:buNone/>
            </a:pPr>
            <a:r>
              <a:rPr lang="en-US" sz="2000" dirty="0"/>
              <a:t>$</a:t>
            </a:r>
            <a:r>
              <a:rPr lang="en-US" sz="2000" dirty="0" err="1"/>
              <a:t>sasExpiryDuration</a:t>
            </a:r>
            <a:r>
              <a:rPr lang="en-US" sz="2000" dirty="0"/>
              <a:t> = “3600”</a:t>
            </a:r>
          </a:p>
          <a:p>
            <a:pPr marL="288925" lvl="1" indent="0">
              <a:buNone/>
            </a:pPr>
            <a:r>
              <a:rPr lang="en-US" sz="2000" dirty="0"/>
              <a:t>$</a:t>
            </a:r>
            <a:r>
              <a:rPr lang="en-US" sz="2000" dirty="0" err="1"/>
              <a:t>sas</a:t>
            </a:r>
            <a:r>
              <a:rPr lang="en-US" sz="2000" dirty="0"/>
              <a:t> = Grant-</a:t>
            </a:r>
            <a:r>
              <a:rPr lang="en-US" sz="2000" dirty="0" err="1"/>
              <a:t>AzureRmSnapshotAccess</a:t>
            </a:r>
            <a:r>
              <a:rPr lang="en-US" sz="2000" dirty="0"/>
              <a:t> –</a:t>
            </a:r>
            <a:r>
              <a:rPr lang="en-US" sz="2000" dirty="0" err="1"/>
              <a:t>ResourceGroupName</a:t>
            </a:r>
            <a:r>
              <a:rPr lang="en-US" sz="2000" dirty="0"/>
              <a:t> $</a:t>
            </a:r>
            <a:r>
              <a:rPr lang="en-US" sz="2000" dirty="0" err="1"/>
              <a:t>resourceGroupName</a:t>
            </a:r>
            <a:r>
              <a:rPr lang="en-US" sz="2000" dirty="0"/>
              <a:t> –</a:t>
            </a:r>
            <a:r>
              <a:rPr lang="en-US" sz="2000" dirty="0" err="1"/>
              <a:t>SnapSHotName</a:t>
            </a:r>
            <a:r>
              <a:rPr lang="en-US" sz="2000" dirty="0"/>
              <a:t> $</a:t>
            </a:r>
            <a:r>
              <a:rPr lang="en-US" sz="2000" dirty="0" err="1"/>
              <a:t>snapShotName</a:t>
            </a:r>
            <a:r>
              <a:rPr lang="en-US" sz="2000" dirty="0"/>
              <a:t> –</a:t>
            </a:r>
            <a:r>
              <a:rPr lang="en-US" sz="2000" dirty="0" err="1"/>
              <a:t>DurationInSecond</a:t>
            </a:r>
            <a:r>
              <a:rPr lang="en-US" sz="2000" dirty="0"/>
              <a:t> $</a:t>
            </a:r>
            <a:r>
              <a:rPr lang="en-US" sz="2000" dirty="0" err="1"/>
              <a:t>sasExpiryDuration</a:t>
            </a:r>
            <a:r>
              <a:rPr lang="en-US" sz="2000" dirty="0"/>
              <a:t> –Access Read </a:t>
            </a:r>
          </a:p>
          <a:p>
            <a:r>
              <a:rPr lang="en-US" sz="2400" dirty="0"/>
              <a:t>Create the destination storage </a:t>
            </a:r>
          </a:p>
          <a:p>
            <a:pPr marL="288925" lvl="1" indent="0">
              <a:buNone/>
            </a:pPr>
            <a:r>
              <a:rPr lang="en-US" sz="2000" dirty="0"/>
              <a:t>$</a:t>
            </a:r>
            <a:r>
              <a:rPr lang="en-US" sz="2000" dirty="0" err="1"/>
              <a:t>destinationContext</a:t>
            </a:r>
            <a:r>
              <a:rPr lang="en-US" sz="2000" dirty="0"/>
              <a:t> = New-</a:t>
            </a:r>
            <a:r>
              <a:rPr lang="en-US" sz="2000" dirty="0" err="1"/>
              <a:t>AzureStorageContext</a:t>
            </a:r>
            <a:r>
              <a:rPr lang="en-US" sz="2000" dirty="0"/>
              <a:t> –</a:t>
            </a:r>
            <a:r>
              <a:rPr lang="en-US" sz="2000" dirty="0" err="1"/>
              <a:t>StorageAccountName</a:t>
            </a:r>
            <a:r>
              <a:rPr lang="en-US" sz="2000" dirty="0"/>
              <a:t>  $</a:t>
            </a:r>
            <a:r>
              <a:rPr lang="en-US" sz="2000" dirty="0" err="1"/>
              <a:t>storageAcct.StorageAccountName</a:t>
            </a:r>
            <a:r>
              <a:rPr lang="en-US" sz="2000" dirty="0"/>
              <a:t> –</a:t>
            </a:r>
            <a:r>
              <a:rPr lang="en-US" sz="2000" dirty="0" err="1"/>
              <a:t>StorageAccountKey</a:t>
            </a:r>
            <a:r>
              <a:rPr lang="en-US" sz="2000" dirty="0"/>
              <a:t> $</a:t>
            </a:r>
            <a:r>
              <a:rPr lang="en-US" sz="2000" dirty="0" err="1"/>
              <a:t>storageAccountKey</a:t>
            </a:r>
            <a:endParaRPr lang="en-US" sz="2000" dirty="0"/>
          </a:p>
          <a:p>
            <a:pPr marL="288925" lvl="1" indent="0">
              <a:buNone/>
            </a:pPr>
            <a:endParaRPr lang="en-US" sz="1600" dirty="0"/>
          </a:p>
        </p:txBody>
      </p:sp>
      <p:sp>
        <p:nvSpPr>
          <p:cNvPr id="4" name="Text Placeholder 3">
            <a:extLst>
              <a:ext uri="{FF2B5EF4-FFF2-40B4-BE49-F238E27FC236}">
                <a16:creationId xmlns:a16="http://schemas.microsoft.com/office/drawing/2014/main" id="{03F0A90A-8D03-4B58-B407-E0FDCC53FD91}"/>
              </a:ext>
            </a:extLst>
          </p:cNvPr>
          <p:cNvSpPr>
            <a:spLocks noGrp="1"/>
          </p:cNvSpPr>
          <p:nvPr>
            <p:ph type="body" sz="quarter" idx="10"/>
          </p:nvPr>
        </p:nvSpPr>
        <p:spPr>
          <a:xfrm>
            <a:off x="261188" y="6320389"/>
            <a:ext cx="8574837" cy="410903"/>
          </a:xfrm>
        </p:spPr>
        <p:txBody>
          <a:bodyPr/>
          <a:lstStyle/>
          <a:p>
            <a:endParaRPr lang="en-US" dirty="0"/>
          </a:p>
        </p:txBody>
      </p:sp>
    </p:spTree>
    <p:extLst>
      <p:ext uri="{BB962C8B-B14F-4D97-AF65-F5344CB8AC3E}">
        <p14:creationId xmlns:p14="http://schemas.microsoft.com/office/powerpoint/2010/main" val="1938137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1B865-1C4E-451F-8070-9042135C02F8}"/>
              </a:ext>
            </a:extLst>
          </p:cNvPr>
          <p:cNvSpPr>
            <a:spLocks noGrp="1"/>
          </p:cNvSpPr>
          <p:nvPr>
            <p:ph type="title"/>
          </p:nvPr>
        </p:nvSpPr>
        <p:spPr/>
        <p:txBody>
          <a:bodyPr/>
          <a:lstStyle/>
          <a:p>
            <a:r>
              <a:rPr lang="en-US" dirty="0"/>
              <a:t>Configure a snapshot to another destination –Cont.</a:t>
            </a:r>
          </a:p>
        </p:txBody>
      </p:sp>
      <p:sp>
        <p:nvSpPr>
          <p:cNvPr id="3" name="Text Placeholder 2">
            <a:extLst>
              <a:ext uri="{FF2B5EF4-FFF2-40B4-BE49-F238E27FC236}">
                <a16:creationId xmlns:a16="http://schemas.microsoft.com/office/drawing/2014/main" id="{1B462F2E-1977-4677-A09E-4ABC4B0AAFBD}"/>
              </a:ext>
            </a:extLst>
          </p:cNvPr>
          <p:cNvSpPr>
            <a:spLocks noGrp="1"/>
          </p:cNvSpPr>
          <p:nvPr>
            <p:ph type="body" idx="1"/>
          </p:nvPr>
        </p:nvSpPr>
        <p:spPr>
          <a:xfrm>
            <a:off x="261188" y="835684"/>
            <a:ext cx="8574837" cy="5147356"/>
          </a:xfrm>
        </p:spPr>
        <p:txBody>
          <a:bodyPr/>
          <a:lstStyle/>
          <a:p>
            <a:r>
              <a:rPr lang="en-US" dirty="0"/>
              <a:t>Start the copy process </a:t>
            </a:r>
          </a:p>
          <a:p>
            <a:pPr marL="288925" lvl="1" indent="0">
              <a:buNone/>
            </a:pPr>
            <a:r>
              <a:rPr lang="en-US" dirty="0"/>
              <a:t>Start-</a:t>
            </a:r>
            <a:r>
              <a:rPr lang="en-US" dirty="0" err="1"/>
              <a:t>AzureStorageBlobCopy</a:t>
            </a:r>
            <a:r>
              <a:rPr lang="en-US" dirty="0"/>
              <a:t> –</a:t>
            </a:r>
            <a:r>
              <a:rPr lang="en-US" dirty="0" err="1"/>
              <a:t>AbsoluteUri</a:t>
            </a:r>
            <a:r>
              <a:rPr lang="en-US" dirty="0"/>
              <a:t> $</a:t>
            </a:r>
            <a:r>
              <a:rPr lang="en-US" dirty="0" err="1"/>
              <a:t>sas.AccessSAS</a:t>
            </a:r>
            <a:r>
              <a:rPr lang="en-US" dirty="0"/>
              <a:t> –</a:t>
            </a:r>
            <a:r>
              <a:rPr lang="en-US" dirty="0" err="1"/>
              <a:t>DestContainer</a:t>
            </a:r>
            <a:r>
              <a:rPr lang="en-US" dirty="0"/>
              <a:t> “recovery” –</a:t>
            </a:r>
            <a:r>
              <a:rPr lang="en-US" dirty="0" err="1"/>
              <a:t>DestContext</a:t>
            </a:r>
            <a:r>
              <a:rPr lang="en-US" dirty="0"/>
              <a:t> $</a:t>
            </a:r>
            <a:r>
              <a:rPr lang="en-US" dirty="0" err="1"/>
              <a:t>destinationContext</a:t>
            </a:r>
            <a:r>
              <a:rPr lang="en-US" dirty="0"/>
              <a:t> –</a:t>
            </a:r>
            <a:r>
              <a:rPr lang="en-US" dirty="0" err="1"/>
              <a:t>DestBlob</a:t>
            </a:r>
            <a:r>
              <a:rPr lang="en-US" dirty="0"/>
              <a:t> “</a:t>
            </a:r>
            <a:r>
              <a:rPr lang="en-US" dirty="0" err="1"/>
              <a:t>recoveredcriticalservos.vhd</a:t>
            </a:r>
            <a:r>
              <a:rPr lang="en-US" dirty="0"/>
              <a:t>”</a:t>
            </a:r>
          </a:p>
        </p:txBody>
      </p:sp>
      <p:sp>
        <p:nvSpPr>
          <p:cNvPr id="4" name="Text Placeholder 3">
            <a:extLst>
              <a:ext uri="{FF2B5EF4-FFF2-40B4-BE49-F238E27FC236}">
                <a16:creationId xmlns:a16="http://schemas.microsoft.com/office/drawing/2014/main" id="{8DE781D2-A6D0-4B70-8A27-07570BB2745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7492474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E5CF2-7841-42CD-B5EB-0D60E4D69FFC}"/>
              </a:ext>
            </a:extLst>
          </p:cNvPr>
          <p:cNvSpPr>
            <a:spLocks noGrp="1"/>
          </p:cNvSpPr>
          <p:nvPr>
            <p:ph type="title"/>
          </p:nvPr>
        </p:nvSpPr>
        <p:spPr/>
        <p:txBody>
          <a:bodyPr/>
          <a:lstStyle/>
          <a:p>
            <a:r>
              <a:rPr lang="en-US" dirty="0"/>
              <a:t>Recover VM by using the copied VHD </a:t>
            </a:r>
          </a:p>
        </p:txBody>
      </p:sp>
      <p:sp>
        <p:nvSpPr>
          <p:cNvPr id="3" name="Text Placeholder 2">
            <a:extLst>
              <a:ext uri="{FF2B5EF4-FFF2-40B4-BE49-F238E27FC236}">
                <a16:creationId xmlns:a16="http://schemas.microsoft.com/office/drawing/2014/main" id="{68A90FCD-A9DC-4638-A26A-AB8F2891E827}"/>
              </a:ext>
            </a:extLst>
          </p:cNvPr>
          <p:cNvSpPr>
            <a:spLocks noGrp="1"/>
          </p:cNvSpPr>
          <p:nvPr>
            <p:ph type="body" idx="1"/>
          </p:nvPr>
        </p:nvSpPr>
        <p:spPr>
          <a:xfrm>
            <a:off x="261188" y="740662"/>
            <a:ext cx="8574837" cy="5147356"/>
          </a:xfrm>
        </p:spPr>
        <p:txBody>
          <a:bodyPr/>
          <a:lstStyle/>
          <a:p>
            <a:r>
              <a:rPr lang="en-US" sz="2000" dirty="0"/>
              <a:t>Create a new resource group for VM </a:t>
            </a:r>
          </a:p>
          <a:p>
            <a:r>
              <a:rPr lang="en-US" sz="2000" dirty="0"/>
              <a:t>Convert the VHD to a managed disk </a:t>
            </a:r>
          </a:p>
          <a:p>
            <a:r>
              <a:rPr lang="en-US" sz="2000" dirty="0"/>
              <a:t>Provision a virtual machine from the managed disk </a:t>
            </a:r>
          </a:p>
          <a:p>
            <a:r>
              <a:rPr lang="en-US" sz="2000" dirty="0"/>
              <a:t>Create a virtual network for the VM </a:t>
            </a:r>
          </a:p>
          <a:p>
            <a:r>
              <a:rPr lang="en-US" sz="2000" dirty="0"/>
              <a:t>Create NSG that allows the required network traffic </a:t>
            </a:r>
          </a:p>
          <a:p>
            <a:r>
              <a:rPr lang="en-US" sz="2000" dirty="0"/>
              <a:t>Create a public IP address and NIC </a:t>
            </a:r>
          </a:p>
          <a:p>
            <a:r>
              <a:rPr lang="en-US" sz="2000" dirty="0"/>
              <a:t>Specify the configuration for the VM </a:t>
            </a:r>
          </a:p>
          <a:p>
            <a:pPr lvl="1"/>
            <a:r>
              <a:rPr lang="en-US" sz="1800" dirty="0"/>
              <a:t>Name </a:t>
            </a:r>
          </a:p>
          <a:p>
            <a:pPr lvl="1"/>
            <a:r>
              <a:rPr lang="en-US" sz="1800" dirty="0"/>
              <a:t>Series </a:t>
            </a:r>
          </a:p>
          <a:p>
            <a:pPr lvl="1"/>
            <a:r>
              <a:rPr lang="en-US" sz="1800" dirty="0"/>
              <a:t>Assign NIC to VM </a:t>
            </a:r>
          </a:p>
          <a:p>
            <a:r>
              <a:rPr lang="en-US" sz="2000" dirty="0"/>
              <a:t>Add the OS disk created from the snapshot </a:t>
            </a:r>
          </a:p>
          <a:p>
            <a:r>
              <a:rPr lang="en-US" sz="2000" dirty="0"/>
              <a:t>Create the VM </a:t>
            </a:r>
          </a:p>
        </p:txBody>
      </p:sp>
      <p:sp>
        <p:nvSpPr>
          <p:cNvPr id="4" name="Text Placeholder 3">
            <a:extLst>
              <a:ext uri="{FF2B5EF4-FFF2-40B4-BE49-F238E27FC236}">
                <a16:creationId xmlns:a16="http://schemas.microsoft.com/office/drawing/2014/main" id="{F0A76742-86C7-4660-B947-1B5BC55911D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884135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8857E-BFDE-41CF-9B81-54F3D456D211}"/>
              </a:ext>
            </a:extLst>
          </p:cNvPr>
          <p:cNvSpPr>
            <a:spLocks noGrp="1"/>
          </p:cNvSpPr>
          <p:nvPr>
            <p:ph type="title"/>
          </p:nvPr>
        </p:nvSpPr>
        <p:spPr/>
        <p:txBody>
          <a:bodyPr/>
          <a:lstStyle/>
          <a:p>
            <a:r>
              <a:rPr lang="en-US" dirty="0"/>
              <a:t>Geo-replication for recovery</a:t>
            </a:r>
          </a:p>
        </p:txBody>
      </p:sp>
      <p:sp>
        <p:nvSpPr>
          <p:cNvPr id="3" name="Text Placeholder 2">
            <a:extLst>
              <a:ext uri="{FF2B5EF4-FFF2-40B4-BE49-F238E27FC236}">
                <a16:creationId xmlns:a16="http://schemas.microsoft.com/office/drawing/2014/main" id="{AA3D6699-72FE-46CC-8092-ED4ADD26B056}"/>
              </a:ext>
            </a:extLst>
          </p:cNvPr>
          <p:cNvSpPr>
            <a:spLocks noGrp="1"/>
          </p:cNvSpPr>
          <p:nvPr>
            <p:ph type="body" idx="1"/>
          </p:nvPr>
        </p:nvSpPr>
        <p:spPr>
          <a:xfrm>
            <a:off x="284581" y="3629945"/>
            <a:ext cx="8574837" cy="2407785"/>
          </a:xfrm>
        </p:spPr>
        <p:txBody>
          <a:bodyPr/>
          <a:lstStyle/>
          <a:p>
            <a:r>
              <a:rPr lang="en-US" dirty="0"/>
              <a:t>Geo-Redundant storage (GRS) </a:t>
            </a:r>
          </a:p>
          <a:p>
            <a:r>
              <a:rPr lang="en-US" dirty="0"/>
              <a:t>Replication data to a paired region hundreds of miles away from the primary copy </a:t>
            </a:r>
          </a:p>
          <a:p>
            <a:r>
              <a:rPr lang="en-US" dirty="0"/>
              <a:t>No access until Microsoft declares a persistent outage and accomplished a geo-failover </a:t>
            </a:r>
          </a:p>
        </p:txBody>
      </p:sp>
      <p:sp>
        <p:nvSpPr>
          <p:cNvPr id="4" name="Text Placeholder 3">
            <a:extLst>
              <a:ext uri="{FF2B5EF4-FFF2-40B4-BE49-F238E27FC236}">
                <a16:creationId xmlns:a16="http://schemas.microsoft.com/office/drawing/2014/main" id="{090AFE64-A3C9-4E63-97C3-11ED6F89AF81}"/>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28FC198D-F3F2-4829-8D7D-98E72B746025}"/>
              </a:ext>
            </a:extLst>
          </p:cNvPr>
          <p:cNvPicPr>
            <a:picLocks noChangeAspect="1"/>
          </p:cNvPicPr>
          <p:nvPr/>
        </p:nvPicPr>
        <p:blipFill>
          <a:blip r:embed="rId3"/>
          <a:stretch>
            <a:fillRect/>
          </a:stretch>
        </p:blipFill>
        <p:spPr>
          <a:xfrm>
            <a:off x="1790652" y="888732"/>
            <a:ext cx="6076995" cy="2540268"/>
          </a:xfrm>
          <a:prstGeom prst="rect">
            <a:avLst/>
          </a:prstGeom>
        </p:spPr>
      </p:pic>
    </p:spTree>
    <p:extLst>
      <p:ext uri="{BB962C8B-B14F-4D97-AF65-F5344CB8AC3E}">
        <p14:creationId xmlns:p14="http://schemas.microsoft.com/office/powerpoint/2010/main" val="23181090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775D3-A19E-4032-B0FE-DAAEC53E4966}"/>
              </a:ext>
            </a:extLst>
          </p:cNvPr>
          <p:cNvSpPr>
            <a:spLocks noGrp="1"/>
          </p:cNvSpPr>
          <p:nvPr>
            <p:ph type="title"/>
          </p:nvPr>
        </p:nvSpPr>
        <p:spPr/>
        <p:txBody>
          <a:bodyPr/>
          <a:lstStyle/>
          <a:p>
            <a:r>
              <a:rPr lang="en-US" dirty="0"/>
              <a:t>Read Access Geo-Redundant Storage (RA-GRS)</a:t>
            </a:r>
          </a:p>
        </p:txBody>
      </p:sp>
      <p:sp>
        <p:nvSpPr>
          <p:cNvPr id="3" name="Text Placeholder 2">
            <a:extLst>
              <a:ext uri="{FF2B5EF4-FFF2-40B4-BE49-F238E27FC236}">
                <a16:creationId xmlns:a16="http://schemas.microsoft.com/office/drawing/2014/main" id="{18357301-7425-42BC-A0E3-9CDB690398A4}"/>
              </a:ext>
            </a:extLst>
          </p:cNvPr>
          <p:cNvSpPr>
            <a:spLocks noGrp="1"/>
          </p:cNvSpPr>
          <p:nvPr>
            <p:ph type="body" idx="1"/>
          </p:nvPr>
        </p:nvSpPr>
        <p:spPr/>
        <p:txBody>
          <a:bodyPr/>
          <a:lstStyle/>
          <a:p>
            <a:r>
              <a:rPr lang="en-US" dirty="0"/>
              <a:t>Customers have read-only </a:t>
            </a:r>
          </a:p>
          <a:p>
            <a:r>
              <a:rPr lang="en-US" dirty="0"/>
              <a:t>IaaS </a:t>
            </a:r>
          </a:p>
          <a:p>
            <a:pPr lvl="1"/>
            <a:r>
              <a:rPr lang="en-US" dirty="0"/>
              <a:t>Unmanaged standard VM Disks </a:t>
            </a:r>
          </a:p>
          <a:p>
            <a:pPr lvl="1"/>
            <a:r>
              <a:rPr lang="en-US" dirty="0"/>
              <a:t>Asynchronous updates</a:t>
            </a:r>
          </a:p>
          <a:p>
            <a:pPr lvl="1"/>
            <a:r>
              <a:rPr lang="en-US" dirty="0"/>
              <a:t>Latency </a:t>
            </a:r>
          </a:p>
          <a:p>
            <a:pPr lvl="1"/>
            <a:r>
              <a:rPr lang="en-US" dirty="0"/>
              <a:t>Not an effective way to prepare for regional outages </a:t>
            </a:r>
          </a:p>
          <a:p>
            <a:pPr lvl="1"/>
            <a:endParaRPr lang="en-US" dirty="0"/>
          </a:p>
        </p:txBody>
      </p:sp>
      <p:sp>
        <p:nvSpPr>
          <p:cNvPr id="4" name="Text Placeholder 3">
            <a:extLst>
              <a:ext uri="{FF2B5EF4-FFF2-40B4-BE49-F238E27FC236}">
                <a16:creationId xmlns:a16="http://schemas.microsoft.com/office/drawing/2014/main" id="{AD27F318-6311-4F58-AFC6-562A86F258B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488847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E6806-EE29-4B46-9C4D-C4F0D60CA1C5}"/>
              </a:ext>
            </a:extLst>
          </p:cNvPr>
          <p:cNvSpPr>
            <a:spLocks noGrp="1"/>
          </p:cNvSpPr>
          <p:nvPr>
            <p:ph type="title"/>
          </p:nvPr>
        </p:nvSpPr>
        <p:spPr/>
        <p:txBody>
          <a:bodyPr/>
          <a:lstStyle/>
          <a:p>
            <a:r>
              <a:rPr lang="en-US" dirty="0"/>
              <a:t>Implement DR as service, Deploy ASR agent, ASR Configuration &amp; best practices </a:t>
            </a:r>
          </a:p>
        </p:txBody>
      </p:sp>
      <p:sp>
        <p:nvSpPr>
          <p:cNvPr id="3" name="Text Placeholder 2">
            <a:extLst>
              <a:ext uri="{FF2B5EF4-FFF2-40B4-BE49-F238E27FC236}">
                <a16:creationId xmlns:a16="http://schemas.microsoft.com/office/drawing/2014/main" id="{7E5BFC67-2A9A-406F-9055-A842558C7CB9}"/>
              </a:ext>
            </a:extLst>
          </p:cNvPr>
          <p:cNvSpPr>
            <a:spLocks noGrp="1"/>
          </p:cNvSpPr>
          <p:nvPr>
            <p:ph type="body" idx="1"/>
          </p:nvPr>
        </p:nvSpPr>
        <p:spPr/>
        <p:txBody>
          <a:bodyPr/>
          <a:lstStyle/>
          <a:p>
            <a:r>
              <a:rPr lang="en-US" dirty="0"/>
              <a:t>ASR is a disaster recovery service </a:t>
            </a:r>
          </a:p>
          <a:p>
            <a:pPr lvl="1"/>
            <a:r>
              <a:rPr lang="en-US" dirty="0"/>
              <a:t>Data Center to Data Center (D2D) </a:t>
            </a:r>
          </a:p>
          <a:p>
            <a:pPr lvl="1"/>
            <a:r>
              <a:rPr lang="en-US" dirty="0"/>
              <a:t>On-premise to Azure (D2A)</a:t>
            </a:r>
          </a:p>
          <a:p>
            <a:pPr lvl="1"/>
            <a:r>
              <a:rPr lang="en-US" dirty="0"/>
              <a:t>One Azure to Azure (A2A)</a:t>
            </a:r>
          </a:p>
          <a:p>
            <a:r>
              <a:rPr lang="en-US" dirty="0"/>
              <a:t>Workloads on on-premises </a:t>
            </a:r>
          </a:p>
          <a:p>
            <a:pPr lvl="1"/>
            <a:r>
              <a:rPr lang="en-US" dirty="0"/>
              <a:t>Protect physical machines </a:t>
            </a:r>
          </a:p>
          <a:p>
            <a:pPr lvl="1"/>
            <a:r>
              <a:rPr lang="en-US" dirty="0"/>
              <a:t>VMware-based virtual machines </a:t>
            </a:r>
          </a:p>
          <a:p>
            <a:pPr lvl="1"/>
            <a:r>
              <a:rPr lang="en-US" dirty="0"/>
              <a:t>Hyper-V based virtual machines </a:t>
            </a:r>
          </a:p>
          <a:p>
            <a:r>
              <a:rPr lang="en-US" dirty="0"/>
              <a:t>Create the Recovery Services Vault </a:t>
            </a:r>
          </a:p>
          <a:p>
            <a:pPr lvl="1"/>
            <a:r>
              <a:rPr lang="en-US" dirty="0"/>
              <a:t>Azure Backup </a:t>
            </a:r>
          </a:p>
          <a:p>
            <a:pPr lvl="1"/>
            <a:r>
              <a:rPr lang="en-US" dirty="0"/>
              <a:t>Azure Site Recovery </a:t>
            </a:r>
          </a:p>
          <a:p>
            <a:endParaRPr lang="en-US" dirty="0"/>
          </a:p>
          <a:p>
            <a:endParaRPr lang="en-US" dirty="0"/>
          </a:p>
        </p:txBody>
      </p:sp>
      <p:sp>
        <p:nvSpPr>
          <p:cNvPr id="4" name="Text Placeholder 3">
            <a:extLst>
              <a:ext uri="{FF2B5EF4-FFF2-40B4-BE49-F238E27FC236}">
                <a16:creationId xmlns:a16="http://schemas.microsoft.com/office/drawing/2014/main" id="{912074F2-D986-415B-95DA-C1ECD66ED6D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740349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ctrTitle" sz="quarter"/>
          </p:nvPr>
        </p:nvSpPr>
        <p:spPr/>
        <p:txBody>
          <a:bodyPr/>
          <a:lstStyle/>
          <a:p>
            <a:r>
              <a:rPr lang="en-US" dirty="0"/>
              <a:t>Managing </a:t>
            </a:r>
            <a:r>
              <a:rPr lang="en-US" dirty="0" err="1"/>
              <a:t>Secuirty</a:t>
            </a:r>
            <a:endParaRPr lang="en-US" dirty="0"/>
          </a:p>
        </p:txBody>
      </p:sp>
      <p:sp>
        <p:nvSpPr>
          <p:cNvPr id="4" name="Subtitle 3">
            <a:extLst>
              <a:ext uri="{FF2B5EF4-FFF2-40B4-BE49-F238E27FC236}">
                <a16:creationId xmlns:a16="http://schemas.microsoft.com/office/drawing/2014/main" id="{7D07E0F1-6D44-4173-AA7B-25558381481B}"/>
              </a:ext>
            </a:extLst>
          </p:cNvPr>
          <p:cNvSpPr>
            <a:spLocks noGrp="1"/>
          </p:cNvSpPr>
          <p:nvPr>
            <p:ph type="subTitle" sz="quarter" idx="1"/>
          </p:nvPr>
        </p:nvSpPr>
        <p:spPr>
          <a:xfrm>
            <a:off x="3685593" y="2076451"/>
            <a:ext cx="5290768" cy="3155456"/>
          </a:xfrm>
        </p:spPr>
        <p:txBody>
          <a:bodyPr/>
          <a:lstStyle/>
          <a:p>
            <a:r>
              <a:rPr lang="en-US" sz="2100" dirty="0"/>
              <a:t>Create an Azure key Vault</a:t>
            </a:r>
          </a:p>
          <a:p>
            <a:endParaRPr lang="en-US" sz="2100" dirty="0"/>
          </a:p>
        </p:txBody>
      </p:sp>
      <p:sp>
        <p:nvSpPr>
          <p:cNvPr id="5" name="Text Placeholder 4">
            <a:extLst>
              <a:ext uri="{FF2B5EF4-FFF2-40B4-BE49-F238E27FC236}">
                <a16:creationId xmlns:a16="http://schemas.microsoft.com/office/drawing/2014/main" id="{652FC8F6-9C61-42CD-90A4-1EBDD2FB7210}"/>
              </a:ext>
            </a:extLst>
          </p:cNvPr>
          <p:cNvSpPr>
            <a:spLocks noGrp="1"/>
          </p:cNvSpPr>
          <p:nvPr>
            <p:ph type="body" sz="quarter" idx="10"/>
          </p:nvPr>
        </p:nvSpPr>
        <p:spPr/>
        <p:txBody>
          <a:bodyPr/>
          <a:lstStyle/>
          <a:p>
            <a:endParaRPr lang="en-US"/>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16225550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B305B-DA7C-465F-AD81-BD9AF3039883}"/>
              </a:ext>
            </a:extLst>
          </p:cNvPr>
          <p:cNvSpPr>
            <a:spLocks noGrp="1"/>
          </p:cNvSpPr>
          <p:nvPr>
            <p:ph type="title"/>
          </p:nvPr>
        </p:nvSpPr>
        <p:spPr/>
        <p:txBody>
          <a:bodyPr/>
          <a:lstStyle/>
          <a:p>
            <a:r>
              <a:rPr lang="en-US" dirty="0"/>
              <a:t>Create and use a SAS with Blob storage</a:t>
            </a:r>
          </a:p>
        </p:txBody>
      </p:sp>
      <p:sp>
        <p:nvSpPr>
          <p:cNvPr id="3" name="Content Placeholder 2">
            <a:extLst>
              <a:ext uri="{FF2B5EF4-FFF2-40B4-BE49-F238E27FC236}">
                <a16:creationId xmlns:a16="http://schemas.microsoft.com/office/drawing/2014/main" id="{3B00916D-EF6F-4E99-B06F-04403352234B}"/>
              </a:ext>
            </a:extLst>
          </p:cNvPr>
          <p:cNvSpPr>
            <a:spLocks noGrp="1"/>
          </p:cNvSpPr>
          <p:nvPr>
            <p:ph idx="1"/>
          </p:nvPr>
        </p:nvSpPr>
        <p:spPr/>
        <p:txBody>
          <a:bodyPr>
            <a:normAutofit lnSpcReduction="10000"/>
          </a:bodyPr>
          <a:lstStyle/>
          <a:p>
            <a:pPr marL="457200" indent="-457200">
              <a:buFont typeface="Wingdings" panose="05000000000000000000" pitchFamily="2" charset="2"/>
              <a:buChar char="Ø"/>
            </a:pPr>
            <a:r>
              <a:rPr lang="en-US" dirty="0"/>
              <a:t>Generate a shared access signature on a container</a:t>
            </a:r>
          </a:p>
          <a:p>
            <a:pPr marL="457200" indent="-457200">
              <a:buFont typeface="Wingdings" panose="05000000000000000000" pitchFamily="2" charset="2"/>
              <a:buChar char="Ø"/>
            </a:pPr>
            <a:r>
              <a:rPr lang="en-US" dirty="0"/>
              <a:t>Generate a shared access signature on a blob</a:t>
            </a:r>
          </a:p>
          <a:p>
            <a:pPr marL="457200" indent="-457200">
              <a:buFont typeface="Wingdings" panose="05000000000000000000" pitchFamily="2" charset="2"/>
              <a:buChar char="Ø"/>
            </a:pPr>
            <a:r>
              <a:rPr lang="en-US" dirty="0"/>
              <a:t>Create a stored access policy to manage signatures on a container's resources</a:t>
            </a:r>
          </a:p>
          <a:p>
            <a:pPr marL="457200" indent="-457200">
              <a:buFont typeface="Wingdings" panose="05000000000000000000" pitchFamily="2" charset="2"/>
              <a:buChar char="Ø"/>
            </a:pPr>
            <a:r>
              <a:rPr lang="en-US" dirty="0"/>
              <a:t>Test the shared access signatures in a client application</a:t>
            </a:r>
          </a:p>
          <a:p>
            <a:endParaRPr lang="en-US" dirty="0">
              <a:hlinkClick r:id="rId2"/>
            </a:endParaRPr>
          </a:p>
          <a:p>
            <a:endParaRPr lang="en-US" dirty="0">
              <a:hlinkClick r:id="rId2"/>
            </a:endParaRPr>
          </a:p>
          <a:p>
            <a:endParaRPr lang="en-US" dirty="0">
              <a:hlinkClick r:id="rId2"/>
            </a:endParaRPr>
          </a:p>
          <a:p>
            <a:r>
              <a:rPr lang="en-US" dirty="0">
                <a:hlinkClick r:id="rId2"/>
              </a:rPr>
              <a:t>https://docs.microsoft.com/en-us/azure/storage/blobs/storage-dotnet-shared-access-signature-part-2</a:t>
            </a:r>
            <a:endParaRPr lang="en-US" dirty="0"/>
          </a:p>
          <a:p>
            <a:endParaRPr lang="en-US" dirty="0"/>
          </a:p>
        </p:txBody>
      </p:sp>
    </p:spTree>
    <p:extLst>
      <p:ext uri="{BB962C8B-B14F-4D97-AF65-F5344CB8AC3E}">
        <p14:creationId xmlns:p14="http://schemas.microsoft.com/office/powerpoint/2010/main" val="3086341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5A83A-D054-42E2-93E6-E658C5BBC839}"/>
              </a:ext>
            </a:extLst>
          </p:cNvPr>
          <p:cNvSpPr>
            <a:spLocks noGrp="1"/>
          </p:cNvSpPr>
          <p:nvPr>
            <p:ph type="title"/>
          </p:nvPr>
        </p:nvSpPr>
        <p:spPr/>
        <p:txBody>
          <a:bodyPr/>
          <a:lstStyle/>
          <a:p>
            <a:r>
              <a:rPr lang="en-US" dirty="0"/>
              <a:t>Access Policy</a:t>
            </a:r>
          </a:p>
        </p:txBody>
      </p:sp>
      <p:pic>
        <p:nvPicPr>
          <p:cNvPr id="5" name="Picture 4">
            <a:extLst>
              <a:ext uri="{FF2B5EF4-FFF2-40B4-BE49-F238E27FC236}">
                <a16:creationId xmlns:a16="http://schemas.microsoft.com/office/drawing/2014/main" id="{E3FDBB1E-D788-46D6-9154-D2E84F9E07E7}"/>
              </a:ext>
            </a:extLst>
          </p:cNvPr>
          <p:cNvPicPr>
            <a:picLocks noChangeAspect="1"/>
          </p:cNvPicPr>
          <p:nvPr/>
        </p:nvPicPr>
        <p:blipFill>
          <a:blip r:embed="rId3"/>
          <a:stretch>
            <a:fillRect/>
          </a:stretch>
        </p:blipFill>
        <p:spPr>
          <a:xfrm>
            <a:off x="261188" y="895917"/>
            <a:ext cx="8535302" cy="4290231"/>
          </a:xfrm>
          <a:prstGeom prst="rect">
            <a:avLst/>
          </a:prstGeom>
        </p:spPr>
      </p:pic>
      <p:sp>
        <p:nvSpPr>
          <p:cNvPr id="4" name="Text Placeholder 3">
            <a:extLst>
              <a:ext uri="{FF2B5EF4-FFF2-40B4-BE49-F238E27FC236}">
                <a16:creationId xmlns:a16="http://schemas.microsoft.com/office/drawing/2014/main" id="{D10028C0-6E77-4BDB-8ACA-1EA2BB27701A}"/>
              </a:ext>
            </a:extLst>
          </p:cNvPr>
          <p:cNvSpPr>
            <a:spLocks noGrp="1"/>
          </p:cNvSpPr>
          <p:nvPr>
            <p:ph type="body" sz="quarter" idx="10"/>
          </p:nvPr>
        </p:nvSpPr>
        <p:spPr/>
        <p:txBody>
          <a:bodyPr/>
          <a:lstStyle/>
          <a:p>
            <a:endParaRPr lang="en-US"/>
          </a:p>
        </p:txBody>
      </p:sp>
      <p:pic>
        <p:nvPicPr>
          <p:cNvPr id="7" name="Picture 6">
            <a:extLst>
              <a:ext uri="{FF2B5EF4-FFF2-40B4-BE49-F238E27FC236}">
                <a16:creationId xmlns:a16="http://schemas.microsoft.com/office/drawing/2014/main" id="{C795780B-14AC-427C-A917-0812253AF818}"/>
              </a:ext>
            </a:extLst>
          </p:cNvPr>
          <p:cNvPicPr>
            <a:picLocks noChangeAspect="1"/>
          </p:cNvPicPr>
          <p:nvPr/>
        </p:nvPicPr>
        <p:blipFill>
          <a:blip r:embed="rId4"/>
          <a:stretch>
            <a:fillRect/>
          </a:stretch>
        </p:blipFill>
        <p:spPr>
          <a:xfrm>
            <a:off x="6124006" y="1433442"/>
            <a:ext cx="2433139" cy="2571750"/>
          </a:xfrm>
          <a:prstGeom prst="rect">
            <a:avLst/>
          </a:prstGeom>
        </p:spPr>
      </p:pic>
      <p:pic>
        <p:nvPicPr>
          <p:cNvPr id="8" name="Picture 7">
            <a:extLst>
              <a:ext uri="{FF2B5EF4-FFF2-40B4-BE49-F238E27FC236}">
                <a16:creationId xmlns:a16="http://schemas.microsoft.com/office/drawing/2014/main" id="{B0F18BFC-22B0-4C36-B47E-464CEF8B7AB1}"/>
              </a:ext>
            </a:extLst>
          </p:cNvPr>
          <p:cNvPicPr>
            <a:picLocks noChangeAspect="1"/>
          </p:cNvPicPr>
          <p:nvPr/>
        </p:nvPicPr>
        <p:blipFill>
          <a:blip r:embed="rId5"/>
          <a:stretch>
            <a:fillRect/>
          </a:stretch>
        </p:blipFill>
        <p:spPr>
          <a:xfrm>
            <a:off x="6167438" y="1899951"/>
            <a:ext cx="2389707" cy="3876675"/>
          </a:xfrm>
          <a:prstGeom prst="rect">
            <a:avLst/>
          </a:prstGeom>
        </p:spPr>
      </p:pic>
      <p:pic>
        <p:nvPicPr>
          <p:cNvPr id="9" name="Picture 8">
            <a:extLst>
              <a:ext uri="{FF2B5EF4-FFF2-40B4-BE49-F238E27FC236}">
                <a16:creationId xmlns:a16="http://schemas.microsoft.com/office/drawing/2014/main" id="{F3080E95-B596-480A-85F1-0B793E3F7115}"/>
              </a:ext>
            </a:extLst>
          </p:cNvPr>
          <p:cNvPicPr>
            <a:picLocks noChangeAspect="1"/>
          </p:cNvPicPr>
          <p:nvPr/>
        </p:nvPicPr>
        <p:blipFill>
          <a:blip r:embed="rId6"/>
          <a:stretch>
            <a:fillRect/>
          </a:stretch>
        </p:blipFill>
        <p:spPr>
          <a:xfrm>
            <a:off x="6167437" y="2458658"/>
            <a:ext cx="2420111" cy="2295525"/>
          </a:xfrm>
          <a:prstGeom prst="rect">
            <a:avLst/>
          </a:prstGeom>
        </p:spPr>
      </p:pic>
      <p:pic>
        <p:nvPicPr>
          <p:cNvPr id="10" name="Picture 9">
            <a:extLst>
              <a:ext uri="{FF2B5EF4-FFF2-40B4-BE49-F238E27FC236}">
                <a16:creationId xmlns:a16="http://schemas.microsoft.com/office/drawing/2014/main" id="{B81B362D-9AD2-40B4-B46A-6EFB8AD549F2}"/>
              </a:ext>
            </a:extLst>
          </p:cNvPr>
          <p:cNvPicPr>
            <a:picLocks noChangeAspect="1"/>
          </p:cNvPicPr>
          <p:nvPr/>
        </p:nvPicPr>
        <p:blipFill>
          <a:blip r:embed="rId7"/>
          <a:stretch>
            <a:fillRect/>
          </a:stretch>
        </p:blipFill>
        <p:spPr>
          <a:xfrm>
            <a:off x="6197841" y="3064538"/>
            <a:ext cx="2433139" cy="3448050"/>
          </a:xfrm>
          <a:prstGeom prst="rect">
            <a:avLst/>
          </a:prstGeom>
        </p:spPr>
      </p:pic>
      <p:sp>
        <p:nvSpPr>
          <p:cNvPr id="11" name="Rectangle 10">
            <a:extLst>
              <a:ext uri="{FF2B5EF4-FFF2-40B4-BE49-F238E27FC236}">
                <a16:creationId xmlns:a16="http://schemas.microsoft.com/office/drawing/2014/main" id="{0D1041AF-F749-4E66-AAB0-6996F069498E}"/>
              </a:ext>
            </a:extLst>
          </p:cNvPr>
          <p:cNvSpPr/>
          <p:nvPr/>
        </p:nvSpPr>
        <p:spPr bwMode="auto">
          <a:xfrm>
            <a:off x="3712748" y="2183642"/>
            <a:ext cx="1269242" cy="275016"/>
          </a:xfrm>
          <a:prstGeom prst="rect">
            <a:avLst/>
          </a:prstGeom>
          <a:solidFill>
            <a:srgbClr val="BFEEFB"/>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2306200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par>
                                <p:cTn id="31" presetID="10"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A8403-4C3D-45AC-BC86-025ADE5ADB29}"/>
              </a:ext>
            </a:extLst>
          </p:cNvPr>
          <p:cNvSpPr>
            <a:spLocks noGrp="1"/>
          </p:cNvSpPr>
          <p:nvPr>
            <p:ph type="title"/>
          </p:nvPr>
        </p:nvSpPr>
        <p:spPr/>
        <p:txBody>
          <a:bodyPr/>
          <a:lstStyle/>
          <a:p>
            <a:r>
              <a:rPr lang="en-US" dirty="0"/>
              <a:t>Create Key Vault (PowerShell)</a:t>
            </a:r>
          </a:p>
        </p:txBody>
      </p:sp>
      <p:sp>
        <p:nvSpPr>
          <p:cNvPr id="3" name="Text Placeholder 2">
            <a:extLst>
              <a:ext uri="{FF2B5EF4-FFF2-40B4-BE49-F238E27FC236}">
                <a16:creationId xmlns:a16="http://schemas.microsoft.com/office/drawing/2014/main" id="{A6D19C6F-FF0B-4B50-9FE7-6A22CB77262F}"/>
              </a:ext>
            </a:extLst>
          </p:cNvPr>
          <p:cNvSpPr>
            <a:spLocks noGrp="1"/>
          </p:cNvSpPr>
          <p:nvPr>
            <p:ph type="body" idx="1"/>
          </p:nvPr>
        </p:nvSpPr>
        <p:spPr/>
        <p:txBody>
          <a:bodyPr/>
          <a:lstStyle/>
          <a:p>
            <a:r>
              <a:rPr lang="en-US" dirty="0"/>
              <a:t>Create Resource Group</a:t>
            </a:r>
          </a:p>
          <a:p>
            <a:pPr marL="0" indent="0">
              <a:buNone/>
            </a:pPr>
            <a:r>
              <a:rPr lang="en-US" sz="2400" dirty="0"/>
              <a:t>$</a:t>
            </a:r>
            <a:r>
              <a:rPr lang="en-US" sz="2400" dirty="0" err="1"/>
              <a:t>rg</a:t>
            </a:r>
            <a:r>
              <a:rPr lang="en-US" sz="2400" dirty="0"/>
              <a:t> = New-</a:t>
            </a:r>
            <a:r>
              <a:rPr lang="en-US" sz="2400" dirty="0" err="1"/>
              <a:t>AzureRmResourceGroup</a:t>
            </a:r>
            <a:r>
              <a:rPr lang="en-US" sz="2400" dirty="0"/>
              <a:t> –name “</a:t>
            </a:r>
            <a:r>
              <a:rPr lang="en-US" sz="2400" dirty="0" err="1"/>
              <a:t>MyKeyValutRG</a:t>
            </a:r>
            <a:r>
              <a:rPr lang="en-US" sz="2400" dirty="0"/>
              <a:t>” –Location “East US” </a:t>
            </a:r>
          </a:p>
          <a:p>
            <a:pPr marL="0" indent="0">
              <a:buNone/>
            </a:pPr>
            <a:endParaRPr lang="en-US" sz="2400" dirty="0"/>
          </a:p>
          <a:p>
            <a:r>
              <a:rPr lang="en-US" dirty="0"/>
              <a:t>Create Key Vault </a:t>
            </a:r>
          </a:p>
          <a:p>
            <a:pPr marL="0" indent="0">
              <a:buNone/>
            </a:pPr>
            <a:r>
              <a:rPr lang="en-US" sz="2400" dirty="0"/>
              <a:t>New-</a:t>
            </a:r>
            <a:r>
              <a:rPr lang="en-US" sz="2400" dirty="0" err="1"/>
              <a:t>AzureRmKeyVault</a:t>
            </a:r>
            <a:r>
              <a:rPr lang="en-US" sz="2400" dirty="0"/>
              <a:t> – </a:t>
            </a:r>
            <a:r>
              <a:rPr lang="en-US" sz="2400" dirty="0" err="1"/>
              <a:t>ValutName</a:t>
            </a:r>
            <a:r>
              <a:rPr lang="en-US" sz="2400" dirty="0"/>
              <a:t> “MyKeyVault-0” –</a:t>
            </a:r>
            <a:r>
              <a:rPr lang="en-US" sz="2400" dirty="0" err="1"/>
              <a:t>ResourceGroupName</a:t>
            </a:r>
            <a:r>
              <a:rPr lang="en-US" sz="2400" dirty="0"/>
              <a:t> $</a:t>
            </a:r>
            <a:r>
              <a:rPr lang="en-US" sz="2400" dirty="0" err="1"/>
              <a:t>rg.ResourceGroupName</a:t>
            </a:r>
            <a:r>
              <a:rPr lang="en-US" sz="2400" dirty="0"/>
              <a:t> –Location “East US” </a:t>
            </a:r>
          </a:p>
          <a:p>
            <a:pPr marL="0" indent="0">
              <a:buNone/>
            </a:pPr>
            <a:endParaRPr lang="en-US" sz="2400" dirty="0"/>
          </a:p>
          <a:p>
            <a:pPr marL="0" indent="0">
              <a:buNone/>
            </a:pPr>
            <a:endParaRPr lang="en-US" sz="2400" dirty="0"/>
          </a:p>
        </p:txBody>
      </p:sp>
      <p:sp>
        <p:nvSpPr>
          <p:cNvPr id="4" name="Text Placeholder 3">
            <a:extLst>
              <a:ext uri="{FF2B5EF4-FFF2-40B4-BE49-F238E27FC236}">
                <a16:creationId xmlns:a16="http://schemas.microsoft.com/office/drawing/2014/main" id="{59851897-F433-4EE0-8A0E-BD24B62337E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43641067"/>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ontrol xmlns="http://schemas.microsoft.com/VisualStudio/2011/storyboarding/control">
  <Id Name="a2191c86-fc50-4add-948c-129f6b5a88d8" Revision="1" Stencil="7276b9ef-3953-4dce-a89b-ed85f20b8b93" StencilVersion="1.0"/>
</Control>
</file>

<file path=customXml/item2.xml><?xml version="1.0" encoding="utf-8"?>
<Control xmlns="http://schemas.microsoft.com/VisualStudio/2011/storyboarding/control">
  <Id Name="d69996e1-3d61-4686-9b63-f1b855c596ab" Revision="1" Stencil="7276b9ef-3953-4dce-a89b-ed85f20b8b93" StencilVersion="1.0"/>
</Control>
</file>

<file path=customXml/item3.xml><?xml version="1.0" encoding="utf-8"?>
<Control xmlns="http://schemas.microsoft.com/VisualStudio/2011/storyboarding/control">
  <Id Name="fb22c541-ded0-47fa-8877-83a4c2d16227" Revision="1" Stencil="7276b9ef-3953-4dce-a89b-ed85f20b8b93" StencilVersion="1.0"/>
</Control>
</file>

<file path=customXml/item4.xml><?xml version="1.0" encoding="utf-8"?>
<Control xmlns="http://schemas.microsoft.com/VisualStudio/2011/storyboarding/control">
  <Id Name="a2191c86-fc50-4add-948c-129f6b5a88d8" Revision="1" Stencil="7276b9ef-3953-4dce-a89b-ed85f20b8b93" StencilVersion="1.0"/>
</Control>
</file>

<file path=customXml/item5.xml><?xml version="1.0" encoding="utf-8"?>
<Control xmlns="http://schemas.microsoft.com/VisualStudio/2011/storyboarding/control">
  <Id Name="a2191c86-fc50-4add-948c-129f6b5a88d8" Revision="1" Stencil="7276b9ef-3953-4dce-a89b-ed85f20b8b93" StencilVersion="1.0"/>
</Control>
</file>

<file path=customXml/itemProps1.xml><?xml version="1.0" encoding="utf-8"?>
<ds:datastoreItem xmlns:ds="http://schemas.openxmlformats.org/officeDocument/2006/customXml" ds:itemID="{3B5DA55E-0B69-4CBB-A079-6126461ABBAF}">
  <ds:schemaRefs>
    <ds:schemaRef ds:uri="http://schemas.microsoft.com/VisualStudio/2011/storyboarding/control"/>
  </ds:schemaRefs>
</ds:datastoreItem>
</file>

<file path=customXml/itemProps2.xml><?xml version="1.0" encoding="utf-8"?>
<ds:datastoreItem xmlns:ds="http://schemas.openxmlformats.org/officeDocument/2006/customXml" ds:itemID="{68250852-F930-49CF-BF2A-3F68F4D1FE95}">
  <ds:schemaRefs>
    <ds:schemaRef ds:uri="http://schemas.microsoft.com/VisualStudio/2011/storyboarding/control"/>
  </ds:schemaRefs>
</ds:datastoreItem>
</file>

<file path=customXml/itemProps3.xml><?xml version="1.0" encoding="utf-8"?>
<ds:datastoreItem xmlns:ds="http://schemas.openxmlformats.org/officeDocument/2006/customXml" ds:itemID="{701CC48D-4B35-40F8-97A7-C2F62BCE66A2}">
  <ds:schemaRefs>
    <ds:schemaRef ds:uri="http://schemas.microsoft.com/VisualStudio/2011/storyboarding/control"/>
  </ds:schemaRefs>
</ds:datastoreItem>
</file>

<file path=customXml/itemProps4.xml><?xml version="1.0" encoding="utf-8"?>
<ds:datastoreItem xmlns:ds="http://schemas.openxmlformats.org/officeDocument/2006/customXml" ds:itemID="{0F3EFC51-332B-45E5-98FA-5FEFDD6BF6ED}">
  <ds:schemaRefs>
    <ds:schemaRef ds:uri="http://schemas.microsoft.com/VisualStudio/2011/storyboarding/control"/>
  </ds:schemaRefs>
</ds:datastoreItem>
</file>

<file path=customXml/itemProps5.xml><?xml version="1.0" encoding="utf-8"?>
<ds:datastoreItem xmlns:ds="http://schemas.openxmlformats.org/officeDocument/2006/customXml" ds:itemID="{7BCC68CA-332B-4F88-9AAB-BFB65A4864A9}">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
  <TotalTime>0</TotalTime>
  <Words>3096</Words>
  <Application>Microsoft Office PowerPoint</Application>
  <PresentationFormat>On-screen Show (4:3)</PresentationFormat>
  <Paragraphs>536</Paragraphs>
  <Slides>70</Slides>
  <Notes>68</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70</vt:i4>
      </vt:variant>
    </vt:vector>
  </HeadingPairs>
  <TitlesOfParts>
    <vt:vector size="82" baseType="lpstr">
      <vt:lpstr>Segoe UI</vt:lpstr>
      <vt:lpstr>Segoe UI Light</vt:lpstr>
      <vt:lpstr>Calibri</vt:lpstr>
      <vt:lpstr>Verdana</vt:lpstr>
      <vt:lpstr>Symbol</vt:lpstr>
      <vt:lpstr>Courier New</vt:lpstr>
      <vt:lpstr>Times New Roman</vt:lpstr>
      <vt:lpstr>Wingdings</vt:lpstr>
      <vt:lpstr>Consolas</vt:lpstr>
      <vt:lpstr>Arial</vt:lpstr>
      <vt:lpstr>NG_MOC_Core_ModuleNew2</vt:lpstr>
      <vt:lpstr>1_NG_MOC_Core_ModuleNew2</vt:lpstr>
      <vt:lpstr>Exam 70-533 Implementing Microsoft Azure Infrastructure Solutions</vt:lpstr>
      <vt:lpstr>Manage Azure Security and Recovery Services (25-30%)</vt:lpstr>
      <vt:lpstr>Manage data protection and services compliance</vt:lpstr>
      <vt:lpstr>Manage data protection and security compliance</vt:lpstr>
      <vt:lpstr>Create and import keys with Key Vault</vt:lpstr>
      <vt:lpstr>Create a Key Vault (Azure portal)</vt:lpstr>
      <vt:lpstr>Managing Secuirty</vt:lpstr>
      <vt:lpstr>Access Policy</vt:lpstr>
      <vt:lpstr>Create Key Vault (PowerShell)</vt:lpstr>
      <vt:lpstr>Create a Key Vault (CLI)</vt:lpstr>
      <vt:lpstr>Create a Key (Azure Portal)</vt:lpstr>
      <vt:lpstr>Create a Key (PowerShell)</vt:lpstr>
      <vt:lpstr>Create a Key (Azure CLI)</vt:lpstr>
      <vt:lpstr>Create secrets (Azure Portal)</vt:lpstr>
      <vt:lpstr>Add a Secret (PowerShell)</vt:lpstr>
      <vt:lpstr>Add Secret (Azure CLI)</vt:lpstr>
      <vt:lpstr>Azure Key Vault Certificate Management</vt:lpstr>
      <vt:lpstr>Importing Certificates </vt:lpstr>
      <vt:lpstr>Creating Certificates</vt:lpstr>
      <vt:lpstr>Azure App Service Certificate</vt:lpstr>
      <vt:lpstr>Prevent and respond to security threats with Azure Security Center</vt:lpstr>
      <vt:lpstr>Enabling Azure Security Center</vt:lpstr>
      <vt:lpstr>ASC (Azure Security Center)</vt:lpstr>
      <vt:lpstr>Security Policy</vt:lpstr>
      <vt:lpstr>Preventing Security Threats</vt:lpstr>
      <vt:lpstr>Azure Security Center’s prevention tiles </vt:lpstr>
      <vt:lpstr>Compute</vt:lpstr>
      <vt:lpstr>PowerPoint Presentation</vt:lpstr>
      <vt:lpstr>Azure Security Center’s prevention tiles </vt:lpstr>
      <vt:lpstr>Networking</vt:lpstr>
      <vt:lpstr>Azure Security Center’s prevention tiles </vt:lpstr>
      <vt:lpstr>Storage and Data </vt:lpstr>
      <vt:lpstr>Azure Security Center’s prevention tiles </vt:lpstr>
      <vt:lpstr>Applications</vt:lpstr>
      <vt:lpstr>Other Prevention Areas</vt:lpstr>
      <vt:lpstr>Responding to security threats with ASC </vt:lpstr>
      <vt:lpstr>Advanced Threat Management </vt:lpstr>
      <vt:lpstr>Threat Intelligence</vt:lpstr>
      <vt:lpstr>Configure SSO with SaaS application using federation password based </vt:lpstr>
      <vt:lpstr>Federated SSO </vt:lpstr>
      <vt:lpstr>PowerPoint Presentation</vt:lpstr>
      <vt:lpstr>Register application with Azure AD</vt:lpstr>
      <vt:lpstr>Review</vt:lpstr>
      <vt:lpstr>PowerPoint Presentation</vt:lpstr>
      <vt:lpstr>SAML 2.0 Sections</vt:lpstr>
      <vt:lpstr>SAML Certificate</vt:lpstr>
      <vt:lpstr>Password-based SSO</vt:lpstr>
      <vt:lpstr>Add users and groups to applications</vt:lpstr>
      <vt:lpstr>Revoke access to SaaS applications</vt:lpstr>
      <vt:lpstr>Configure federation with public consumer identity providers </vt:lpstr>
      <vt:lpstr>Configuring Azure AD B2C </vt:lpstr>
      <vt:lpstr>Registering a web application</vt:lpstr>
      <vt:lpstr>Configure Social Identity Providers</vt:lpstr>
      <vt:lpstr>Implementing recovery services </vt:lpstr>
      <vt:lpstr>Create a Recovery Services vault</vt:lpstr>
      <vt:lpstr>Create a Recovery Services vault (Azure Portal)</vt:lpstr>
      <vt:lpstr>Create a Recovery vault (PowerShell)</vt:lpstr>
      <vt:lpstr>Deploy a Backup Agent</vt:lpstr>
      <vt:lpstr>MARS agent install</vt:lpstr>
      <vt:lpstr>Backup and Restore Data</vt:lpstr>
      <vt:lpstr>Use of snapshots</vt:lpstr>
      <vt:lpstr>Configure a snapshot in a different region</vt:lpstr>
      <vt:lpstr>Configure a snapshot to another destination –Cont.</vt:lpstr>
      <vt:lpstr>Configure a snapshot to another destination –Cont.</vt:lpstr>
      <vt:lpstr>Configure a snapshot to another destination –Cont.</vt:lpstr>
      <vt:lpstr>Recover VM by using the copied VHD </vt:lpstr>
      <vt:lpstr>Geo-replication for recovery</vt:lpstr>
      <vt:lpstr>Read Access Geo-Redundant Storage (RA-GRS)</vt:lpstr>
      <vt:lpstr>Implement DR as service, Deploy ASR agent, ASR Configuration &amp; best practices </vt:lpstr>
      <vt:lpstr>Create and use a SAS with Blob storage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2018-02-28T21:01:47Z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