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3.xml"/><Relationship Id="rId5" Type="http://schemas.openxmlformats.org/officeDocument/2006/relationships/viewProps" Target="viewProps.xml"/><Relationship Id="rId10" Type="http://schemas.openxmlformats.org/officeDocument/2006/relationships/customXml" Target="../customXml/item2.xml"/><Relationship Id="rId4" Type="http://schemas.openxmlformats.org/officeDocument/2006/relationships/presProps" Target="presProps.xml"/><Relationship Id="rId9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Wagner" userId="88ef95cb-d269-4d78-b3f1-131ced00cf52" providerId="ADAL" clId="{D26CEF49-C498-4564-9419-026EF157D43F}"/>
    <pc:docChg chg="modSld">
      <pc:chgData name="Jeff Wagner" userId="88ef95cb-d269-4d78-b3f1-131ced00cf52" providerId="ADAL" clId="{D26CEF49-C498-4564-9419-026EF157D43F}" dt="2018-02-09T14:18:56.226" v="75" actId="20577"/>
      <pc:docMkLst>
        <pc:docMk/>
      </pc:docMkLst>
      <pc:sldChg chg="modSp">
        <pc:chgData name="Jeff Wagner" userId="88ef95cb-d269-4d78-b3f1-131ced00cf52" providerId="ADAL" clId="{D26CEF49-C498-4564-9419-026EF157D43F}" dt="2018-02-09T14:18:56.226" v="75" actId="20577"/>
        <pc:sldMkLst>
          <pc:docMk/>
          <pc:sldMk cId="1406974458" sldId="257"/>
        </pc:sldMkLst>
        <pc:spChg chg="mod">
          <ac:chgData name="Jeff Wagner" userId="88ef95cb-d269-4d78-b3f1-131ced00cf52" providerId="ADAL" clId="{D26CEF49-C498-4564-9419-026EF157D43F}" dt="2018-02-09T14:18:56.226" v="75" actId="20577"/>
          <ac:spMkLst>
            <pc:docMk/>
            <pc:sldMk cId="1406974458" sldId="25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579C2-B26F-4316-A874-026889D2110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BF07B-97B9-4CF0-AEE6-448EFEF3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32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Facilitator Presentation Notes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AEA2B6-112C-4CD9-B6D6-08BAF7591F8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2/9/2018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Drumbeat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Workshop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79C121-AD28-4B03-B884-92614F7328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547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cree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7434" y="5912755"/>
            <a:ext cx="1075699" cy="2058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8552" y="649720"/>
            <a:ext cx="10255939" cy="510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4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7579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5532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/>
          <a:srcRect l="2240" t="47895" r="793" b="22108"/>
          <a:stretch/>
        </p:blipFill>
        <p:spPr>
          <a:xfrm>
            <a:off x="269240" y="4163528"/>
            <a:ext cx="11655840" cy="2403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2871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0"/>
            <a:ext cx="12192000" cy="6857999"/>
          </a:xfrm>
          <a:prstGeom prst="rect">
            <a:avLst/>
          </a:prstGeom>
          <a:solidFill>
            <a:srgbClr val="0E7ED7">
              <a:alpha val="8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idx="4294967295"/>
          </p:nvPr>
        </p:nvSpPr>
        <p:spPr>
          <a:xfrm>
            <a:off x="268928" y="289512"/>
            <a:ext cx="11655078" cy="899665"/>
          </a:xfrm>
        </p:spPr>
        <p:txBody>
          <a:bodyPr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1888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/>
          <a:srcRect l="2240" t="47895" r="793" b="22108"/>
          <a:stretch/>
        </p:blipFill>
        <p:spPr>
          <a:xfrm>
            <a:off x="269240" y="4163528"/>
            <a:ext cx="11655840" cy="2403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2871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0"/>
            <a:ext cx="12192000" cy="6857999"/>
          </a:xfrm>
          <a:prstGeom prst="rect">
            <a:avLst/>
          </a:prstGeom>
          <a:solidFill>
            <a:srgbClr val="0E7ED7">
              <a:alpha val="8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idx="4294967295"/>
          </p:nvPr>
        </p:nvSpPr>
        <p:spPr>
          <a:xfrm>
            <a:off x="268928" y="289512"/>
            <a:ext cx="11655078" cy="899665"/>
          </a:xfrm>
        </p:spPr>
        <p:txBody>
          <a:bodyPr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43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117611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 to actio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7841" y="2582816"/>
            <a:ext cx="5544920" cy="219638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27584" y="2360204"/>
            <a:ext cx="5109427" cy="1014459"/>
          </a:xfrm>
          <a:noFill/>
        </p:spPr>
        <p:txBody>
          <a:bodyPr lIns="0" tIns="91440" rIns="146304" bIns="91440" anchor="t" anchorCtr="0"/>
          <a:lstStyle>
            <a:lvl1pPr>
              <a:defRPr sz="607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27521" y="3394811"/>
            <a:ext cx="5109487" cy="619144"/>
          </a:xfrm>
        </p:spPr>
        <p:txBody>
          <a:bodyPr/>
          <a:lstStyle>
            <a:lvl1pPr marL="0" indent="0">
              <a:spcBef>
                <a:spcPts val="980"/>
              </a:spcBef>
              <a:spcAft>
                <a:spcPts val="980"/>
              </a:spcAft>
              <a:buNone/>
              <a:defRPr sz="3137"/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9145" y="2545263"/>
            <a:ext cx="658053" cy="65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6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Non-bulleted tex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1189179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11" indent="0">
              <a:buNone/>
              <a:defRPr/>
            </a:lvl3pPr>
            <a:lvl4pPr marL="448021" indent="0">
              <a:buNone/>
              <a:defRPr/>
            </a:lvl4pPr>
            <a:lvl5pPr marL="67203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54305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galore titl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725571"/>
            <a:ext cx="5826698" cy="197240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608309"/>
            <a:ext cx="4751001" cy="99003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585" y="6112612"/>
            <a:ext cx="1075699" cy="2058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5698" y="1366954"/>
            <a:ext cx="7231699" cy="359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0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_Option 1 - Preferred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725569"/>
            <a:ext cx="7888452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585" y="6112612"/>
            <a:ext cx="1075699" cy="20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2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4247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>
            <a:spAutoFit/>
          </a:bodyPr>
          <a:lstStyle>
            <a:lvl1pPr>
              <a:defRPr sz="3528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847558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48011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 Bullet text">
    <p:bg>
      <p:bgPr>
        <a:solidFill>
          <a:srgbClr val="001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43184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467926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725569"/>
            <a:ext cx="7888452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08970680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1559" y="1486472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4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93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173">
          <p15:clr>
            <a:srgbClr val="C35EA4"/>
          </p15:clr>
        </p15:guide>
        <p15:guide id="17" pos="7661">
          <p15:clr>
            <a:srgbClr val="C35EA4"/>
          </p15:clr>
        </p15:guide>
        <p15:guide id="25" orient="horz" pos="187">
          <p15:clr>
            <a:srgbClr val="C35EA4"/>
          </p15:clr>
        </p15:guide>
        <p15:guide id="26" orient="horz" pos="4219">
          <p15:clr>
            <a:srgbClr val="C35EA4"/>
          </p15:clr>
        </p15:guide>
        <p15:guide id="27" pos="3917">
          <p15:clr>
            <a:srgbClr val="C35EA4"/>
          </p15:clr>
        </p15:guide>
        <p15:guide id="28" orient="horz" pos="955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5552289"/>
          </a:xfrm>
        </p:spPr>
        <p:txBody>
          <a:bodyPr/>
          <a:lstStyle/>
          <a:p>
            <a:pPr marL="457200" indent="-355600"/>
            <a:r>
              <a:rPr lang="en-US" sz="3200" dirty="0"/>
              <a:t>Remember who you are talking to and tailor your conversation.</a:t>
            </a:r>
          </a:p>
          <a:p>
            <a:pPr marL="457200" indent="-355600"/>
            <a:r>
              <a:rPr lang="en-US" sz="3200" dirty="0"/>
              <a:t>Product Names - </a:t>
            </a:r>
            <a:r>
              <a:rPr lang="en-US" sz="3200" i="1" dirty="0"/>
              <a:t>Does a customer really care about what you call your product?</a:t>
            </a:r>
          </a:p>
          <a:p>
            <a:pPr marL="457200" indent="-355600"/>
            <a:r>
              <a:rPr lang="en-US" sz="3200" dirty="0"/>
              <a:t>My name is _____ from ________ and I’d like to talk to you about the features of Microsoft Azure. – </a:t>
            </a:r>
            <a:r>
              <a:rPr lang="en-US" sz="3200" i="1" dirty="0"/>
              <a:t>Features don’t provide value, solutions do.</a:t>
            </a:r>
            <a:endParaRPr lang="en-US" sz="3200" dirty="0"/>
          </a:p>
          <a:p>
            <a:pPr marL="457200" indent="-355600"/>
            <a:r>
              <a:rPr lang="en-US" sz="3200" dirty="0"/>
              <a:t>Tell me about the problems (pain points) you’re experiencing today … </a:t>
            </a:r>
            <a:r>
              <a:rPr lang="en-US" sz="3200" i="1" dirty="0"/>
              <a:t>Why make </a:t>
            </a:r>
            <a:r>
              <a:rPr lang="en-US" sz="3200" i="1"/>
              <a:t>the ADS a </a:t>
            </a:r>
            <a:r>
              <a:rPr lang="en-US" sz="3200" i="1" dirty="0"/>
              <a:t>therapy session?</a:t>
            </a:r>
          </a:p>
          <a:p>
            <a:pPr marL="457200" indent="-355600"/>
            <a:r>
              <a:rPr lang="en-US" sz="3200" dirty="0"/>
              <a:t>I think … - </a:t>
            </a:r>
            <a:r>
              <a:rPr lang="en-US" sz="3200" i="1" dirty="0"/>
              <a:t>Be assertive – you know!</a:t>
            </a:r>
          </a:p>
          <a:p>
            <a:pPr marL="457200" indent="-355600"/>
            <a:r>
              <a:rPr lang="en-US" sz="3200" dirty="0"/>
              <a:t>Is that something you’d be interested in? </a:t>
            </a:r>
            <a:r>
              <a:rPr lang="en-US" sz="3200" i="1" dirty="0"/>
              <a:t>What if they say no? Convince them this solution will solve their business problems.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Some useful advice …</a:t>
            </a:r>
          </a:p>
        </p:txBody>
      </p:sp>
    </p:spTree>
    <p:extLst>
      <p:ext uri="{BB962C8B-B14F-4D97-AF65-F5344CB8AC3E}">
        <p14:creationId xmlns:p14="http://schemas.microsoft.com/office/powerpoint/2010/main" val="140697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COLOR TEMPLATE">
  <a:themeElements>
    <a:clrScheme name="Custom 11">
      <a:dk1>
        <a:srgbClr val="505050"/>
      </a:dk1>
      <a:lt1>
        <a:srgbClr val="FFFFFF"/>
      </a:lt1>
      <a:dk2>
        <a:srgbClr val="5C2D91"/>
      </a:dk2>
      <a:lt2>
        <a:srgbClr val="FFFFFF"/>
      </a:lt2>
      <a:accent1>
        <a:srgbClr val="32145A"/>
      </a:accent1>
      <a:accent2>
        <a:srgbClr val="B4009E"/>
      </a:accent2>
      <a:accent3>
        <a:srgbClr val="107C10"/>
      </a:accent3>
      <a:accent4>
        <a:srgbClr val="0078D7"/>
      </a:accent4>
      <a:accent5>
        <a:srgbClr val="008272"/>
      </a:accent5>
      <a:accent6>
        <a:srgbClr val="D83B01"/>
      </a:accent6>
      <a:hlink>
        <a:srgbClr val="FFFFFF"/>
      </a:hlink>
      <a:folHlink>
        <a:srgbClr val="FFFF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g_ID_template_16-9_Business_PURPLE_1.potx" id="{EA1C931B-0CA8-4C29-AF2A-5CCE0B71BADB}" vid="{779B47EC-C2D9-42C6-B399-0FB5A6F745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B6B2E9CC90FD43AFDF71AAC07E5223" ma:contentTypeVersion="2" ma:contentTypeDescription="Create a new document." ma:contentTypeScope="" ma:versionID="fcfa1efd7f51f5b0bb91096e0a7c6c83">
  <xsd:schema xmlns:xsd="http://www.w3.org/2001/XMLSchema" xmlns:xs="http://www.w3.org/2001/XMLSchema" xmlns:p="http://schemas.microsoft.com/office/2006/metadata/properties" xmlns:ns2="4d431518-3490-47ae-ad22-2a9630ba0f7c" targetNamespace="http://schemas.microsoft.com/office/2006/metadata/properties" ma:root="true" ma:fieldsID="437eb5dbbe195800cfebb001710b297a" ns2:_="">
    <xsd:import namespace="4d431518-3490-47ae-ad22-2a9630ba0f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431518-3490-47ae-ad22-2a9630ba0f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056620-B2F6-4B33-BFC9-3A7692EEEFB5}"/>
</file>

<file path=customXml/itemProps2.xml><?xml version="1.0" encoding="utf-8"?>
<ds:datastoreItem xmlns:ds="http://schemas.openxmlformats.org/officeDocument/2006/customXml" ds:itemID="{4B785EDB-3D18-46F5-9FF4-563252EBD0BA}"/>
</file>

<file path=customXml/itemProps3.xml><?xml version="1.0" encoding="utf-8"?>
<ds:datastoreItem xmlns:ds="http://schemas.openxmlformats.org/officeDocument/2006/customXml" ds:itemID="{4B776CA7-5B02-433A-BC31-08D4210DAC05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122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Wingdings</vt:lpstr>
      <vt:lpstr>1_COLOR TEMPLATE</vt:lpstr>
      <vt:lpstr>Some useful advice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useful advice …</dc:title>
  <dc:creator>Jeff Wagner</dc:creator>
  <cp:lastModifiedBy>Jeff Wagner</cp:lastModifiedBy>
  <cp:revision>1</cp:revision>
  <dcterms:created xsi:type="dcterms:W3CDTF">2018-02-08T15:27:51Z</dcterms:created>
  <dcterms:modified xsi:type="dcterms:W3CDTF">2018-02-09T14:19:06Z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jwagner@microsoft.com</vt:lpwstr>
  </property>
  <property fmtid="{D5CDD505-2E9C-101B-9397-08002B2CF9AE}" pid="5" name="MSIP_Label_f42aa342-8706-4288-bd11-ebb85995028c_SetDate">
    <vt:lpwstr>2018-02-08T15:28:04.5843606Z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0x010100A7B6B2E9CC90FD43AFDF71AAC07E5223</vt:lpwstr>
  </property>
</Properties>
</file>