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3" r:id="rId5"/>
    <p:sldId id="259" r:id="rId6"/>
    <p:sldId id="264" r:id="rId7"/>
    <p:sldId id="260" r:id="rId8"/>
    <p:sldId id="261" r:id="rId9"/>
    <p:sldId id="262" r:id="rId10"/>
    <p:sldId id="271" r:id="rId11"/>
    <p:sldId id="265" r:id="rId12"/>
    <p:sldId id="266" r:id="rId13"/>
    <p:sldId id="267" r:id="rId14"/>
    <p:sldId id="268" r:id="rId15"/>
    <p:sldId id="269" r:id="rId16"/>
    <p:sldId id="273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ED0F036-402E-46FB-9D9D-8DD0D61955E5}">
          <p14:sldIdLst>
            <p14:sldId id="256"/>
            <p14:sldId id="270"/>
            <p14:sldId id="257"/>
            <p14:sldId id="263"/>
            <p14:sldId id="259"/>
          </p14:sldIdLst>
        </p14:section>
        <p14:section name="Beschreibung Simulationsmodeel" id="{A143AF77-4978-453A-8222-FF449C1EA6D2}">
          <p14:sldIdLst>
            <p14:sldId id="264"/>
            <p14:sldId id="260"/>
            <p14:sldId id="261"/>
            <p14:sldId id="262"/>
            <p14:sldId id="271"/>
            <p14:sldId id="265"/>
            <p14:sldId id="266"/>
            <p14:sldId id="267"/>
            <p14:sldId id="268"/>
            <p14:sldId id="269"/>
          </p14:sldIdLst>
        </p14:section>
        <p14:section name="Auswertung" id="{D775130E-D21D-419B-8122-99EAEC5C74F7}">
          <p14:sldIdLst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2BB10-C60E-45E9-9764-916C767E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890FCD-75C0-46D8-9BFD-37FD0A3AA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9FF6F-5176-40D2-A36C-78BFB3CC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22087-E0B0-4CCA-8541-F046A0B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E429A-31DA-4E9B-860A-79170DE7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21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248CE-F50E-4702-A98A-E54EEEC0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654816-99BF-4AB7-8D80-5A16FD35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EF655-BFB2-4AF7-880F-8606E4F7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04224-9768-4F20-91A3-490D6D62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64515-DE50-4A3F-B73A-C03E852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65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7B8060-95BF-41CE-9610-3F5545FAB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187D62-B249-4095-9681-3821C23A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E2214-3BAC-473D-924F-1EB3E619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26CF3-D20B-4F12-90B7-8976A67B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658BA-3707-4136-90E4-6DCDC691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34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8D154-B71E-479E-AC2F-6685D765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1388E-6C4C-47FE-8448-4548AE89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00D9E9-1218-4138-9C1A-65AC29E9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C0A9B-F1A8-4DD5-B720-A91B62A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5450E-BAB3-49CA-BD52-556F6267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7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89AF7-BC4F-4B22-93FE-E7BF3FAF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BA2CE-BE6C-488F-8F72-0D43B09E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CA91-D34F-4FD3-A337-6ABA2573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9EAF4-203D-4DF8-87EF-EE02F129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EB95E-86F6-4722-BD0D-1E95EF69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7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4054A-7C00-4B6A-B34D-9EF7EC9A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4E7E8-974B-4B89-A80E-E4DED3D3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9E617E-DF00-4D6D-B889-16CDCC03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5762F-944D-4130-BAA0-AA704B63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C0974A-0EF7-4DC4-B343-F24C6FA1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5EBB0-599B-41BA-A866-F201D45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FB64E-0AAC-4810-96CF-9FC0B491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18DAD-D48E-4533-B879-4B5CE30E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52D9AE-6367-4BAB-A2F7-10C9D4D1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CBA2A5-D671-41D1-B42B-98B37B57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615C8E-EDF1-4F0A-A4DB-84F4BBCD8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47C3B9-482E-44E2-929F-572F310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141D64-5F3D-4B77-B90D-08871664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BA3F2B-9D0D-4969-9F9E-B515DB5F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7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4FE5-0F0E-4BC2-9AF1-8BE7517B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20687F-C239-40E3-84FC-8FDE8909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7449B8-F4A4-4C0D-9883-C367D94E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ECAE5C-33DA-49FB-AFCA-8DC8EE1F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53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2F772-0A36-474C-909A-A688841D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D89493-77FA-459E-8BAA-B958C5DF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027757-BA7E-4D49-AEAD-984693C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5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D4689-3CE9-4097-B1BA-945A59DC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0166D-8022-4B6E-A1BE-DC4ACD37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0BBB2-AE2E-430A-8FEB-57CAFF5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21F60E-6B15-488A-AEB5-3B88F145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63096-EBDA-43DC-BEE0-F9D473E2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1E290-DF77-443B-A813-2E5A2C2F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E4B2E-7B20-42DD-BB92-A99DB5B3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E35380-467A-4FB8-B63B-FD100B8C2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B6D1E6-5735-4FF7-97D7-966D4927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9E5AF5-8F26-4A24-95DF-AC002810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683B1-B401-491B-89B6-097D3826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5C7DB2-BBBA-4C26-AA43-D154F28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6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8324F4-B5EB-4FA7-AC86-B433235D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0F8D1C-58AA-47FB-9BCC-336EE3BA7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1A4FF9-6C17-4455-B7D2-575B76AB6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77C1-930A-4F5D-A67D-A9DBF66BE120}" type="datetimeFigureOut">
              <a:rPr lang="de-DE" smtClean="0"/>
              <a:t>31.03.2020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A05E1D-354B-47CA-AC86-DAB7C3BDD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BB34A-8A18-4CCB-897F-3E8B24BEF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9987-14F3-44B9-B6B8-87E09AE0A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63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oceankayaks.com/kayakpro/kayakgrid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373CF-EF9B-4D5F-A69A-F60BC46AD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Dokumentation zur Simulationsumgebung </a:t>
            </a:r>
            <a:r>
              <a:rPr lang="de-DE" dirty="0" err="1"/>
              <a:t>Paddelec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896B95-4CF5-4554-A91C-3605944B3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0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AECEAFC-4B8C-4E4F-93EA-F471B8FA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0"/>
            <a:ext cx="10715204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F9BE940-C31E-4907-9EED-A94B2CC73592}"/>
              </a:ext>
            </a:extLst>
          </p:cNvPr>
          <p:cNvSpPr/>
          <p:nvPr/>
        </p:nvSpPr>
        <p:spPr>
          <a:xfrm>
            <a:off x="10729520" y="586633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02CB59-3A89-4113-A3A7-49E017A27278}"/>
              </a:ext>
            </a:extLst>
          </p:cNvPr>
          <p:cNvSpPr txBox="1"/>
          <p:nvPr/>
        </p:nvSpPr>
        <p:spPr>
          <a:xfrm>
            <a:off x="6996419" y="713732"/>
            <a:ext cx="22283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Wellenwiderstand [N]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5620D8-C427-4958-8B5E-698C0B13FFB6}"/>
              </a:ext>
            </a:extLst>
          </p:cNvPr>
          <p:cNvSpPr txBox="1"/>
          <p:nvPr/>
        </p:nvSpPr>
        <p:spPr>
          <a:xfrm>
            <a:off x="7287611" y="5774936"/>
            <a:ext cx="24271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Reibungswiderstand [N]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DE5D09-6408-4DFF-9D6D-658CC5F42B76}"/>
              </a:ext>
            </a:extLst>
          </p:cNvPr>
          <p:cNvSpPr/>
          <p:nvPr/>
        </p:nvSpPr>
        <p:spPr>
          <a:xfrm>
            <a:off x="10565935" y="5774936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FD3368D-60A8-4A6E-ACD7-54AAC34CB766}"/>
              </a:ext>
            </a:extLst>
          </p:cNvPr>
          <p:cNvSpPr/>
          <p:nvPr/>
        </p:nvSpPr>
        <p:spPr>
          <a:xfrm>
            <a:off x="8204433" y="4127383"/>
            <a:ext cx="1342239" cy="604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 ich mir nicht sicher</a:t>
            </a:r>
          </a:p>
        </p:txBody>
      </p:sp>
    </p:spTree>
    <p:extLst>
      <p:ext uri="{BB962C8B-B14F-4D97-AF65-F5344CB8AC3E}">
        <p14:creationId xmlns:p14="http://schemas.microsoft.com/office/powerpoint/2010/main" val="144208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C29AF-B01E-433D-AB75-3FECE8AC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iPAddel</a:t>
            </a:r>
            <a:r>
              <a:rPr lang="de-DE" dirty="0"/>
              <a:t> v1.0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B97C3-AA62-4793-AFF4-7F4E9F8E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2" y="2923799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Simulation des </a:t>
            </a:r>
            <a:r>
              <a:rPr lang="de-DE" sz="1800" dirty="0" err="1"/>
              <a:t>iPaddels</a:t>
            </a:r>
            <a:r>
              <a:rPr lang="de-DE" sz="1800" dirty="0"/>
              <a:t> bzw. das einlesen vorhandener Paddeldaten</a:t>
            </a:r>
          </a:p>
          <a:p>
            <a:r>
              <a:rPr lang="de-DE" sz="1800" dirty="0"/>
              <a:t>Bei der aktuellen Version (v1.0) werden bei [1] und [2] der Kraftverlauf am Paddel eingelesen (Zweier-Kajak). Die Daten werden summiert [3] und aufbereitet (abschneiden von negativen Werten [4])</a:t>
            </a:r>
          </a:p>
          <a:p>
            <a:r>
              <a:rPr lang="de-DE" sz="1800" dirty="0"/>
              <a:t>Der Block </a:t>
            </a:r>
            <a:r>
              <a:rPr lang="de-DE" sz="1800" dirty="0" err="1"/>
              <a:t>iPaddel</a:t>
            </a:r>
            <a:r>
              <a:rPr lang="de-DE" sz="1800" dirty="0"/>
              <a:t> [5] wir aktuell nicht verwendet (Daten werden durchgeschleift)</a:t>
            </a:r>
          </a:p>
          <a:p>
            <a:r>
              <a:rPr lang="de-DE" sz="1800" dirty="0"/>
              <a:t>Anschließend werden die summierten Kraftdaten über einen „</a:t>
            </a:r>
            <a:r>
              <a:rPr lang="de-DE" sz="1800" i="1" dirty="0" err="1"/>
              <a:t>scale</a:t>
            </a:r>
            <a:r>
              <a:rPr lang="de-DE" sz="1800" i="1" dirty="0"/>
              <a:t> Block</a:t>
            </a:r>
            <a:r>
              <a:rPr lang="de-DE" sz="1800" dirty="0"/>
              <a:t>“ [6] noch einmal angepasst, da davon ausgegangen werden kann, dass die komplette Kraft nicht auf das Boot übertragen werden kann (0,8 ist eine Annahme)</a:t>
            </a:r>
          </a:p>
          <a:p>
            <a:r>
              <a:rPr lang="de-DE" sz="1800" dirty="0"/>
              <a:t>Die berechnete Kraft wird über eine (</a:t>
            </a:r>
            <a:r>
              <a:rPr lang="de-DE" sz="1800" i="1" dirty="0"/>
              <a:t>ideal </a:t>
            </a:r>
            <a:r>
              <a:rPr lang="de-DE" sz="1800" i="1" dirty="0" err="1"/>
              <a:t>force</a:t>
            </a:r>
            <a:r>
              <a:rPr lang="de-DE" sz="1800" i="1" dirty="0"/>
              <a:t> source</a:t>
            </a:r>
            <a:r>
              <a:rPr lang="de-DE" sz="1800" dirty="0"/>
              <a:t>) [7] in das translatorische physikalische Netz übertragen.</a:t>
            </a:r>
          </a:p>
          <a:p>
            <a:r>
              <a:rPr lang="de-DE" sz="1800" dirty="0"/>
              <a:t>Die Messdaten werden zu einem Bus zusammengefasst und über den Ausgangsport zur Verfügung gestellt [8]</a:t>
            </a:r>
          </a:p>
          <a:p>
            <a:r>
              <a:rPr lang="de-DE" sz="1800" dirty="0"/>
              <a:t>Der Block „</a:t>
            </a:r>
            <a:r>
              <a:rPr lang="de-DE" sz="1800" i="1" dirty="0" err="1"/>
              <a:t>MEMS_Data</a:t>
            </a:r>
            <a:r>
              <a:rPr lang="de-DE" sz="1800" dirty="0"/>
              <a:t>“ [9] wird in Zukunft zusätzliche Bewegungsdaten enthalten (</a:t>
            </a:r>
            <a:r>
              <a:rPr lang="de-DE" sz="1800" dirty="0" err="1"/>
              <a:t>istt</a:t>
            </a:r>
            <a:r>
              <a:rPr lang="de-DE" sz="1800" dirty="0"/>
              <a:t> zzt. Nur ein Platzhalter)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AC6AD9-4D97-4FE0-8E80-B331FA90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72" y="-117315"/>
            <a:ext cx="1700169" cy="1700169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2B9BBC0-16CC-450F-BF63-EA6B22216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0519"/>
              </p:ext>
            </p:extLst>
          </p:nvPr>
        </p:nvGraphicFramePr>
        <p:xfrm>
          <a:off x="3854735" y="1825625"/>
          <a:ext cx="80786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20">
                  <a:extLst>
                    <a:ext uri="{9D8B030D-6E8A-4147-A177-3AD203B41FA5}">
                      <a16:colId xmlns:a16="http://schemas.microsoft.com/office/drawing/2014/main" val="2181474923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07136283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4958770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39442834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843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Name in der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Abkürzung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Klassennamen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31150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iPAddel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iPAddel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PADDLE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clsPADDLE</a:t>
                      </a:r>
                      <a:r>
                        <a:rPr lang="de-DE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7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7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596C2-00B9-48A9-820C-26F8B2CA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Simulationsaufbau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217934-25FB-494E-845C-41C1FFB6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218"/>
            <a:ext cx="12192000" cy="305556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5C28478-3EC2-4FAD-89CD-9DB93E547784}"/>
              </a:ext>
            </a:extLst>
          </p:cNvPr>
          <p:cNvSpPr/>
          <p:nvPr/>
        </p:nvSpPr>
        <p:spPr>
          <a:xfrm>
            <a:off x="2223281" y="2808573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86E17E-0530-4047-B0C7-9B8F3F55C62F}"/>
              </a:ext>
            </a:extLst>
          </p:cNvPr>
          <p:cNvSpPr/>
          <p:nvPr/>
        </p:nvSpPr>
        <p:spPr>
          <a:xfrm>
            <a:off x="2316958" y="4168987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4F6C71-0D0B-46C8-B5BD-D2D7FF837C30}"/>
              </a:ext>
            </a:extLst>
          </p:cNvPr>
          <p:cNvSpPr/>
          <p:nvPr/>
        </p:nvSpPr>
        <p:spPr>
          <a:xfrm>
            <a:off x="3608863" y="3087023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6EF9E9-B503-40DE-A159-CF00A1D77EB2}"/>
              </a:ext>
            </a:extLst>
          </p:cNvPr>
          <p:cNvSpPr/>
          <p:nvPr/>
        </p:nvSpPr>
        <p:spPr>
          <a:xfrm>
            <a:off x="6276562" y="4387758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BDC217-6870-455C-81B3-0C633CB45090}"/>
              </a:ext>
            </a:extLst>
          </p:cNvPr>
          <p:cNvSpPr/>
          <p:nvPr/>
        </p:nvSpPr>
        <p:spPr>
          <a:xfrm>
            <a:off x="7878859" y="4126501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84B876-5EF3-4916-8BCE-95EC5D40DD82}"/>
              </a:ext>
            </a:extLst>
          </p:cNvPr>
          <p:cNvSpPr/>
          <p:nvPr/>
        </p:nvSpPr>
        <p:spPr>
          <a:xfrm>
            <a:off x="10647226" y="4345272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30A036-9270-403E-93E9-69F730F674D6}"/>
              </a:ext>
            </a:extLst>
          </p:cNvPr>
          <p:cNvSpPr/>
          <p:nvPr/>
        </p:nvSpPr>
        <p:spPr>
          <a:xfrm>
            <a:off x="9858661" y="3019253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9A7F4B7-2C48-4C1F-B91D-F1792D828046}"/>
              </a:ext>
            </a:extLst>
          </p:cNvPr>
          <p:cNvSpPr/>
          <p:nvPr/>
        </p:nvSpPr>
        <p:spPr>
          <a:xfrm>
            <a:off x="6297162" y="1876563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5410B9-2463-4C99-8BF7-79F9428B0AB4}"/>
              </a:ext>
            </a:extLst>
          </p:cNvPr>
          <p:cNvSpPr/>
          <p:nvPr/>
        </p:nvSpPr>
        <p:spPr>
          <a:xfrm>
            <a:off x="4212870" y="3079049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8FB68A7-6945-4437-AACC-2096DA939CCD}"/>
              </a:ext>
            </a:extLst>
          </p:cNvPr>
          <p:cNvSpPr/>
          <p:nvPr/>
        </p:nvSpPr>
        <p:spPr>
          <a:xfrm>
            <a:off x="2902592" y="3111719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690BD55-4180-4396-A614-396CADB2C9D1}"/>
              </a:ext>
            </a:extLst>
          </p:cNvPr>
          <p:cNvSpPr/>
          <p:nvPr/>
        </p:nvSpPr>
        <p:spPr>
          <a:xfrm>
            <a:off x="2909497" y="3878367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A73257-5E05-48DC-A47F-170B61030799}"/>
              </a:ext>
            </a:extLst>
          </p:cNvPr>
          <p:cNvSpPr/>
          <p:nvPr/>
        </p:nvSpPr>
        <p:spPr>
          <a:xfrm>
            <a:off x="8533003" y="3575767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181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05517-8982-4234-A563-754D8519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EF1CB3-0730-4C61-927C-9D063044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0"/>
            <a:ext cx="10715204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3D45DF-6736-4A0D-B804-74CBF96F3E9A}"/>
              </a:ext>
            </a:extLst>
          </p:cNvPr>
          <p:cNvSpPr txBox="1"/>
          <p:nvPr/>
        </p:nvSpPr>
        <p:spPr>
          <a:xfrm>
            <a:off x="3942826" y="587230"/>
            <a:ext cx="1840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Kraft am Paddel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E1BDB7-5FE3-4B1F-800B-AB2D25F5D03A}"/>
              </a:ext>
            </a:extLst>
          </p:cNvPr>
          <p:cNvSpPr txBox="1"/>
          <p:nvPr/>
        </p:nvSpPr>
        <p:spPr>
          <a:xfrm>
            <a:off x="9413847" y="587230"/>
            <a:ext cx="1840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Kraft am Paddel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0B3EC2-BB01-44B3-993C-F9E484DF005B}"/>
              </a:ext>
            </a:extLst>
          </p:cNvPr>
          <p:cNvSpPr txBox="1"/>
          <p:nvPr/>
        </p:nvSpPr>
        <p:spPr>
          <a:xfrm>
            <a:off x="8535915" y="3986169"/>
            <a:ext cx="27183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Resultierend Kraft am Boot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EE7822-F350-4B2F-AF14-28E064E8F7FB}"/>
              </a:ext>
            </a:extLst>
          </p:cNvPr>
          <p:cNvSpPr/>
          <p:nvPr/>
        </p:nvSpPr>
        <p:spPr>
          <a:xfrm>
            <a:off x="5456032" y="1022784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07766CA-EFB3-4EC3-8079-AAE2D2826EFA}"/>
              </a:ext>
            </a:extLst>
          </p:cNvPr>
          <p:cNvSpPr/>
          <p:nvPr/>
        </p:nvSpPr>
        <p:spPr>
          <a:xfrm>
            <a:off x="10927053" y="1022784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CB2510-8B7F-47E6-9F77-6E4EEBC31613}"/>
              </a:ext>
            </a:extLst>
          </p:cNvPr>
          <p:cNvSpPr/>
          <p:nvPr/>
        </p:nvSpPr>
        <p:spPr>
          <a:xfrm>
            <a:off x="10763468" y="4462347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9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0272-5B5A-42F6-877B-33951297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</a:t>
            </a:r>
            <a:r>
              <a:rPr lang="de-DE" dirty="0" err="1"/>
              <a:t>MeasurementData</a:t>
            </a:r>
            <a:r>
              <a:rPr lang="de-DE" dirty="0"/>
              <a:t> v1.0</a:t>
            </a:r>
          </a:p>
        </p:txBody>
      </p:sp>
      <p:pic>
        <p:nvPicPr>
          <p:cNvPr id="12" name="Grafik 11" descr="Ein Bild, das Schild, Raum enthält.&#10;&#10;Automatisch generierte Beschreibung">
            <a:extLst>
              <a:ext uri="{FF2B5EF4-FFF2-40B4-BE49-F238E27FC236}">
                <a16:creationId xmlns:a16="http://schemas.microsoft.com/office/drawing/2014/main" id="{5DEFBEEB-4CEA-4DE7-8171-C5D472E1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900" y="431457"/>
            <a:ext cx="1192897" cy="119289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C253CC7-2825-44D0-9A0D-690D45CDE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93082"/>
              </p:ext>
            </p:extLst>
          </p:nvPr>
        </p:nvGraphicFramePr>
        <p:xfrm>
          <a:off x="3833767" y="1864083"/>
          <a:ext cx="8078600" cy="828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20">
                  <a:extLst>
                    <a:ext uri="{9D8B030D-6E8A-4147-A177-3AD203B41FA5}">
                      <a16:colId xmlns:a16="http://schemas.microsoft.com/office/drawing/2014/main" val="2181474923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07136283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4958770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39442834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843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Name in der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Abkürzung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Klassennamen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3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Messdaten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MeasurementData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512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D9610780-9B78-4ED9-8E9F-505C1E055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9" y="4430873"/>
            <a:ext cx="11001375" cy="219075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C9A9E40-80F1-45E6-8A2D-72D8F0F03E26}"/>
              </a:ext>
            </a:extLst>
          </p:cNvPr>
          <p:cNvSpPr txBox="1"/>
          <p:nvPr/>
        </p:nvSpPr>
        <p:spPr>
          <a:xfrm>
            <a:off x="838200" y="2969703"/>
            <a:ext cx="1073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Liest gespeicherte Daten aus dem Workspace aus. Messdaten werden vorher in den Workspace geladen (aktuell  „tsc_paddel4.mat“ durch das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startup.m</a:t>
            </a:r>
            <a:r>
              <a:rPr lang="de-DE" dirty="0"/>
              <a:t>)</a:t>
            </a:r>
          </a:p>
          <a:p>
            <a:r>
              <a:rPr lang="de-DE" dirty="0"/>
              <a:t>Die Messdaten stammen aus der LORD-Messtechnik (</a:t>
            </a:r>
            <a:r>
              <a:rPr lang="de-DE" dirty="0">
                <a:sym typeface="Wingdings" panose="05000000000000000000" pitchFamily="2" charset="2"/>
              </a:rPr>
              <a:t> Link Beschreibung</a:t>
            </a:r>
            <a:r>
              <a:rPr lang="de-DE" dirty="0"/>
              <a:t>) und wurde mit dem </a:t>
            </a:r>
            <a:r>
              <a:rPr lang="de-DE" dirty="0" err="1"/>
              <a:t>Script</a:t>
            </a:r>
            <a:r>
              <a:rPr lang="de-DE" dirty="0"/>
              <a:t> xxx angepasst.</a:t>
            </a:r>
          </a:p>
          <a:p>
            <a:endParaRPr lang="de-DE" dirty="0"/>
          </a:p>
          <a:p>
            <a:r>
              <a:rPr lang="de-DE" dirty="0"/>
              <a:t>Daten werden entsprechend der Anforderungen angepasst.</a:t>
            </a:r>
          </a:p>
        </p:txBody>
      </p:sp>
    </p:spTree>
    <p:extLst>
      <p:ext uri="{BB962C8B-B14F-4D97-AF65-F5344CB8AC3E}">
        <p14:creationId xmlns:p14="http://schemas.microsoft.com/office/powerpoint/2010/main" val="300447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E06C26-90F9-4F14-86EA-79775339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0"/>
            <a:ext cx="10715204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E29ACEA-17DB-435E-924E-BB89CE8812D5}"/>
              </a:ext>
            </a:extLst>
          </p:cNvPr>
          <p:cNvSpPr/>
          <p:nvPr/>
        </p:nvSpPr>
        <p:spPr>
          <a:xfrm>
            <a:off x="10729520" y="586633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51A613-D1A7-47D0-8AA5-0DA7B8DFAD8F}"/>
              </a:ext>
            </a:extLst>
          </p:cNvPr>
          <p:cNvSpPr/>
          <p:nvPr/>
        </p:nvSpPr>
        <p:spPr>
          <a:xfrm>
            <a:off x="10729520" y="3942230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073E4F-E060-4B6B-89EA-5F9F56AC16C1}"/>
              </a:ext>
            </a:extLst>
          </p:cNvPr>
          <p:cNvSpPr txBox="1"/>
          <p:nvPr/>
        </p:nvSpPr>
        <p:spPr>
          <a:xfrm>
            <a:off x="6325300" y="2013358"/>
            <a:ext cx="3468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Geschwindigkeit des Boots in km/h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DC48A4-66AC-4336-9713-A563557ADF47}"/>
              </a:ext>
            </a:extLst>
          </p:cNvPr>
          <p:cNvSpPr txBox="1"/>
          <p:nvPr/>
        </p:nvSpPr>
        <p:spPr>
          <a:xfrm>
            <a:off x="7424911" y="6016305"/>
            <a:ext cx="3736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Beschleunigungen des Boots in m/s^2</a:t>
            </a:r>
          </a:p>
        </p:txBody>
      </p:sp>
    </p:spTree>
    <p:extLst>
      <p:ext uri="{BB962C8B-B14F-4D97-AF65-F5344CB8AC3E}">
        <p14:creationId xmlns:p14="http://schemas.microsoft.com/office/powerpoint/2010/main" val="231269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CB05D12-0DCE-4CA5-8C2C-B5C34BE4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/ Resultate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C50461-BE91-4B67-9BAE-CEA7554B9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31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90FDE1F-AD34-422D-9949-80D3572C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4" y="0"/>
            <a:ext cx="10715204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E04F799-47ED-4EBA-9541-B9A14166D0D1}"/>
              </a:ext>
            </a:extLst>
          </p:cNvPr>
          <p:cNvSpPr txBox="1"/>
          <p:nvPr/>
        </p:nvSpPr>
        <p:spPr>
          <a:xfrm>
            <a:off x="1728134" y="3720346"/>
            <a:ext cx="843932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Vergleich der gemessenen (orange) und der simulierten (grün) Bootsgeschwindigkeit. (Messfahrt „tsc_paddel4.mat„)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1EE954-96E1-40E1-9D1C-67735A02100A}"/>
              </a:ext>
            </a:extLst>
          </p:cNvPr>
          <p:cNvSpPr txBox="1"/>
          <p:nvPr/>
        </p:nvSpPr>
        <p:spPr>
          <a:xfrm>
            <a:off x="1728133" y="4790114"/>
            <a:ext cx="75752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Der simulierte Verlauf folgt dem original in weiten Bereichen sehr gut. Im Bereich A gibt es größere Abweichungen, hier könnte es z. B. in der Messung gerade Rückenwind gegeben haben.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CB1286-2991-4A95-8F74-089829912E28}"/>
              </a:ext>
            </a:extLst>
          </p:cNvPr>
          <p:cNvSpPr/>
          <p:nvPr/>
        </p:nvSpPr>
        <p:spPr>
          <a:xfrm>
            <a:off x="1174457" y="2093595"/>
            <a:ext cx="1971413" cy="1551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CB76072-BB5A-42B4-AA48-62631849F47A}"/>
              </a:ext>
            </a:extLst>
          </p:cNvPr>
          <p:cNvSpPr txBox="1"/>
          <p:nvPr/>
        </p:nvSpPr>
        <p:spPr>
          <a:xfrm>
            <a:off x="2001305" y="2151519"/>
            <a:ext cx="3177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01A3A41-A69F-459E-BE7D-15C749FC5DD9}"/>
              </a:ext>
            </a:extLst>
          </p:cNvPr>
          <p:cNvCxnSpPr/>
          <p:nvPr/>
        </p:nvCxnSpPr>
        <p:spPr>
          <a:xfrm flipH="1">
            <a:off x="4244829" y="771787"/>
            <a:ext cx="1702967" cy="2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BD4043-B6AE-4A18-A2AC-BAF5C225E10B}"/>
              </a:ext>
            </a:extLst>
          </p:cNvPr>
          <p:cNvSpPr txBox="1"/>
          <p:nvPr/>
        </p:nvSpPr>
        <p:spPr>
          <a:xfrm>
            <a:off x="6023296" y="587121"/>
            <a:ext cx="2271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Referenzmodell (Felix)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199271-9F26-48F6-B4B3-300C2CD24DBD}"/>
              </a:ext>
            </a:extLst>
          </p:cNvPr>
          <p:cNvSpPr txBox="1"/>
          <p:nvPr/>
        </p:nvSpPr>
        <p:spPr>
          <a:xfrm>
            <a:off x="6023296" y="1075147"/>
            <a:ext cx="23930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Modell </a:t>
            </a:r>
            <a:r>
              <a:rPr lang="de-DE" dirty="0" err="1"/>
              <a:t>Simscape</a:t>
            </a:r>
            <a:r>
              <a:rPr lang="de-DE" dirty="0"/>
              <a:t> (Felix)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4787D1-E92D-4AAC-B98A-6A4ACFB5266A}"/>
              </a:ext>
            </a:extLst>
          </p:cNvPr>
          <p:cNvCxnSpPr>
            <a:cxnSpLocks/>
          </p:cNvCxnSpPr>
          <p:nvPr/>
        </p:nvCxnSpPr>
        <p:spPr>
          <a:xfrm flipH="1">
            <a:off x="4429387" y="1303731"/>
            <a:ext cx="1451296" cy="79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5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87F57-CC5B-456A-BD8A-37B4D290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Vereinbarungen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6E527-E365-4A99-8106-04DF061C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Naming Convention:</a:t>
            </a:r>
          </a:p>
          <a:p>
            <a:pPr lvl="1"/>
            <a:r>
              <a:rPr lang="de-DE" dirty="0"/>
              <a:t>Alle Signale sind zu benennen (englisch)</a:t>
            </a:r>
          </a:p>
          <a:p>
            <a:pPr lvl="1"/>
            <a:r>
              <a:rPr lang="de-DE" dirty="0"/>
              <a:t>Wenn nicht die SI –Einheit verwendet wir muss sie als Präfix angehängt werden z.B. </a:t>
            </a:r>
            <a:r>
              <a:rPr lang="de-DE" dirty="0" err="1"/>
              <a:t>v_Boat</a:t>
            </a:r>
            <a:r>
              <a:rPr lang="de-DE" dirty="0"/>
              <a:t> und </a:t>
            </a:r>
            <a:r>
              <a:rPr lang="de-DE" dirty="0" err="1"/>
              <a:t>v_Boat_km_h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2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480CF-C34D-4517-B279-7A69E509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und Struktur des 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21499-CE73-4C74-9283-154263F3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Das System </a:t>
            </a:r>
            <a:r>
              <a:rPr lang="de-DE" dirty="0" err="1"/>
              <a:t>Paddelec</a:t>
            </a:r>
            <a:r>
              <a:rPr lang="de-DE" dirty="0"/>
              <a:t> ist ein mechatronisches System, bestehend aus den Komponenten:</a:t>
            </a:r>
          </a:p>
          <a:p>
            <a:pPr>
              <a:buFontTx/>
              <a:buChar char="-"/>
            </a:pPr>
            <a:r>
              <a:rPr lang="de-DE" dirty="0"/>
              <a:t>Bootskörper </a:t>
            </a:r>
          </a:p>
          <a:p>
            <a:pPr>
              <a:buFontTx/>
              <a:buChar char="-"/>
            </a:pPr>
            <a:r>
              <a:rPr lang="de-DE" dirty="0"/>
              <a:t>Traktionsbatterie</a:t>
            </a:r>
          </a:p>
          <a:p>
            <a:pPr>
              <a:buFontTx/>
              <a:buChar char="-"/>
            </a:pPr>
            <a:r>
              <a:rPr lang="de-DE" dirty="0"/>
              <a:t>Motor</a:t>
            </a:r>
          </a:p>
          <a:p>
            <a:pPr>
              <a:buFontTx/>
              <a:buChar char="-"/>
            </a:pPr>
            <a:r>
              <a:rPr lang="de-DE" dirty="0"/>
              <a:t>Motorcontroller</a:t>
            </a:r>
          </a:p>
          <a:p>
            <a:pPr>
              <a:buFontTx/>
              <a:buChar char="-"/>
            </a:pPr>
            <a:r>
              <a:rPr lang="de-DE" dirty="0"/>
              <a:t>JET-Antrieb</a:t>
            </a:r>
          </a:p>
          <a:p>
            <a:pPr>
              <a:buFontTx/>
              <a:buChar char="-"/>
            </a:pPr>
            <a:r>
              <a:rPr lang="de-DE" dirty="0" err="1"/>
              <a:t>iPaddel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77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0C0C1-BEF6-4289-BE89-94FEF4B8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Gesamtdarstellung </a:t>
            </a:r>
            <a:r>
              <a:rPr lang="de-DE" dirty="0" err="1"/>
              <a:t>Paddelec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ABD220-B3C7-4414-8706-9EBFAB92B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5"/>
          <a:stretch/>
        </p:blipFill>
        <p:spPr>
          <a:xfrm>
            <a:off x="76886" y="1341496"/>
            <a:ext cx="12115114" cy="1886167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7B28880-E29C-4C6B-A161-FFE27081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0297"/>
              </p:ext>
            </p:extLst>
          </p:nvPr>
        </p:nvGraphicFramePr>
        <p:xfrm>
          <a:off x="1430317" y="3275901"/>
          <a:ext cx="8078600" cy="311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20">
                  <a:extLst>
                    <a:ext uri="{9D8B030D-6E8A-4147-A177-3AD203B41FA5}">
                      <a16:colId xmlns:a16="http://schemas.microsoft.com/office/drawing/2014/main" val="2181474923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07136283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4958770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39442834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843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Name in der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Abkürzung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Klassennamen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31150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iPAddel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iPAddel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PADDLE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clsPADDLE</a:t>
                      </a:r>
                      <a:r>
                        <a:rPr lang="de-DE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76367"/>
                  </a:ext>
                </a:extLst>
              </a:tr>
              <a:tr h="229021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Steuergerät </a:t>
                      </a:r>
                      <a:r>
                        <a:rPr lang="de-DE" sz="1200" dirty="0" err="1"/>
                        <a:t>Paddelec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clsECU</a:t>
                      </a:r>
                      <a:r>
                        <a:rPr lang="de-DE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61490"/>
                  </a:ext>
                </a:extLst>
              </a:tr>
              <a:tr h="214760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Batterie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Battery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clsBattery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32323"/>
                  </a:ext>
                </a:extLst>
              </a:tr>
              <a:tr h="183721"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Motor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MotorController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MotorECU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clsMotorECU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25974"/>
                  </a:ext>
                </a:extLst>
              </a:tr>
              <a:tr h="228182">
                <a:tc>
                  <a:txBody>
                    <a:bodyPr/>
                    <a:lstStyle/>
                    <a:p>
                      <a:r>
                        <a:rPr lang="de-D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Elektromotor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BLDC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BLDC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clsBLDC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80776"/>
                  </a:ext>
                </a:extLst>
              </a:tr>
              <a:tr h="272644">
                <a:tc>
                  <a:txBody>
                    <a:bodyPr/>
                    <a:lstStyle/>
                    <a:p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Jet-Antrieb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clsJET</a:t>
                      </a:r>
                      <a:r>
                        <a:rPr lang="de-DE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45308"/>
                  </a:ext>
                </a:extLst>
              </a:tr>
              <a:tr h="258383">
                <a:tc>
                  <a:txBody>
                    <a:bodyPr/>
                    <a:lstStyle/>
                    <a:p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Bootskörper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BoatHull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BoatHull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clsBoatHull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3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Messdaten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MeasurementData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9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Auswertung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19139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64C0530C-25A0-4298-B90A-322C52922F91}"/>
              </a:ext>
            </a:extLst>
          </p:cNvPr>
          <p:cNvSpPr/>
          <p:nvPr/>
        </p:nvSpPr>
        <p:spPr>
          <a:xfrm>
            <a:off x="176167" y="3011647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E98FC97-D381-4E39-A0BC-143B24E50571}"/>
              </a:ext>
            </a:extLst>
          </p:cNvPr>
          <p:cNvSpPr/>
          <p:nvPr/>
        </p:nvSpPr>
        <p:spPr>
          <a:xfrm>
            <a:off x="1057012" y="1629868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74563C8-C28F-4365-9A9B-C5D3B16002F6}"/>
              </a:ext>
            </a:extLst>
          </p:cNvPr>
          <p:cNvSpPr/>
          <p:nvPr/>
        </p:nvSpPr>
        <p:spPr>
          <a:xfrm>
            <a:off x="1786853" y="1629867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9938E1E-D9C0-42F8-97C3-DB614B204F5F}"/>
              </a:ext>
            </a:extLst>
          </p:cNvPr>
          <p:cNvSpPr/>
          <p:nvPr/>
        </p:nvSpPr>
        <p:spPr>
          <a:xfrm>
            <a:off x="2843865" y="1613088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924F7C-3A84-4906-B251-206C4175ABFF}"/>
              </a:ext>
            </a:extLst>
          </p:cNvPr>
          <p:cNvSpPr/>
          <p:nvPr/>
        </p:nvSpPr>
        <p:spPr>
          <a:xfrm>
            <a:off x="3678568" y="1629867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1517331-ECD5-4FCA-89E0-766B4BD37272}"/>
              </a:ext>
            </a:extLst>
          </p:cNvPr>
          <p:cNvSpPr/>
          <p:nvPr/>
        </p:nvSpPr>
        <p:spPr>
          <a:xfrm>
            <a:off x="5025000" y="1613088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BC73A28-0A60-466F-BAB5-3A3B2A070250}"/>
              </a:ext>
            </a:extLst>
          </p:cNvPr>
          <p:cNvSpPr/>
          <p:nvPr/>
        </p:nvSpPr>
        <p:spPr>
          <a:xfrm>
            <a:off x="8458903" y="1383442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BDF9DFD-719B-4079-AEFE-EDB9F09414F0}"/>
              </a:ext>
            </a:extLst>
          </p:cNvPr>
          <p:cNvSpPr/>
          <p:nvPr/>
        </p:nvSpPr>
        <p:spPr>
          <a:xfrm>
            <a:off x="10867237" y="2308370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203352C-7D2F-47A7-AD6C-77B03D6F9BD7}"/>
              </a:ext>
            </a:extLst>
          </p:cNvPr>
          <p:cNvSpPr/>
          <p:nvPr/>
        </p:nvSpPr>
        <p:spPr>
          <a:xfrm>
            <a:off x="11670497" y="989161"/>
            <a:ext cx="444617" cy="394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6278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1F09B-8421-44C9-9BA5-EA36A0B9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13FBF-8666-4994-B762-A1E67287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Das Projekt besteht aus mehreren Unterverzeichnissen die automatisch geladen werden wenn das Projekt gestartet wird („</a:t>
            </a:r>
            <a:r>
              <a:rPr lang="de-DE" i="1" dirty="0" err="1"/>
              <a:t>Paddelec_Grampus.prj</a:t>
            </a:r>
            <a:r>
              <a:rPr lang="de-DE" dirty="0"/>
              <a:t>“). Folgende Ordner sind zzt. </a:t>
            </a:r>
            <a:r>
              <a:rPr lang="de-DE" dirty="0" err="1"/>
              <a:t>Vorgesehn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01_material </a:t>
            </a:r>
            <a:r>
              <a:rPr lang="de-DE" dirty="0">
                <a:sym typeface="Wingdings" panose="05000000000000000000" pitchFamily="2" charset="2"/>
              </a:rPr>
              <a:t> Datenblätter, Literatur, zusätzliche Informationen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02_results  Auswertung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03_symbols  Grafiken für die Simulation (Masken)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04_class  Klassendefinitionen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05_doku  Dokumentation zur Simulation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06_mat  Messdaten z. B. zur Validierung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old</a:t>
            </a:r>
            <a:r>
              <a:rPr lang="de-DE" dirty="0">
                <a:sym typeface="Wingdings" panose="05000000000000000000" pitchFamily="2" charset="2"/>
              </a:rPr>
              <a:t>  Alte Daten die nicht mehr benötigt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Resources  </a:t>
            </a:r>
            <a:r>
              <a:rPr lang="de-DE" dirty="0" err="1">
                <a:sym typeface="Wingdings" panose="05000000000000000000" pitchFamily="2" charset="2"/>
              </a:rPr>
              <a:t>Matlab</a:t>
            </a:r>
            <a:r>
              <a:rPr lang="de-DE" dirty="0">
                <a:sym typeface="Wingdings" panose="05000000000000000000" pitchFamily="2" charset="2"/>
              </a:rPr>
              <a:t>-Systemordner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startup.m</a:t>
            </a:r>
            <a:r>
              <a:rPr lang="de-DE" dirty="0">
                <a:sym typeface="Wingdings" panose="05000000000000000000" pitchFamily="2" charset="2"/>
              </a:rPr>
              <a:t>  wird mit dem Projekt geladen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shutdown.m</a:t>
            </a:r>
            <a:r>
              <a:rPr lang="de-DE" dirty="0">
                <a:sym typeface="Wingdings" panose="05000000000000000000" pitchFamily="2" charset="2"/>
              </a:rPr>
              <a:t>  wird ausgeführt, wenn Projekt beendet </a:t>
            </a:r>
            <a:r>
              <a:rPr lang="de-DE" dirty="0" err="1">
                <a:sym typeface="Wingdings" panose="05000000000000000000" pitchFamily="2" charset="2"/>
              </a:rPr>
              <a:t>wurd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9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446C20-B6F2-41A3-9353-83C74C92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einzelnen Simulationsmodelle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272A3B-8DF0-45A4-8BFC-1350F7C27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32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0272-5B5A-42F6-877B-33951297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</a:t>
            </a:r>
            <a:r>
              <a:rPr lang="de-DE" dirty="0" err="1"/>
              <a:t>BoatHull</a:t>
            </a:r>
            <a:r>
              <a:rPr lang="de-DE" dirty="0"/>
              <a:t> v1.0</a:t>
            </a:r>
          </a:p>
        </p:txBody>
      </p:sp>
      <p:pic>
        <p:nvPicPr>
          <p:cNvPr id="5" name="Inhaltsplatzhalter 4" descr="Ein Bild, das grün, sitzend, Ebene, weiß enthält.&#10;&#10;Automatisch generierte Beschreibung">
            <a:extLst>
              <a:ext uri="{FF2B5EF4-FFF2-40B4-BE49-F238E27FC236}">
                <a16:creationId xmlns:a16="http://schemas.microsoft.com/office/drawing/2014/main" id="{416DEAAE-07A7-4D4A-92A3-A1E133295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60" y="566303"/>
            <a:ext cx="3600851" cy="990234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6376768-B3FE-45FB-8C9E-4239C182E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14" y="3497330"/>
            <a:ext cx="5087061" cy="292934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435EFE4-2869-4601-AFB0-4A2E2CB55699}"/>
              </a:ext>
            </a:extLst>
          </p:cNvPr>
          <p:cNvSpPr txBox="1"/>
          <p:nvPr/>
        </p:nvSpPr>
        <p:spPr>
          <a:xfrm>
            <a:off x="580030" y="3603243"/>
            <a:ext cx="5243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Schiffswiderstand, setzt sich nach [Nassonow, S.18] aus zwei Hauptkomponenten zusammen: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Reibungswiderstand (hervorgerufen durch Scherkräfte auf molekularer Ebene)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Wellenwiderstand (dominierender Anteil des Druckwiderstands, aufgrund inhomogener Wasserdruckverteilung entlang des Bootskörpers)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B85B495-9EBC-4C34-AA7D-48AA4C911CAD}"/>
              </a:ext>
            </a:extLst>
          </p:cNvPr>
          <p:cNvSpPr/>
          <p:nvPr/>
        </p:nvSpPr>
        <p:spPr>
          <a:xfrm>
            <a:off x="7003215" y="4119794"/>
            <a:ext cx="1054359" cy="1166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69F982-8503-40AB-9033-09BAB0B36F36}"/>
              </a:ext>
            </a:extLst>
          </p:cNvPr>
          <p:cNvSpPr/>
          <p:nvPr/>
        </p:nvSpPr>
        <p:spPr>
          <a:xfrm>
            <a:off x="9988096" y="3536631"/>
            <a:ext cx="1054359" cy="11663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62E31DB9-6ACA-4120-BD97-6E646170D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92619"/>
              </p:ext>
            </p:extLst>
          </p:nvPr>
        </p:nvGraphicFramePr>
        <p:xfrm>
          <a:off x="3879902" y="1915445"/>
          <a:ext cx="80786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20">
                  <a:extLst>
                    <a:ext uri="{9D8B030D-6E8A-4147-A177-3AD203B41FA5}">
                      <a16:colId xmlns:a16="http://schemas.microsoft.com/office/drawing/2014/main" val="2181474923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07136283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4958770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1394428342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336843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Name in der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Abkürzung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Klassennamen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31150"/>
                  </a:ext>
                </a:extLst>
              </a:tr>
              <a:tr h="258383">
                <a:tc>
                  <a:txBody>
                    <a:bodyPr/>
                    <a:lstStyle/>
                    <a:p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Bootskörper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BoatHull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BoatHull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clsBoatHull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3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ABC51-3232-4C4A-8EE9-A8236F1C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63398"/>
            <a:ext cx="10956721" cy="59672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Das Modell liefert zwei Lösungsansätze den Reibungswiderstand zu bestimmen:</a:t>
            </a:r>
          </a:p>
          <a:p>
            <a:pPr marL="514350" indent="-514350">
              <a:buAutoNum type="arabicPeriod"/>
            </a:pPr>
            <a:r>
              <a:rPr lang="de-DE" dirty="0"/>
              <a:t>Mithilfe einer Look Up Table (LUT) </a:t>
            </a:r>
            <a:r>
              <a:rPr lang="de-DE" dirty="0">
                <a:sym typeface="Wingdings" panose="05000000000000000000" pitchFamily="2" charset="2"/>
              </a:rPr>
              <a:t> Folie 7 [2]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Mithilfe eines </a:t>
            </a:r>
            <a:r>
              <a:rPr lang="de-DE" dirty="0" err="1"/>
              <a:t>SimScape</a:t>
            </a:r>
            <a:r>
              <a:rPr lang="de-DE" dirty="0"/>
              <a:t>-Blocks „</a:t>
            </a:r>
            <a:r>
              <a:rPr lang="de-DE" dirty="0" err="1"/>
              <a:t>friction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Folie 7 [1]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Der Wellenwiderstand (</a:t>
            </a:r>
            <a:r>
              <a:rPr lang="de-DE" i="1" dirty="0"/>
              <a:t>Wake </a:t>
            </a:r>
            <a:r>
              <a:rPr lang="de-DE" i="1" dirty="0" err="1"/>
              <a:t>making</a:t>
            </a:r>
            <a:r>
              <a:rPr lang="de-DE" i="1" dirty="0"/>
              <a:t> </a:t>
            </a:r>
            <a:r>
              <a:rPr lang="de-DE" i="1" dirty="0" err="1"/>
              <a:t>resistance</a:t>
            </a:r>
            <a:r>
              <a:rPr lang="de-DE" dirty="0"/>
              <a:t>), wird mithilfe einer LUT und einem Skalierungsfaktor bestimmt </a:t>
            </a:r>
            <a:r>
              <a:rPr lang="de-DE" dirty="0">
                <a:sym typeface="Wingdings" panose="05000000000000000000" pitchFamily="2" charset="2"/>
              </a:rPr>
              <a:t> Folie 7 [3 und 4]. Zur Erstellung eines eigenen </a:t>
            </a:r>
            <a:r>
              <a:rPr lang="de-DE" dirty="0" err="1">
                <a:sym typeface="Wingdings" panose="05000000000000000000" pitchFamily="2" charset="2"/>
              </a:rPr>
              <a:t>Simscape</a:t>
            </a:r>
            <a:r>
              <a:rPr lang="de-DE" dirty="0">
                <a:sym typeface="Wingdings" panose="05000000000000000000" pitchFamily="2" charset="2"/>
              </a:rPr>
              <a:t>-Blocks fehlt die Datengrundlage. Die Daten basieren auf Angaben von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http://www.oneoceankayaks.com/kayakpro/kayakgrid.htm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Das Gesamtmodell </a:t>
            </a:r>
            <a:r>
              <a:rPr lang="de-DE" dirty="0" err="1">
                <a:sym typeface="Wingdings" panose="05000000000000000000" pitchFamily="2" charset="2"/>
              </a:rPr>
              <a:t>BoatHull</a:t>
            </a:r>
            <a:r>
              <a:rPr lang="de-DE" dirty="0">
                <a:sym typeface="Wingdings" panose="05000000000000000000" pitchFamily="2" charset="2"/>
              </a:rPr>
              <a:t> ist so aufgebaut, dass eingangsseitig eine Kraft auf das Boot wirkt (Paddel + JET)  Folie 7 [5]. Diese Kraft wirkt auf eine Masse [8] und wird durch die Reibungskräfte [1] und [3] gehemmt. Diese entgegengesetzten Kräfte werden durch den Block („Force Source“) [6] in das translatorische mechanische Netzwerk übertragen.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Des weiteren befindet sich ein Block „</a:t>
            </a:r>
            <a:r>
              <a:rPr lang="de-DE" i="1" dirty="0">
                <a:sym typeface="Wingdings" panose="05000000000000000000" pitchFamily="2" charset="2"/>
              </a:rPr>
              <a:t>ideal </a:t>
            </a:r>
            <a:r>
              <a:rPr lang="de-DE" i="1" dirty="0" err="1">
                <a:sym typeface="Wingdings" panose="05000000000000000000" pitchFamily="2" charset="2"/>
              </a:rPr>
              <a:t>velocity</a:t>
            </a:r>
            <a:r>
              <a:rPr lang="de-DE" i="1" dirty="0">
                <a:sym typeface="Wingdings" panose="05000000000000000000" pitchFamily="2" charset="2"/>
              </a:rPr>
              <a:t> source</a:t>
            </a:r>
            <a:r>
              <a:rPr lang="de-DE" dirty="0">
                <a:sym typeface="Wingdings" panose="05000000000000000000" pitchFamily="2" charset="2"/>
              </a:rPr>
              <a:t>“ [7] in dem Modell, mit dem eine Startgeschwindigkeit vorgegeben werden kann (insbesondere zur Validierung wichtig, da die vorhanden Messungen alle bereits eine „Initialgeschwindigkeit“ besitzen)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Die Blöcke [9] und [10] repräsentieren ideale Messmittel (Kraft und Geschwindigkeit).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Die Blöcke [4] kennzeichnen jeweils den Übergang in das physikalische Netzwerk oder das Signalflussorientierte Netzwerk (je nach Pfeilrichtung)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Mit dem Block [11] werden alle Signalleitung zu einem Bus zusammengefasst und über einen Port nach Außen zur Verfügung gestellt.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22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6B7E6B-95A5-42BE-A64E-16ADD2EE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5" y="533058"/>
            <a:ext cx="11574079" cy="53066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3D8DA7C-9F57-4AB1-869C-0BD714AF5090}"/>
              </a:ext>
            </a:extLst>
          </p:cNvPr>
          <p:cNvSpPr/>
          <p:nvPr/>
        </p:nvSpPr>
        <p:spPr>
          <a:xfrm>
            <a:off x="5253135" y="4310743"/>
            <a:ext cx="2155371" cy="11290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927366-5543-45BE-B950-7BAFEB3D3D5F}"/>
              </a:ext>
            </a:extLst>
          </p:cNvPr>
          <p:cNvSpPr/>
          <p:nvPr/>
        </p:nvSpPr>
        <p:spPr>
          <a:xfrm>
            <a:off x="3399454" y="1857399"/>
            <a:ext cx="538064" cy="92312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9A6333-B370-47A5-A965-A5927D27181E}"/>
              </a:ext>
            </a:extLst>
          </p:cNvPr>
          <p:cNvSpPr/>
          <p:nvPr/>
        </p:nvSpPr>
        <p:spPr>
          <a:xfrm>
            <a:off x="3582955" y="2522764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B389AF-8725-4E05-9480-D20AF2B006EA}"/>
              </a:ext>
            </a:extLst>
          </p:cNvPr>
          <p:cNvSpPr/>
          <p:nvPr/>
        </p:nvSpPr>
        <p:spPr>
          <a:xfrm>
            <a:off x="7053943" y="4325205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B0E40A-7934-40E9-9B59-DE2E8545971D}"/>
              </a:ext>
            </a:extLst>
          </p:cNvPr>
          <p:cNvSpPr/>
          <p:nvPr/>
        </p:nvSpPr>
        <p:spPr>
          <a:xfrm>
            <a:off x="5253135" y="3999852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F2A205-79C8-4012-81C6-4033C5602AC6}"/>
              </a:ext>
            </a:extLst>
          </p:cNvPr>
          <p:cNvSpPr/>
          <p:nvPr/>
        </p:nvSpPr>
        <p:spPr>
          <a:xfrm>
            <a:off x="612595" y="1634114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11C4E-BBA9-4485-AACB-EC3A0563163B}"/>
              </a:ext>
            </a:extLst>
          </p:cNvPr>
          <p:cNvSpPr/>
          <p:nvPr/>
        </p:nvSpPr>
        <p:spPr>
          <a:xfrm>
            <a:off x="2702852" y="2509418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A9DECF8-45A6-41FB-A91D-7F51DD945242}"/>
              </a:ext>
            </a:extLst>
          </p:cNvPr>
          <p:cNvSpPr/>
          <p:nvPr/>
        </p:nvSpPr>
        <p:spPr>
          <a:xfrm>
            <a:off x="2712569" y="1503485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E655A-737E-4380-A8E8-F99B87ACB456}"/>
              </a:ext>
            </a:extLst>
          </p:cNvPr>
          <p:cNvSpPr/>
          <p:nvPr/>
        </p:nvSpPr>
        <p:spPr>
          <a:xfrm>
            <a:off x="3313923" y="887621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47023F1-F564-4B31-AAE3-8160DD520D98}"/>
              </a:ext>
            </a:extLst>
          </p:cNvPr>
          <p:cNvSpPr/>
          <p:nvPr/>
        </p:nvSpPr>
        <p:spPr>
          <a:xfrm>
            <a:off x="4397501" y="1895371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4C1613-38AB-4010-9DA3-047DCE8C2873}"/>
              </a:ext>
            </a:extLst>
          </p:cNvPr>
          <p:cNvSpPr/>
          <p:nvPr/>
        </p:nvSpPr>
        <p:spPr>
          <a:xfrm>
            <a:off x="4220219" y="3518941"/>
            <a:ext cx="531845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34FD5B9-BF34-4D60-BEAF-6518849FA245}"/>
              </a:ext>
            </a:extLst>
          </p:cNvPr>
          <p:cNvSpPr/>
          <p:nvPr/>
        </p:nvSpPr>
        <p:spPr>
          <a:xfrm>
            <a:off x="5264549" y="3132105"/>
            <a:ext cx="2155371" cy="11290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501482-C266-4180-9A4C-7B9B58C4BED8}"/>
              </a:ext>
            </a:extLst>
          </p:cNvPr>
          <p:cNvSpPr/>
          <p:nvPr/>
        </p:nvSpPr>
        <p:spPr>
          <a:xfrm>
            <a:off x="8685630" y="5709121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C35FF4-C0DD-4B6D-8AA5-AE8075E176A3}"/>
              </a:ext>
            </a:extLst>
          </p:cNvPr>
          <p:cNvSpPr/>
          <p:nvPr/>
        </p:nvSpPr>
        <p:spPr>
          <a:xfrm>
            <a:off x="9667142" y="5774436"/>
            <a:ext cx="592594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95AED26-FC94-4557-9B79-10752BBA1567}"/>
              </a:ext>
            </a:extLst>
          </p:cNvPr>
          <p:cNvSpPr/>
          <p:nvPr/>
        </p:nvSpPr>
        <p:spPr>
          <a:xfrm>
            <a:off x="4397500" y="1096191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2A4737F-E1F1-4130-A471-E1E475B6C532}"/>
              </a:ext>
            </a:extLst>
          </p:cNvPr>
          <p:cNvSpPr/>
          <p:nvPr/>
        </p:nvSpPr>
        <p:spPr>
          <a:xfrm>
            <a:off x="5853521" y="1948711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C37734D-3BD7-4A04-8CBB-F8072E400659}"/>
              </a:ext>
            </a:extLst>
          </p:cNvPr>
          <p:cNvSpPr/>
          <p:nvPr/>
        </p:nvSpPr>
        <p:spPr>
          <a:xfrm>
            <a:off x="4846083" y="3518940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65356F7-5206-4A26-BBA8-421234B984FF}"/>
              </a:ext>
            </a:extLst>
          </p:cNvPr>
          <p:cNvSpPr/>
          <p:nvPr/>
        </p:nvSpPr>
        <p:spPr>
          <a:xfrm>
            <a:off x="5976257" y="3298371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C6C7C71-F6F8-41AF-BD3A-B56A2D8F7E3E}"/>
              </a:ext>
            </a:extLst>
          </p:cNvPr>
          <p:cNvSpPr/>
          <p:nvPr/>
        </p:nvSpPr>
        <p:spPr>
          <a:xfrm>
            <a:off x="7532973" y="3559628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81A2BC8-668F-4E3B-AFD8-3EF0DA9B660C}"/>
              </a:ext>
            </a:extLst>
          </p:cNvPr>
          <p:cNvSpPr/>
          <p:nvPr/>
        </p:nvSpPr>
        <p:spPr>
          <a:xfrm>
            <a:off x="7566428" y="4194576"/>
            <a:ext cx="354563" cy="261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B49587D-C027-4B5F-8BBB-68CBBD2D7B32}"/>
              </a:ext>
            </a:extLst>
          </p:cNvPr>
          <p:cNvSpPr/>
          <p:nvPr/>
        </p:nvSpPr>
        <p:spPr>
          <a:xfrm>
            <a:off x="5937875" y="2376234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1A430AF-60A8-4102-ACBB-057175838AFC}"/>
              </a:ext>
            </a:extLst>
          </p:cNvPr>
          <p:cNvSpPr/>
          <p:nvPr/>
        </p:nvSpPr>
        <p:spPr>
          <a:xfrm>
            <a:off x="8034584" y="3559628"/>
            <a:ext cx="327170" cy="3117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020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Breitbild</PresentationFormat>
  <Paragraphs>198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Dokumentation zur Simulationsumgebung Paddelec</vt:lpstr>
      <vt:lpstr>Allgemeine Vereinbarungen </vt:lpstr>
      <vt:lpstr>Aufbau und Struktur des Modells</vt:lpstr>
      <vt:lpstr>Gesamtdarstellung Paddelec</vt:lpstr>
      <vt:lpstr>Projektstruktur</vt:lpstr>
      <vt:lpstr>Beschreibung der einzelnen Simulationsmodelle</vt:lpstr>
      <vt:lpstr>Modell BoatHull v1.0</vt:lpstr>
      <vt:lpstr>PowerPoint-Präsentation</vt:lpstr>
      <vt:lpstr>PowerPoint-Präsentation</vt:lpstr>
      <vt:lpstr>PowerPoint-Präsentation</vt:lpstr>
      <vt:lpstr>iPAddel v1.0</vt:lpstr>
      <vt:lpstr>Simulationsaufbau</vt:lpstr>
      <vt:lpstr>PowerPoint-Präsentation</vt:lpstr>
      <vt:lpstr>Modell MeasurementData v1.0</vt:lpstr>
      <vt:lpstr>PowerPoint-Präsentation</vt:lpstr>
      <vt:lpstr>Auswertung / Resultate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Rene Budich</dc:creator>
  <cp:lastModifiedBy>Rene Budich</cp:lastModifiedBy>
  <cp:revision>19</cp:revision>
  <dcterms:created xsi:type="dcterms:W3CDTF">2020-03-31T06:58:08Z</dcterms:created>
  <dcterms:modified xsi:type="dcterms:W3CDTF">2020-03-31T10:00:38Z</dcterms:modified>
</cp:coreProperties>
</file>