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9"/>
  </p:handout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3" r:id="rId10"/>
    <p:sldId id="262" r:id="rId11"/>
    <p:sldId id="264" r:id="rId12"/>
    <p:sldId id="266" r:id="rId14"/>
    <p:sldId id="267" r:id="rId15"/>
    <p:sldId id="268" r:id="rId16"/>
    <p:sldId id="269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alt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alt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1025" y="5393690"/>
            <a:ext cx="2844800" cy="476250"/>
          </a:xfrm>
        </p:spPr>
        <p:txBody>
          <a:bodyPr/>
          <a:lstStyle/>
          <a:p>
            <a:r>
              <a:rPr lang="en-US" alt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x-none" altLang="en-US"/>
          </a:p>
          <a:p>
            <a:endParaRPr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x-none" altLang="en-US" smtClean="0"/>
          </a:p>
          <a:p>
            <a:endParaRPr lang="x-none" altLang="en-US" smtClean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609600" y="6245225"/>
            <a:ext cx="18567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x-none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r>
              <a:rPr lang="x-none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/ 15</a:t>
            </a:r>
            <a:endParaRPr lang="x-none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55" y="1057593"/>
            <a:ext cx="9144000" cy="2387600"/>
          </a:xfrm>
        </p:spPr>
        <p:txBody>
          <a:bodyPr anchor="ctr" anchorCtr="0"/>
          <a:p>
            <a:r>
              <a:rPr lang="x-none" altLang="en-US" sz="6000">
                <a:latin typeface="Arial" panose="02080604020202020204" charset="0"/>
              </a:rPr>
              <a:t>Игра "FEFU Invaders"</a:t>
            </a:r>
            <a:br>
              <a:rPr lang="x-none" altLang="en-US" sz="6000">
                <a:latin typeface="Arial" panose="02080604020202020204" charset="0"/>
              </a:rPr>
            </a:br>
            <a:endParaRPr lang="x-none" altLang="en-US" sz="1800">
              <a:latin typeface="Arial" panose="0208060402020202020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7362825" y="3656330"/>
            <a:ext cx="3859530" cy="1655445"/>
          </a:xfrm>
        </p:spPr>
        <p:txBody>
          <a:bodyPr/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Студентый группы Б8103а:</a:t>
            </a:r>
            <a:endParaRPr lang="x-none" altLang="en-US">
              <a:latin typeface="Arial" panose="02080604020202020204" charset="0"/>
              <a:sym typeface="+mn-ea"/>
            </a:endParaRPr>
          </a:p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Паленный Дмитрий</a:t>
            </a:r>
            <a:endParaRPr lang="x-none" altLang="en-US">
              <a:latin typeface="Arial" panose="02080604020202020204" charset="0"/>
              <a:sym typeface="+mn-ea"/>
            </a:endParaRPr>
          </a:p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Потоцкая Анастасия</a:t>
            </a:r>
            <a:endParaRPr lang="x-none" altLang="en-US">
              <a:latin typeface="Arial" panose="02080604020202020204" charset="0"/>
              <a:sym typeface="+mn-ea"/>
            </a:endParaRPr>
          </a:p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Родионов Петр</a:t>
            </a:r>
            <a:endParaRPr lang="x-none" altLang="en-US">
              <a:latin typeface="Arial" panose="0208060402020202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10255" y="6002020"/>
            <a:ext cx="521652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sz="1400">
                <a:latin typeface="Arial" panose="02080604020202020204" charset="0"/>
              </a:rPr>
              <a:t>Дальневосточный федеральный университет</a:t>
            </a:r>
            <a:endParaRPr lang="x-none" sz="1400">
              <a:latin typeface="Arial" panose="02080604020202020204" charset="0"/>
            </a:endParaRPr>
          </a:p>
          <a:p>
            <a:pPr algn="ctr"/>
            <a:r>
              <a:rPr lang="x-none" sz="1400">
                <a:latin typeface="Arial" panose="02080604020202020204" charset="0"/>
              </a:rPr>
              <a:t>2017 г. </a:t>
            </a:r>
            <a:endParaRPr lang="x-none" sz="1400"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017"/>
            <a:ext cx="10972800" cy="1143000"/>
          </a:xfrm>
        </p:spPr>
        <p:txBody>
          <a:bodyPr/>
          <a:p>
            <a:r>
              <a:rPr lang="x-none" altLang="en-US"/>
              <a:t>Структура кода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10114915" y="131445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Game</a:t>
            </a:r>
            <a:endParaRPr lang="x-none" altLang="en-US" sz="2000"/>
          </a:p>
        </p:txBody>
      </p:sp>
      <p:sp>
        <p:nvSpPr>
          <p:cNvPr id="6" name="Rectangle 5"/>
          <p:cNvSpPr/>
          <p:nvPr/>
        </p:nvSpPr>
        <p:spPr>
          <a:xfrm>
            <a:off x="989330" y="132207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Entity</a:t>
            </a:r>
            <a:endParaRPr lang="x-none" altLang="en-US" sz="2000"/>
          </a:p>
        </p:txBody>
      </p:sp>
      <p:sp>
        <p:nvSpPr>
          <p:cNvPr id="7" name="Rectangle 6"/>
          <p:cNvSpPr/>
          <p:nvPr/>
        </p:nvSpPr>
        <p:spPr>
          <a:xfrm>
            <a:off x="5051425" y="132270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Player</a:t>
            </a:r>
            <a:endParaRPr lang="x-none" altLang="en-US" sz="2000"/>
          </a:p>
        </p:txBody>
      </p:sp>
      <p:sp>
        <p:nvSpPr>
          <p:cNvPr id="8" name="Rectangle 7"/>
          <p:cNvSpPr/>
          <p:nvPr/>
        </p:nvSpPr>
        <p:spPr>
          <a:xfrm>
            <a:off x="4317365" y="221361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Enemy</a:t>
            </a:r>
            <a:endParaRPr lang="x-none" altLang="en-US" sz="2000"/>
          </a:p>
        </p:txBody>
      </p:sp>
      <p:sp>
        <p:nvSpPr>
          <p:cNvPr id="9" name="Rectangle 8"/>
          <p:cNvSpPr/>
          <p:nvPr/>
        </p:nvSpPr>
        <p:spPr>
          <a:xfrm>
            <a:off x="266573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Bullet</a:t>
            </a:r>
            <a:endParaRPr lang="x-none" altLang="en-US" sz="2000"/>
          </a:p>
        </p:txBody>
      </p:sp>
      <p:sp>
        <p:nvSpPr>
          <p:cNvPr id="10" name="Rectangle 9"/>
          <p:cNvSpPr/>
          <p:nvPr/>
        </p:nvSpPr>
        <p:spPr>
          <a:xfrm>
            <a:off x="98933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Bonus</a:t>
            </a:r>
            <a:endParaRPr lang="x-none" altLang="en-US" sz="2000"/>
          </a:p>
        </p:txBody>
      </p:sp>
      <p:cxnSp>
        <p:nvCxnSpPr>
          <p:cNvPr id="11" name="Straight Arrow Connector 10"/>
          <p:cNvCxnSpPr>
            <a:stCxn id="7" idx="1"/>
            <a:endCxn id="6" idx="3"/>
          </p:cNvCxnSpPr>
          <p:nvPr/>
        </p:nvCxnSpPr>
        <p:spPr>
          <a:xfrm flipH="1" flipV="1">
            <a:off x="2456815" y="1610360"/>
            <a:ext cx="25946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V="1">
            <a:off x="1715135" y="1898015"/>
            <a:ext cx="0" cy="314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2448560" y="1898015"/>
            <a:ext cx="942975" cy="314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56815" y="1759585"/>
            <a:ext cx="1860550" cy="453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70170" y="368300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DefaultE</a:t>
            </a:r>
            <a:endParaRPr lang="x-none" altLang="en-US" sz="2000"/>
          </a:p>
        </p:txBody>
      </p:sp>
      <p:sp>
        <p:nvSpPr>
          <p:cNvPr id="16" name="Rectangle 15"/>
          <p:cNvSpPr/>
          <p:nvPr/>
        </p:nvSpPr>
        <p:spPr>
          <a:xfrm>
            <a:off x="2850515" y="3692525"/>
            <a:ext cx="190754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EnemyB</a:t>
            </a:r>
            <a:endParaRPr lang="x-none" altLang="en-US" sz="2000"/>
          </a:p>
        </p:txBody>
      </p:sp>
      <p:sp>
        <p:nvSpPr>
          <p:cNvPr id="17" name="Rectangle 16"/>
          <p:cNvSpPr/>
          <p:nvPr/>
        </p:nvSpPr>
        <p:spPr>
          <a:xfrm>
            <a:off x="5170170" y="425894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SniperE</a:t>
            </a:r>
            <a:endParaRPr lang="x-none" altLang="en-US" sz="2000"/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5050790" y="2788920"/>
            <a:ext cx="853440" cy="894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515" y="4269740"/>
            <a:ext cx="191262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RifleB</a:t>
            </a:r>
            <a:endParaRPr lang="x-none" altLang="en-US" sz="2000"/>
          </a:p>
        </p:txBody>
      </p:sp>
      <p:sp>
        <p:nvSpPr>
          <p:cNvPr id="21" name="Rectangle 20"/>
          <p:cNvSpPr/>
          <p:nvPr/>
        </p:nvSpPr>
        <p:spPr>
          <a:xfrm>
            <a:off x="2847340" y="4844415"/>
            <a:ext cx="191516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MachinegunB</a:t>
            </a:r>
            <a:endParaRPr lang="x-none" altLang="en-US" sz="2000"/>
          </a:p>
        </p:txBody>
      </p:sp>
      <p:sp>
        <p:nvSpPr>
          <p:cNvPr id="22" name="Rectangle 21"/>
          <p:cNvSpPr/>
          <p:nvPr/>
        </p:nvSpPr>
        <p:spPr>
          <a:xfrm>
            <a:off x="2844165" y="5423535"/>
            <a:ext cx="191960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ShotgunB</a:t>
            </a:r>
            <a:endParaRPr lang="x-none" altLang="en-US" sz="2000"/>
          </a:p>
        </p:txBody>
      </p:sp>
      <p:cxnSp>
        <p:nvCxnSpPr>
          <p:cNvPr id="23" name="Straight Arrow Connector 22"/>
          <p:cNvCxnSpPr>
            <a:stCxn id="16" idx="0"/>
            <a:endCxn id="9" idx="2"/>
          </p:cNvCxnSpPr>
          <p:nvPr/>
        </p:nvCxnSpPr>
        <p:spPr>
          <a:xfrm flipH="1" flipV="1">
            <a:off x="3399790" y="2788920"/>
            <a:ext cx="404495" cy="903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7220" y="4269740"/>
            <a:ext cx="191262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RifleB</a:t>
            </a:r>
            <a:endParaRPr lang="x-none" altLang="en-US" sz="2000"/>
          </a:p>
        </p:txBody>
      </p:sp>
      <p:sp>
        <p:nvSpPr>
          <p:cNvPr id="26" name="Rectangle 25"/>
          <p:cNvSpPr/>
          <p:nvPr/>
        </p:nvSpPr>
        <p:spPr>
          <a:xfrm>
            <a:off x="614045" y="4844415"/>
            <a:ext cx="191516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MachinegunB</a:t>
            </a:r>
            <a:endParaRPr lang="x-none" alt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9600" y="5420360"/>
            <a:ext cx="191960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ShotgunB</a:t>
            </a:r>
            <a:endParaRPr lang="x-none" altLang="en-US" sz="2000"/>
          </a:p>
        </p:txBody>
      </p:sp>
      <p:cxnSp>
        <p:nvCxnSpPr>
          <p:cNvPr id="28" name="Straight Arrow Connector 27"/>
          <p:cNvCxnSpPr>
            <a:stCxn id="25" idx="0"/>
            <a:endCxn id="10" idx="2"/>
          </p:cNvCxnSpPr>
          <p:nvPr/>
        </p:nvCxnSpPr>
        <p:spPr>
          <a:xfrm flipV="1">
            <a:off x="1573530" y="2788920"/>
            <a:ext cx="149860" cy="1480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69835" y="131445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Weapon</a:t>
            </a:r>
            <a:endParaRPr lang="x-none" altLang="en-US" sz="2000"/>
          </a:p>
        </p:txBody>
      </p:sp>
      <p:sp>
        <p:nvSpPr>
          <p:cNvPr id="31" name="Rectangle 30"/>
          <p:cNvSpPr/>
          <p:nvPr/>
        </p:nvSpPr>
        <p:spPr>
          <a:xfrm>
            <a:off x="7421245" y="2275840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</a:t>
            </a:r>
            <a:endParaRPr lang="x-none" altLang="en-US" sz="2000"/>
          </a:p>
        </p:txBody>
      </p:sp>
      <p:sp>
        <p:nvSpPr>
          <p:cNvPr id="32" name="Rectangle 31"/>
          <p:cNvSpPr/>
          <p:nvPr/>
        </p:nvSpPr>
        <p:spPr>
          <a:xfrm>
            <a:off x="7421245" y="3427730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</a:t>
            </a:r>
            <a:endParaRPr lang="x-none" altLang="en-US" sz="2000"/>
          </a:p>
        </p:txBody>
      </p:sp>
      <p:sp>
        <p:nvSpPr>
          <p:cNvPr id="33" name="Rectangle 32"/>
          <p:cNvSpPr/>
          <p:nvPr/>
        </p:nvSpPr>
        <p:spPr>
          <a:xfrm>
            <a:off x="7421245" y="2851785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</a:t>
            </a:r>
            <a:endParaRPr lang="x-none" altLang="en-US" sz="2000"/>
          </a:p>
        </p:txBody>
      </p:sp>
      <p:cxnSp>
        <p:nvCxnSpPr>
          <p:cNvPr id="34" name="Straight Arrow Connector 33"/>
          <p:cNvCxnSpPr>
            <a:stCxn id="31" idx="0"/>
            <a:endCxn id="30" idx="2"/>
          </p:cNvCxnSpPr>
          <p:nvPr/>
        </p:nvCxnSpPr>
        <p:spPr>
          <a:xfrm flipV="1">
            <a:off x="8297545" y="1890395"/>
            <a:ext cx="6350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115550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Geometry</a:t>
            </a:r>
            <a:endParaRPr lang="x-none" altLang="en-US" sz="2000"/>
          </a:p>
        </p:txBody>
      </p:sp>
      <p:sp>
        <p:nvSpPr>
          <p:cNvPr id="37" name="Rectangle 36"/>
          <p:cNvSpPr/>
          <p:nvPr/>
        </p:nvSpPr>
        <p:spPr>
          <a:xfrm>
            <a:off x="7179945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Music</a:t>
            </a:r>
            <a:endParaRPr lang="x-none" altLang="en-US" sz="2000"/>
          </a:p>
        </p:txBody>
      </p:sp>
      <p:sp>
        <p:nvSpPr>
          <p:cNvPr id="38" name="Rectangle 37"/>
          <p:cNvSpPr/>
          <p:nvPr/>
        </p:nvSpPr>
        <p:spPr>
          <a:xfrm>
            <a:off x="8647430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Graphic</a:t>
            </a:r>
            <a:endParaRPr lang="x-none" altLang="en-US" sz="2000"/>
          </a:p>
        </p:txBody>
      </p:sp>
      <p:sp>
        <p:nvSpPr>
          <p:cNvPr id="39" name="Rectangle 38"/>
          <p:cNvSpPr/>
          <p:nvPr/>
        </p:nvSpPr>
        <p:spPr>
          <a:xfrm>
            <a:off x="1011555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Level</a:t>
            </a:r>
            <a:endParaRPr lang="x-none" altLang="en-US" sz="2000"/>
          </a:p>
        </p:txBody>
      </p:sp>
      <p:sp>
        <p:nvSpPr>
          <p:cNvPr id="40" name="Rectangle 39"/>
          <p:cNvSpPr/>
          <p:nvPr/>
        </p:nvSpPr>
        <p:spPr>
          <a:xfrm>
            <a:off x="10114915" y="278892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Stage</a:t>
            </a:r>
            <a:endParaRPr lang="x-none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Технические особенности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en-US" sz="2800"/>
              <a:t>Адаптивный дизайн</a:t>
            </a:r>
            <a:endParaRPr lang="x-none" altLang="en-US" sz="2800"/>
          </a:p>
          <a:p>
            <a:pPr algn="just"/>
            <a:r>
              <a:rPr lang="x-none" altLang="en-US" sz="2800"/>
              <a:t>Фон не является объектом отрисовки canvas'а</a:t>
            </a:r>
            <a:endParaRPr lang="x-none" altLang="en-US" sz="2800"/>
          </a:p>
          <a:p>
            <a:pPr algn="just"/>
            <a:r>
              <a:rPr lang="x-none" altLang="en-US" sz="2800"/>
              <a:t>Разделение сущностей на несколько массивов по их классам</a:t>
            </a:r>
            <a:endParaRPr lang="x-none" altLang="en-US" sz="2800"/>
          </a:p>
          <a:p>
            <a:pPr algn="just"/>
            <a:r>
              <a:rPr lang="x-none" altLang="en-US" sz="2800"/>
              <a:t>Использование загруженных изображений не более одного раза</a:t>
            </a:r>
            <a:endParaRPr lang="x-none" altLang="en-US" sz="2800"/>
          </a:p>
          <a:p>
            <a:pPr algn="just"/>
            <a:r>
              <a:rPr lang="x-none" altLang="en-US" sz="2800"/>
              <a:t>Возможность генерации уровней в зависимости от функции</a:t>
            </a:r>
            <a:endParaRPr lang="x-none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90"/>
            <a:ext cx="10972800" cy="6136005"/>
          </a:xfrm>
        </p:spPr>
        <p:txBody>
          <a:bodyPr/>
          <a:p>
            <a:r>
              <a:rPr lang="x-none" altLang="en-US" sz="5400"/>
              <a:t>Команда</a:t>
            </a:r>
            <a:endParaRPr lang="x-none" altLang="en-US"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Статистика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x-none" altLang="en-US" sz="2800"/>
              <a:t>Изображений: 14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Аудиофайлов: 10</a:t>
            </a:r>
            <a:endParaRPr lang="x-none" altLang="en-US" sz="2800"/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altLang="en-US" sz="2800"/>
              <a:t>Скриптовых файлов: 14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Коммитов: 102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Строк кода: 2688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>
                <a:sym typeface="+mn-ea"/>
              </a:rPr>
              <a:t>4400 </a:t>
            </a:r>
            <a:r>
              <a:rPr lang="x-none" altLang="en-US" sz="2800">
                <a:solidFill>
                  <a:srgbClr val="00B050"/>
                </a:solidFill>
              </a:rPr>
              <a:t>добавлено </a:t>
            </a:r>
            <a:r>
              <a:rPr lang="x-none" altLang="en-US" sz="2800"/>
              <a:t>| </a:t>
            </a:r>
            <a:r>
              <a:rPr lang="x-none" altLang="en-US" sz="2800">
                <a:solidFill>
                  <a:srgbClr val="C00000"/>
                </a:solidFill>
              </a:rPr>
              <a:t>удалено </a:t>
            </a:r>
            <a:r>
              <a:rPr lang="x-none" altLang="en-US" sz="2800"/>
              <a:t>1712</a:t>
            </a:r>
            <a:endParaRPr lang="x-none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Нами были использованы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219700" cy="2054860"/>
          </a:xfrm>
        </p:spPr>
        <p:txBody>
          <a:bodyPr/>
          <a:p>
            <a:pPr marL="0" indent="0">
              <a:buNone/>
            </a:pPr>
            <a:r>
              <a:rPr lang="x-none" altLang="en-US" sz="2800" i="1"/>
              <a:t>Сайты с бесплатными</a:t>
            </a:r>
            <a:endParaRPr lang="x-none" altLang="en-US" sz="2800" i="1"/>
          </a:p>
          <a:p>
            <a:pPr marL="0" indent="0">
              <a:buNone/>
            </a:pPr>
            <a:r>
              <a:rPr lang="x-none" altLang="en-US" sz="2800" i="1"/>
              <a:t>изображениями:</a:t>
            </a:r>
            <a:endParaRPr lang="x-none" altLang="en-US" sz="2800" i="1"/>
          </a:p>
          <a:p>
            <a:r>
              <a:rPr lang="x-none" altLang="en-US" sz="2800"/>
              <a:t>opengameart.org</a:t>
            </a:r>
            <a:endParaRPr lang="x-none" altLang="en-US" sz="280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x-none" altLang="en-US" sz="2800"/>
              <a:t>giphy.com</a:t>
            </a:r>
            <a:endParaRPr lang="x-none" altLang="en-US" sz="2800"/>
          </a:p>
          <a:p>
            <a:pPr marL="0" indent="0">
              <a:buNone/>
            </a:pPr>
            <a:endParaRPr lang="x-none" altLang="en-US" sz="28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29300" y="1600200"/>
            <a:ext cx="5219700" cy="45262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x-none" altLang="en-US" sz="2800" i="1"/>
              <a:t>Сайт с бесплатными</a:t>
            </a:r>
            <a:endParaRPr lang="x-none" altLang="en-US" sz="2800" i="1"/>
          </a:p>
          <a:p>
            <a:pPr marL="0" indent="0" algn="r">
              <a:buNone/>
            </a:pPr>
            <a:r>
              <a:rPr lang="x-none" altLang="en-US" sz="2800" i="1"/>
              <a:t>аудиозаписями:</a:t>
            </a:r>
            <a:endParaRPr lang="x-none" altLang="en-US" sz="2800" i="1"/>
          </a:p>
          <a:p>
            <a:pPr marL="457200" indent="-457200" algn="r"/>
            <a:r>
              <a:rPr lang="x-none" altLang="en-US" sz="2800"/>
              <a:t>freesound.org</a:t>
            </a:r>
            <a:endParaRPr lang="x-none" altLang="en-US" sz="2800"/>
          </a:p>
          <a:p>
            <a:pPr marL="0" indent="0" algn="r">
              <a:buNone/>
            </a:pPr>
            <a:endParaRPr lang="x-none" altLang="en-US" sz="2800"/>
          </a:p>
          <a:p>
            <a:pPr marL="0" indent="0" algn="r">
              <a:buNone/>
            </a:pPr>
            <a:endParaRPr lang="x-none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609600" y="4065270"/>
            <a:ext cx="3760470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 sz="2800" i="1">
                <a:sym typeface="+mn-ea"/>
              </a:rPr>
              <a:t>Графический редактор:</a:t>
            </a:r>
            <a:endParaRPr lang="x-none" altLang="en-US" sz="2800" i="1">
              <a:sym typeface="+mn-ea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2800"/>
              <a:t>GIMP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288530" y="4065270"/>
            <a:ext cx="3760470" cy="179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r">
              <a:buNone/>
            </a:pPr>
            <a:r>
              <a:rPr lang="x-none" altLang="en-US" sz="2800" i="1">
                <a:sym typeface="+mn-ea"/>
              </a:rPr>
              <a:t>Текстовые редакторы / IDE:</a:t>
            </a:r>
            <a:endParaRPr lang="x-none" altLang="en-US" sz="2800" i="1">
              <a:sym typeface="+mn-ea"/>
            </a:endParaRPr>
          </a:p>
          <a:p>
            <a:pPr marL="457200" indent="-457200" algn="r">
              <a:buFont typeface="Arial" panose="02080604020202020204" charset="0"/>
              <a:buChar char="•"/>
            </a:pPr>
            <a:r>
              <a:rPr lang="x-none" altLang="en-US" sz="2800"/>
              <a:t>Atom</a:t>
            </a:r>
            <a:endParaRPr lang="x-none" altLang="en-US" sz="2800"/>
          </a:p>
          <a:p>
            <a:pPr marL="457200" indent="-457200" algn="r">
              <a:buFont typeface="Arial" panose="02080604020202020204" charset="0"/>
              <a:buChar char="•"/>
            </a:pPr>
            <a:r>
              <a:rPr lang="x-none" altLang="en-US" sz="2800"/>
              <a:t>Sublime Text</a:t>
            </a:r>
            <a:endParaRPr lang="x-none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413510" y="2336165"/>
            <a:ext cx="9160510" cy="925195"/>
          </a:xfrm>
        </p:spPr>
        <p:txBody>
          <a:bodyPr/>
          <a:p>
            <a:pPr marL="0" indent="0" algn="ctr">
              <a:buNone/>
            </a:pPr>
            <a:r>
              <a:rPr lang="x-none" altLang="ru-RU" sz="4400"/>
              <a:t>Ссылка на игру:</a:t>
            </a:r>
            <a:endParaRPr lang="x-none" altLang="ru-RU" sz="4400"/>
          </a:p>
          <a:p>
            <a:pPr marL="0" indent="0" algn="ctr">
              <a:buNone/>
            </a:pPr>
            <a:r>
              <a:rPr lang="x-none" altLang="ru-RU" sz="4400" b="1"/>
              <a:t>https://direded.github.io</a:t>
            </a:r>
            <a:endParaRPr lang="x-none" altLang="ru-RU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Описание игры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2431415"/>
            <a:ext cx="10972800" cy="2128520"/>
          </a:xfrm>
        </p:spPr>
        <p:txBody>
          <a:bodyPr/>
          <a:p>
            <a:pPr marL="0" indent="0" algn="ctr" fontAlgn="auto">
              <a:spcBef>
                <a:spcPts val="1600"/>
              </a:spcBef>
              <a:spcAft>
                <a:spcPts val="1800"/>
              </a:spcAft>
              <a:buNone/>
            </a:pPr>
            <a:r>
              <a:rPr lang="x-none" altLang="en-US" sz="2800">
                <a:latin typeface="Arial" panose="02080604020202020204" charset="0"/>
                <a:sym typeface="+mn-ea"/>
              </a:rPr>
              <a:t>Жанр: вертикальный кооперативный шутер с видом сверху.</a:t>
            </a:r>
            <a:endParaRPr lang="x-none" altLang="en-US" sz="2800">
              <a:latin typeface="Arial" panose="02080604020202020204" charset="0"/>
            </a:endParaRPr>
          </a:p>
          <a:p>
            <a:pPr marL="0" indent="0" algn="ctr" fontAlgn="auto">
              <a:spcBef>
                <a:spcPts val="1600"/>
              </a:spcBef>
              <a:spcAft>
                <a:spcPts val="1800"/>
              </a:spcAft>
              <a:buNone/>
            </a:pPr>
            <a:r>
              <a:rPr lang="x-none" altLang="en-US" sz="2800">
                <a:latin typeface="Arial" panose="02080604020202020204" charset="0"/>
              </a:rPr>
              <a:t>Цель игры: пережить наступление космических кораблей, набрав как можно больше очков за убийство врагов.</a:t>
            </a:r>
            <a:endParaRPr lang="x-none" altLang="en-US" sz="2800"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10235" y="36513"/>
            <a:ext cx="10972800" cy="1143000"/>
          </a:xfrm>
        </p:spPr>
        <p:txBody>
          <a:bodyPr/>
          <a:p>
            <a:pPr algn="ctr"/>
            <a:r>
              <a:rPr lang="ru-RU" altLang="en-US">
                <a:sym typeface="+mn-ea"/>
              </a:rPr>
              <a:t>Air Gallet</a:t>
            </a:r>
            <a:endParaRPr lang="x-none" altLang="en-US"/>
          </a:p>
        </p:txBody>
      </p:sp>
      <p:pic>
        <p:nvPicPr>
          <p:cNvPr id="6" name="Изображение 5" descr="Air Gallet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695" y="983615"/>
            <a:ext cx="3866515" cy="515429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85520"/>
            <a:ext cx="385254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Viper Phase 1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1251585"/>
            <a:ext cx="3874135" cy="5164455"/>
          </a:xfrm>
          <a:prstGeom prst="rect">
            <a:avLst/>
          </a:prstGeom>
        </p:spPr>
      </p:pic>
      <p:pic>
        <p:nvPicPr>
          <p:cNvPr id="5" name="Изображение 4" descr="viprp1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1202055"/>
            <a:ext cx="3910965" cy="5213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Игровой процесс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10" y="1572895"/>
            <a:ext cx="10972800" cy="3827145"/>
          </a:xfrm>
        </p:spPr>
        <p:txBody>
          <a:bodyPr anchor="ctr" anchorCtr="0"/>
          <a:p>
            <a:pPr marL="0" indent="0" algn="ctr">
              <a:buNone/>
            </a:pPr>
            <a:r>
              <a:rPr lang="x-none" altLang="en-US" sz="2800"/>
              <a:t>Игрок, управляя космическим кораблем, должен выжить на игровом поле, убив как можно больше врагов.</a:t>
            </a:r>
            <a:endParaRPr lang="x-none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Главное меню</a:t>
            </a:r>
            <a:endParaRPr lang="x-none" altLang="en-US"/>
          </a:p>
        </p:txBody>
      </p:sp>
      <p:pic>
        <p:nvPicPr>
          <p:cNvPr id="6" name="Content Placeholder 5" descr="/home/direded/Pictures/Screenshot from 2017-07-15 01-31-00.pngScreenshot from 2017-07-15 01-31-0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7058" y="1593215"/>
            <a:ext cx="8477250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Игровой процесс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740" y="1592580"/>
            <a:ext cx="8477885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Кооператив</a:t>
            </a:r>
            <a:endParaRPr lang="x-none" altLang="en-US"/>
          </a:p>
        </p:txBody>
      </p:sp>
      <p:pic>
        <p:nvPicPr>
          <p:cNvPr id="4" name="Content Placeholder 3" descr="Screenshot from 2017-07-15 01-33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345" y="1610360"/>
            <a:ext cx="8448675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Проигрыш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4515" y="1581150"/>
            <a:ext cx="8522335" cy="4794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Kingsoft Office WPP</Application>
  <PresentationFormat>Widescreen</PresentationFormat>
  <Paragraphs>124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Default Design</vt:lpstr>
      <vt:lpstr>Игра "FEFU Invaders"</vt:lpstr>
      <vt:lpstr>Описание игры</vt:lpstr>
      <vt:lpstr>Air Gallet</vt:lpstr>
      <vt:lpstr>Viper Phase 1</vt:lpstr>
      <vt:lpstr>Игровой процесс</vt:lpstr>
      <vt:lpstr>Главное меню</vt:lpstr>
      <vt:lpstr>Игровой процесс</vt:lpstr>
      <vt:lpstr>Кооператив</vt:lpstr>
      <vt:lpstr>Проигрыш</vt:lpstr>
      <vt:lpstr>Структура кода</vt:lpstr>
      <vt:lpstr>Технические особенности</vt:lpstr>
      <vt:lpstr>Команда</vt:lpstr>
      <vt:lpstr>Статистика</vt:lpstr>
      <vt:lpstr>Нами были использованы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FEFU Invaders</dc:title>
  <dc:creator>direded</dc:creator>
  <cp:lastModifiedBy>direded</cp:lastModifiedBy>
  <cp:revision>22</cp:revision>
  <dcterms:created xsi:type="dcterms:W3CDTF">2017-07-15T01:12:28Z</dcterms:created>
  <dcterms:modified xsi:type="dcterms:W3CDTF">2017-07-15T01:12:28Z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