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8"/>
  </p:handoutMasterIdLst>
  <p:sldIdLst>
    <p:sldId id="256" r:id="rId3"/>
    <p:sldId id="257" r:id="rId4"/>
    <p:sldId id="258" r:id="rId5"/>
    <p:sldId id="270" r:id="rId6"/>
    <p:sldId id="259" r:id="rId7"/>
    <p:sldId id="260" r:id="rId8"/>
    <p:sldId id="261" r:id="rId9"/>
    <p:sldId id="263" r:id="rId10"/>
    <p:sldId id="262" r:id="rId11"/>
    <p:sldId id="264" r:id="rId12"/>
    <p:sldId id="266" r:id="rId14"/>
    <p:sldId id="267" r:id="rId15"/>
    <p:sldId id="268" r:id="rId16"/>
    <p:sldId id="26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 snapToObjects="1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36000" cy="36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handoutMaster" Target="handoutMasters/handoutMaster1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altLang="en-US" smtClean="0"/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alt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1025" y="5393690"/>
            <a:ext cx="2844800" cy="476250"/>
          </a:xfrm>
        </p:spPr>
        <p:txBody>
          <a:bodyPr/>
          <a:lstStyle/>
          <a:p>
            <a:r>
              <a:rPr lang="en-US" altLang="en-US" smtClean="0"/>
              <a:t> 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5650230"/>
            <a:ext cx="2844800" cy="476250"/>
          </a:xfrm>
        </p:spPr>
        <p:txBody>
          <a:bodyPr/>
          <a:lstStyle/>
          <a:p>
            <a:fld id="{FDE934FF-F4E1-47C5-9CA5-30A81DDE2BE4}" type="datetimeFigureOut">
              <a:rPr lang="en-US" alt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5650230"/>
            <a:ext cx="2844800" cy="476250"/>
          </a:xfrm>
        </p:spPr>
        <p:txBody>
          <a:bodyPr/>
          <a:lstStyle/>
          <a:p>
            <a:fld id="{FDE934FF-F4E1-47C5-9CA5-30A81DDE2BE4}" type="datetimeFigureOut">
              <a:rPr lang="en-US" alt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5650230"/>
            <a:ext cx="2844800" cy="476250"/>
          </a:xfrm>
        </p:spPr>
        <p:txBody>
          <a:bodyPr/>
          <a:lstStyle/>
          <a:p>
            <a:fld id="{FDE934FF-F4E1-47C5-9CA5-30A81DDE2BE4}" type="datetimeFigureOut">
              <a:rPr lang="en-US" altLang="en-US" smtClean="0"/>
            </a:fld>
            <a:endParaRPr lang="x-none" altLang="en-US"/>
          </a:p>
          <a:p>
            <a:endParaRPr lang="x-none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x-none" altLang="en-US" smtClean="0"/>
          </a:p>
          <a:p>
            <a:endParaRPr lang="x-none" altLang="en-US" smtClean="0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5650230"/>
            <a:ext cx="2844800" cy="476250"/>
          </a:xfrm>
        </p:spPr>
        <p:txBody>
          <a:bodyPr/>
          <a:lstStyle/>
          <a:p>
            <a:fld id="{FDE934FF-F4E1-47C5-9CA5-30A81DDE2BE4}" type="datetimeFigureOut">
              <a:rPr lang="en-US" alt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5650230"/>
            <a:ext cx="2844800" cy="476250"/>
          </a:xfrm>
        </p:spPr>
        <p:txBody>
          <a:bodyPr/>
          <a:lstStyle/>
          <a:p>
            <a:fld id="{FDE934FF-F4E1-47C5-9CA5-30A81DDE2BE4}" type="datetimeFigureOut">
              <a:rPr lang="en-US" alt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5650230"/>
            <a:ext cx="2844800" cy="476250"/>
          </a:xfrm>
        </p:spPr>
        <p:txBody>
          <a:bodyPr/>
          <a:lstStyle/>
          <a:p>
            <a:fld id="{FDE934FF-F4E1-47C5-9CA5-30A81DDE2BE4}" type="datetimeFigureOut">
              <a:rPr lang="en-US" alt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5650230"/>
            <a:ext cx="2844800" cy="476250"/>
          </a:xfrm>
        </p:spPr>
        <p:txBody>
          <a:bodyPr/>
          <a:lstStyle/>
          <a:p>
            <a:fld id="{FDE934FF-F4E1-47C5-9CA5-30A81DDE2BE4}" type="datetimeFigureOut">
              <a:rPr lang="en-US" alt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5650230"/>
            <a:ext cx="2844800" cy="476250"/>
          </a:xfrm>
        </p:spPr>
        <p:txBody>
          <a:bodyPr/>
          <a:lstStyle/>
          <a:p>
            <a:fld id="{FDE934FF-F4E1-47C5-9CA5-30A81DDE2BE4}" type="datetimeFigureOut">
              <a:rPr lang="en-US" alt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5650230"/>
            <a:ext cx="2844800" cy="476250"/>
          </a:xfrm>
        </p:spPr>
        <p:txBody>
          <a:bodyPr/>
          <a:lstStyle/>
          <a:p>
            <a:fld id="{FDE934FF-F4E1-47C5-9CA5-30A81DDE2BE4}" type="datetimeFigureOut">
              <a:rPr lang="en-US" alt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5650230"/>
            <a:ext cx="2844800" cy="476250"/>
          </a:xfrm>
        </p:spPr>
        <p:txBody>
          <a:bodyPr/>
          <a:lstStyle/>
          <a:p>
            <a:fld id="{FDE934FF-F4E1-47C5-9CA5-30A81DDE2BE4}" type="datetimeFigureOut">
              <a:rPr lang="en-US" alt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9" name="Footer Placeholder 1028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Slide Number Placeholder 1029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>
              <a:defRPr sz="1400"/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  <p:sp>
        <p:nvSpPr>
          <p:cNvPr id="2" name="Text Box 1"/>
          <p:cNvSpPr txBox="1"/>
          <p:nvPr userDrawn="1"/>
        </p:nvSpPr>
        <p:spPr>
          <a:xfrm>
            <a:off x="609600" y="6245225"/>
            <a:ext cx="185674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fld id="{9A0DB2DC-4C9A-4742-B13C-FB6460FD3503}" type="slidenum">
              <a:rPr lang="x-none" altLang="en-US" sz="1400">
                <a:solidFill>
                  <a:schemeClr val="tx1">
                    <a:lumMod val="50000"/>
                    <a:lumOff val="50000"/>
                  </a:schemeClr>
                </a:solidFill>
              </a:rPr>
            </a:fld>
            <a:r>
              <a:rPr lang="x-none" altLang="en-US" sz="1400">
                <a:solidFill>
                  <a:schemeClr val="tx1">
                    <a:lumMod val="50000"/>
                    <a:lumOff val="50000"/>
                  </a:schemeClr>
                </a:solidFill>
              </a:rPr>
              <a:t> / 12</a:t>
            </a:r>
            <a:endParaRPr lang="x-none" altLang="en-US" sz="14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14748364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14748364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14748364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14748364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2255" y="1057593"/>
            <a:ext cx="9144000" cy="2387600"/>
          </a:xfrm>
        </p:spPr>
        <p:txBody>
          <a:bodyPr anchor="ctr" anchorCtr="0"/>
          <a:p>
            <a:r>
              <a:rPr lang="x-none" altLang="en-US" sz="6000">
                <a:latin typeface="Arial" charset="0"/>
              </a:rPr>
              <a:t>FEFU Invaders</a:t>
            </a:r>
            <a:endParaRPr lang="x-none" altLang="en-US" sz="6000">
              <a:latin typeface="Arial" charset="0"/>
            </a:endParaRPr>
          </a:p>
        </p:txBody>
      </p:sp>
      <p:sp>
        <p:nvSpPr>
          <p:cNvPr id="5" name="Subtitle 4"/>
          <p:cNvSpPr/>
          <p:nvPr>
            <p:ph type="subTitle" idx="1"/>
          </p:nvPr>
        </p:nvSpPr>
        <p:spPr>
          <a:xfrm>
            <a:off x="7362825" y="3656330"/>
            <a:ext cx="3859530" cy="1655445"/>
          </a:xfrm>
        </p:spPr>
        <p:txBody>
          <a:bodyPr/>
          <a:p>
            <a:pPr algn="l"/>
            <a:r>
              <a:rPr lang="x-none" altLang="en-US">
                <a:latin typeface="Arial" charset="0"/>
                <a:sym typeface="+mn-ea"/>
              </a:rPr>
              <a:t>Студентый группы Б8103а:</a:t>
            </a:r>
            <a:endParaRPr lang="x-none" altLang="en-US">
              <a:latin typeface="Arial" charset="0"/>
              <a:sym typeface="+mn-ea"/>
            </a:endParaRPr>
          </a:p>
          <a:p>
            <a:pPr algn="l"/>
            <a:r>
              <a:rPr lang="x-none" altLang="en-US">
                <a:latin typeface="Arial" charset="0"/>
                <a:sym typeface="+mn-ea"/>
              </a:rPr>
              <a:t>Паленный Дмитрий</a:t>
            </a:r>
            <a:endParaRPr lang="x-none" altLang="en-US">
              <a:latin typeface="Arial" charset="0"/>
              <a:sym typeface="+mn-ea"/>
            </a:endParaRPr>
          </a:p>
          <a:p>
            <a:pPr algn="l"/>
            <a:r>
              <a:rPr lang="x-none" altLang="en-US">
                <a:latin typeface="Arial" charset="0"/>
                <a:sym typeface="+mn-ea"/>
              </a:rPr>
              <a:t>Потоцкая Анастасия</a:t>
            </a:r>
            <a:endParaRPr lang="x-none" altLang="en-US">
              <a:latin typeface="Arial" charset="0"/>
              <a:sym typeface="+mn-ea"/>
            </a:endParaRPr>
          </a:p>
          <a:p>
            <a:pPr algn="l"/>
            <a:r>
              <a:rPr lang="x-none" altLang="en-US">
                <a:latin typeface="Arial" charset="0"/>
                <a:sym typeface="+mn-ea"/>
              </a:rPr>
              <a:t>Родионов Петр</a:t>
            </a:r>
            <a:endParaRPr lang="x-none" altLang="en-US">
              <a:latin typeface="Arial" charset="0"/>
              <a:sym typeface="+mn-ea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3310255" y="6002020"/>
            <a:ext cx="5216525" cy="518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x-none" sz="1400">
                <a:latin typeface="Arial" charset="0"/>
              </a:rPr>
              <a:t>Дальневосточный федеральный университет</a:t>
            </a:r>
            <a:endParaRPr lang="x-none" sz="1400">
              <a:latin typeface="Arial" charset="0"/>
            </a:endParaRPr>
          </a:p>
          <a:p>
            <a:pPr algn="ctr"/>
            <a:r>
              <a:rPr lang="x-none" sz="1400">
                <a:latin typeface="Arial" charset="0"/>
              </a:rPr>
              <a:t>2017 г. </a:t>
            </a:r>
            <a:endParaRPr lang="x-none" sz="1400">
              <a:latin typeface="Arial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13017"/>
            <a:ext cx="10972800" cy="1143000"/>
          </a:xfrm>
        </p:spPr>
        <p:txBody>
          <a:bodyPr/>
          <a:p>
            <a:r>
              <a:rPr lang="x-none" altLang="en-US"/>
              <a:t>Структура кода</a:t>
            </a:r>
            <a:endParaRPr lang="x-none" altLang="en-US"/>
          </a:p>
        </p:txBody>
      </p:sp>
      <p:sp>
        <p:nvSpPr>
          <p:cNvPr id="5" name="Rectangle 4"/>
          <p:cNvSpPr/>
          <p:nvPr/>
        </p:nvSpPr>
        <p:spPr>
          <a:xfrm>
            <a:off x="10114915" y="1314450"/>
            <a:ext cx="1467485" cy="57594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en-US" sz="2000"/>
              <a:t>Game</a:t>
            </a:r>
            <a:endParaRPr lang="x-none" altLang="en-US" sz="2000"/>
          </a:p>
        </p:txBody>
      </p:sp>
      <p:sp>
        <p:nvSpPr>
          <p:cNvPr id="6" name="Rectangle 5"/>
          <p:cNvSpPr/>
          <p:nvPr/>
        </p:nvSpPr>
        <p:spPr>
          <a:xfrm>
            <a:off x="989330" y="1322070"/>
            <a:ext cx="1467485" cy="57594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en-US" sz="2000"/>
              <a:t>Entity</a:t>
            </a:r>
            <a:endParaRPr lang="x-none" altLang="en-US" sz="2000"/>
          </a:p>
        </p:txBody>
      </p:sp>
      <p:sp>
        <p:nvSpPr>
          <p:cNvPr id="7" name="Rectangle 6"/>
          <p:cNvSpPr/>
          <p:nvPr/>
        </p:nvSpPr>
        <p:spPr>
          <a:xfrm>
            <a:off x="5051425" y="1322705"/>
            <a:ext cx="1467485" cy="57594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en-US" sz="2000"/>
              <a:t>Player</a:t>
            </a:r>
            <a:endParaRPr lang="x-none" altLang="en-US" sz="2000"/>
          </a:p>
        </p:txBody>
      </p:sp>
      <p:sp>
        <p:nvSpPr>
          <p:cNvPr id="8" name="Rectangle 7"/>
          <p:cNvSpPr/>
          <p:nvPr/>
        </p:nvSpPr>
        <p:spPr>
          <a:xfrm>
            <a:off x="4317365" y="2213610"/>
            <a:ext cx="1467485" cy="57594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en-US" sz="2000"/>
              <a:t>Enemy</a:t>
            </a:r>
            <a:endParaRPr lang="x-none" altLang="en-US" sz="2000"/>
          </a:p>
        </p:txBody>
      </p:sp>
      <p:sp>
        <p:nvSpPr>
          <p:cNvPr id="9" name="Rectangle 8"/>
          <p:cNvSpPr/>
          <p:nvPr/>
        </p:nvSpPr>
        <p:spPr>
          <a:xfrm>
            <a:off x="2665730" y="2212975"/>
            <a:ext cx="1467485" cy="57594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en-US" sz="2000"/>
              <a:t>Bullet</a:t>
            </a:r>
            <a:endParaRPr lang="x-none" altLang="en-US" sz="2000"/>
          </a:p>
        </p:txBody>
      </p:sp>
      <p:sp>
        <p:nvSpPr>
          <p:cNvPr id="10" name="Rectangle 9"/>
          <p:cNvSpPr/>
          <p:nvPr/>
        </p:nvSpPr>
        <p:spPr>
          <a:xfrm>
            <a:off x="989330" y="2212975"/>
            <a:ext cx="1467485" cy="57594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en-US" sz="2000"/>
              <a:t>Bonus</a:t>
            </a:r>
            <a:endParaRPr lang="x-none" altLang="en-US" sz="2000"/>
          </a:p>
        </p:txBody>
      </p:sp>
      <p:cxnSp>
        <p:nvCxnSpPr>
          <p:cNvPr id="11" name="Straight Arrow Connector 10"/>
          <p:cNvCxnSpPr>
            <a:stCxn id="7" idx="1"/>
            <a:endCxn id="6" idx="3"/>
          </p:cNvCxnSpPr>
          <p:nvPr/>
        </p:nvCxnSpPr>
        <p:spPr>
          <a:xfrm flipH="1" flipV="1">
            <a:off x="2456815" y="1610360"/>
            <a:ext cx="2594610" cy="63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0" idx="0"/>
            <a:endCxn id="6" idx="2"/>
          </p:cNvCxnSpPr>
          <p:nvPr/>
        </p:nvCxnSpPr>
        <p:spPr>
          <a:xfrm flipV="1">
            <a:off x="1715135" y="1898015"/>
            <a:ext cx="0" cy="31496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9" idx="0"/>
          </p:cNvCxnSpPr>
          <p:nvPr/>
        </p:nvCxnSpPr>
        <p:spPr>
          <a:xfrm flipH="1" flipV="1">
            <a:off x="2448560" y="1898015"/>
            <a:ext cx="942975" cy="31496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2456815" y="1759585"/>
            <a:ext cx="1860550" cy="45339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5170170" y="3683000"/>
            <a:ext cx="1467485" cy="57594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en-US" sz="2000"/>
              <a:t>DefaultE</a:t>
            </a:r>
            <a:endParaRPr lang="x-none" altLang="en-US" sz="2000"/>
          </a:p>
        </p:txBody>
      </p:sp>
      <p:sp>
        <p:nvSpPr>
          <p:cNvPr id="16" name="Rectangle 15"/>
          <p:cNvSpPr/>
          <p:nvPr/>
        </p:nvSpPr>
        <p:spPr>
          <a:xfrm>
            <a:off x="2850515" y="3692525"/>
            <a:ext cx="1907540" cy="57594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en-US" sz="2000"/>
              <a:t>EnemyB</a:t>
            </a:r>
            <a:endParaRPr lang="x-none" altLang="en-US" sz="2000"/>
          </a:p>
        </p:txBody>
      </p:sp>
      <p:sp>
        <p:nvSpPr>
          <p:cNvPr id="17" name="Rectangle 16"/>
          <p:cNvSpPr/>
          <p:nvPr/>
        </p:nvSpPr>
        <p:spPr>
          <a:xfrm>
            <a:off x="5170170" y="4258945"/>
            <a:ext cx="1467485" cy="57594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en-US" sz="2000"/>
              <a:t>SniperE</a:t>
            </a:r>
            <a:endParaRPr lang="x-none" altLang="en-US" sz="2000"/>
          </a:p>
        </p:txBody>
      </p:sp>
      <p:cxnSp>
        <p:nvCxnSpPr>
          <p:cNvPr id="18" name="Straight Arrow Connector 17"/>
          <p:cNvCxnSpPr>
            <a:stCxn id="15" idx="0"/>
          </p:cNvCxnSpPr>
          <p:nvPr/>
        </p:nvCxnSpPr>
        <p:spPr>
          <a:xfrm flipH="1" flipV="1">
            <a:off x="5050790" y="2788920"/>
            <a:ext cx="853440" cy="89408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2850515" y="4269740"/>
            <a:ext cx="1912620" cy="57594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en-US" sz="2000"/>
              <a:t>RifleB</a:t>
            </a:r>
            <a:endParaRPr lang="x-none" altLang="en-US" sz="2000"/>
          </a:p>
        </p:txBody>
      </p:sp>
      <p:sp>
        <p:nvSpPr>
          <p:cNvPr id="21" name="Rectangle 20"/>
          <p:cNvSpPr/>
          <p:nvPr/>
        </p:nvSpPr>
        <p:spPr>
          <a:xfrm>
            <a:off x="2847340" y="4844415"/>
            <a:ext cx="1915160" cy="57594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en-US" sz="2000"/>
              <a:t>MachinegunB</a:t>
            </a:r>
            <a:endParaRPr lang="x-none" altLang="en-US" sz="2000"/>
          </a:p>
        </p:txBody>
      </p:sp>
      <p:sp>
        <p:nvSpPr>
          <p:cNvPr id="22" name="Rectangle 21"/>
          <p:cNvSpPr/>
          <p:nvPr/>
        </p:nvSpPr>
        <p:spPr>
          <a:xfrm>
            <a:off x="2844165" y="5423535"/>
            <a:ext cx="1919605" cy="57594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en-US" sz="2000"/>
              <a:t>ShotgunB</a:t>
            </a:r>
            <a:endParaRPr lang="x-none" altLang="en-US" sz="2000"/>
          </a:p>
        </p:txBody>
      </p:sp>
      <p:cxnSp>
        <p:nvCxnSpPr>
          <p:cNvPr id="23" name="Straight Arrow Connector 22"/>
          <p:cNvCxnSpPr>
            <a:stCxn id="16" idx="0"/>
            <a:endCxn id="9" idx="2"/>
          </p:cNvCxnSpPr>
          <p:nvPr/>
        </p:nvCxnSpPr>
        <p:spPr>
          <a:xfrm flipH="1" flipV="1">
            <a:off x="3399790" y="2788920"/>
            <a:ext cx="404495" cy="90360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617220" y="4269740"/>
            <a:ext cx="1912620" cy="57594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en-US" sz="2000"/>
              <a:t>RifleB</a:t>
            </a:r>
            <a:endParaRPr lang="x-none" altLang="en-US" sz="2000"/>
          </a:p>
        </p:txBody>
      </p:sp>
      <p:sp>
        <p:nvSpPr>
          <p:cNvPr id="26" name="Rectangle 25"/>
          <p:cNvSpPr/>
          <p:nvPr/>
        </p:nvSpPr>
        <p:spPr>
          <a:xfrm>
            <a:off x="614045" y="4844415"/>
            <a:ext cx="1915160" cy="57594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en-US" sz="2000"/>
              <a:t>MachinegunB</a:t>
            </a:r>
            <a:endParaRPr lang="x-none" altLang="en-US" sz="2000"/>
          </a:p>
        </p:txBody>
      </p:sp>
      <p:sp>
        <p:nvSpPr>
          <p:cNvPr id="27" name="Rectangle 26"/>
          <p:cNvSpPr/>
          <p:nvPr/>
        </p:nvSpPr>
        <p:spPr>
          <a:xfrm>
            <a:off x="609600" y="5420360"/>
            <a:ext cx="1919605" cy="57594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en-US" sz="2000"/>
              <a:t>ShotgunB</a:t>
            </a:r>
            <a:endParaRPr lang="x-none" altLang="en-US" sz="2000"/>
          </a:p>
        </p:txBody>
      </p:sp>
      <p:cxnSp>
        <p:nvCxnSpPr>
          <p:cNvPr id="28" name="Straight Arrow Connector 27"/>
          <p:cNvCxnSpPr>
            <a:stCxn id="25" idx="0"/>
            <a:endCxn id="10" idx="2"/>
          </p:cNvCxnSpPr>
          <p:nvPr/>
        </p:nvCxnSpPr>
        <p:spPr>
          <a:xfrm flipV="1">
            <a:off x="1573530" y="2788920"/>
            <a:ext cx="149860" cy="148082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7569835" y="1314450"/>
            <a:ext cx="1467485" cy="57594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en-US" sz="2000"/>
              <a:t>Weapon</a:t>
            </a:r>
            <a:endParaRPr lang="x-none" altLang="en-US" sz="2000"/>
          </a:p>
        </p:txBody>
      </p:sp>
      <p:sp>
        <p:nvSpPr>
          <p:cNvPr id="31" name="Rectangle 30"/>
          <p:cNvSpPr/>
          <p:nvPr/>
        </p:nvSpPr>
        <p:spPr>
          <a:xfrm>
            <a:off x="7421245" y="2275840"/>
            <a:ext cx="1752600" cy="57594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en-US" sz="2000"/>
              <a:t>Rifle</a:t>
            </a:r>
            <a:endParaRPr lang="x-none" altLang="en-US" sz="2000"/>
          </a:p>
        </p:txBody>
      </p:sp>
      <p:sp>
        <p:nvSpPr>
          <p:cNvPr id="32" name="Rectangle 31"/>
          <p:cNvSpPr/>
          <p:nvPr/>
        </p:nvSpPr>
        <p:spPr>
          <a:xfrm>
            <a:off x="7421245" y="3427730"/>
            <a:ext cx="1752600" cy="57594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en-US" sz="2000"/>
              <a:t>Shotgun</a:t>
            </a:r>
            <a:endParaRPr lang="x-none" altLang="en-US" sz="2000"/>
          </a:p>
        </p:txBody>
      </p:sp>
      <p:sp>
        <p:nvSpPr>
          <p:cNvPr id="33" name="Rectangle 32"/>
          <p:cNvSpPr/>
          <p:nvPr/>
        </p:nvSpPr>
        <p:spPr>
          <a:xfrm>
            <a:off x="7421245" y="2851785"/>
            <a:ext cx="1752600" cy="57594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en-US" sz="2000"/>
              <a:t>Machinegun</a:t>
            </a:r>
            <a:endParaRPr lang="x-none" altLang="en-US" sz="2000"/>
          </a:p>
        </p:txBody>
      </p:sp>
      <p:cxnSp>
        <p:nvCxnSpPr>
          <p:cNvPr id="34" name="Straight Arrow Connector 33"/>
          <p:cNvCxnSpPr>
            <a:stCxn id="31" idx="0"/>
            <a:endCxn id="30" idx="2"/>
          </p:cNvCxnSpPr>
          <p:nvPr/>
        </p:nvCxnSpPr>
        <p:spPr>
          <a:xfrm flipV="1">
            <a:off x="8297545" y="1890395"/>
            <a:ext cx="6350" cy="38544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10115550" y="5337175"/>
            <a:ext cx="1467485" cy="65913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en-US" sz="2000"/>
              <a:t>Geometry</a:t>
            </a:r>
            <a:endParaRPr lang="x-none" altLang="en-US" sz="2000"/>
          </a:p>
        </p:txBody>
      </p:sp>
      <p:sp>
        <p:nvSpPr>
          <p:cNvPr id="37" name="Rectangle 36"/>
          <p:cNvSpPr/>
          <p:nvPr/>
        </p:nvSpPr>
        <p:spPr>
          <a:xfrm>
            <a:off x="7179945" y="5337175"/>
            <a:ext cx="1467485" cy="65913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en-US" sz="2000"/>
              <a:t>Music</a:t>
            </a:r>
            <a:endParaRPr lang="x-none" altLang="en-US" sz="2000"/>
          </a:p>
        </p:txBody>
      </p:sp>
      <p:sp>
        <p:nvSpPr>
          <p:cNvPr id="38" name="Rectangle 37"/>
          <p:cNvSpPr/>
          <p:nvPr/>
        </p:nvSpPr>
        <p:spPr>
          <a:xfrm>
            <a:off x="8647430" y="5337175"/>
            <a:ext cx="1467485" cy="65913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en-US" sz="2000"/>
              <a:t>Graphic</a:t>
            </a:r>
            <a:endParaRPr lang="x-none" altLang="en-US" sz="2000"/>
          </a:p>
        </p:txBody>
      </p:sp>
      <p:sp>
        <p:nvSpPr>
          <p:cNvPr id="39" name="Rectangle 38"/>
          <p:cNvSpPr/>
          <p:nvPr/>
        </p:nvSpPr>
        <p:spPr>
          <a:xfrm>
            <a:off x="10115550" y="2212975"/>
            <a:ext cx="1467485" cy="57594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en-US" sz="2000"/>
              <a:t>Level</a:t>
            </a:r>
            <a:endParaRPr lang="x-none" altLang="en-US" sz="2000"/>
          </a:p>
        </p:txBody>
      </p:sp>
      <p:sp>
        <p:nvSpPr>
          <p:cNvPr id="40" name="Rectangle 39"/>
          <p:cNvSpPr/>
          <p:nvPr/>
        </p:nvSpPr>
        <p:spPr>
          <a:xfrm>
            <a:off x="10114915" y="2788920"/>
            <a:ext cx="1467485" cy="57594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en-US" sz="2000"/>
              <a:t>Stage</a:t>
            </a:r>
            <a:endParaRPr lang="x-none" altLang="en-US" sz="2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Технические особенности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algn="just"/>
            <a:r>
              <a:rPr lang="x-none" altLang="en-US" sz="2800"/>
              <a:t>Адаптивный дизайн</a:t>
            </a:r>
            <a:endParaRPr lang="x-none" altLang="en-US" sz="2800"/>
          </a:p>
          <a:p>
            <a:pPr algn="just"/>
            <a:r>
              <a:rPr lang="x-none" altLang="en-US" sz="2800"/>
              <a:t>Фон не является объектом отрисовки canvas'а</a:t>
            </a:r>
            <a:endParaRPr lang="x-none" altLang="en-US" sz="2800"/>
          </a:p>
          <a:p>
            <a:pPr algn="just"/>
            <a:r>
              <a:rPr lang="x-none" altLang="en-US" sz="2800"/>
              <a:t>Разделение сущностей на несколько массивов по их классам</a:t>
            </a:r>
            <a:endParaRPr lang="x-none" altLang="en-US" sz="2800"/>
          </a:p>
          <a:p>
            <a:pPr algn="just"/>
            <a:r>
              <a:rPr lang="x-none" altLang="en-US" sz="2800"/>
              <a:t>Использование загруженных изображений не более одного раза</a:t>
            </a:r>
            <a:endParaRPr lang="x-none" altLang="en-US" sz="2800"/>
          </a:p>
          <a:p>
            <a:pPr algn="just"/>
            <a:r>
              <a:rPr lang="x-none" altLang="en-US" sz="2800"/>
              <a:t>Возможность генерации уровней в зависимости от функции</a:t>
            </a:r>
            <a:endParaRPr lang="x-none" altLang="en-US" sz="2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5590"/>
            <a:ext cx="10972800" cy="6136005"/>
          </a:xfrm>
        </p:spPr>
        <p:txBody>
          <a:bodyPr/>
          <a:p>
            <a:r>
              <a:rPr lang="x-none" altLang="en-US" sz="5400"/>
              <a:t>Команда</a:t>
            </a:r>
            <a:endParaRPr lang="x-none" altLang="en-US" sz="5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Статистика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 algn="ctr">
              <a:buNone/>
            </a:pPr>
            <a:r>
              <a:rPr lang="x-none" altLang="en-US" sz="2800"/>
              <a:t>Изображений: 14</a:t>
            </a:r>
            <a:endParaRPr lang="x-none" altLang="en-US" sz="2800"/>
          </a:p>
          <a:p>
            <a:pPr marL="0" indent="0" algn="ctr">
              <a:buNone/>
            </a:pPr>
            <a:r>
              <a:rPr lang="x-none" altLang="en-US" sz="2800"/>
              <a:t>Аудиофайлов: 10</a:t>
            </a:r>
            <a:endParaRPr lang="x-none" altLang="en-US" sz="2800"/>
          </a:p>
          <a:p>
            <a:pPr marL="0" indent="0" algn="ctr">
              <a:spcBef>
                <a:spcPts val="0"/>
              </a:spcBef>
              <a:spcAft>
                <a:spcPts val="1800"/>
              </a:spcAft>
              <a:buNone/>
            </a:pPr>
            <a:r>
              <a:rPr lang="x-none" altLang="en-US" sz="2800"/>
              <a:t>Скриптовых файлов: 14</a:t>
            </a:r>
            <a:endParaRPr lang="x-none" altLang="en-US" sz="2800"/>
          </a:p>
          <a:p>
            <a:pPr marL="0" indent="0" algn="ctr">
              <a:buNone/>
            </a:pPr>
            <a:r>
              <a:rPr lang="x-none" altLang="en-US" sz="2800"/>
              <a:t>Коммитов: 97</a:t>
            </a:r>
            <a:endParaRPr lang="x-none" altLang="en-US" sz="2800"/>
          </a:p>
          <a:p>
            <a:pPr marL="0" indent="0" algn="ctr">
              <a:buNone/>
            </a:pPr>
            <a:r>
              <a:rPr lang="x-none" altLang="en-US" sz="2800"/>
              <a:t>Строк кода: 2578</a:t>
            </a:r>
            <a:endParaRPr lang="x-none" altLang="en-US" sz="2800"/>
          </a:p>
          <a:p>
            <a:pPr marL="0" indent="0" algn="ctr">
              <a:buNone/>
            </a:pPr>
            <a:r>
              <a:rPr lang="x-none" altLang="en-US" sz="2800">
                <a:sym typeface="+mn-ea"/>
              </a:rPr>
              <a:t>4247 </a:t>
            </a:r>
            <a:r>
              <a:rPr lang="x-none" altLang="en-US" sz="2800">
                <a:solidFill>
                  <a:srgbClr val="00B050"/>
                </a:solidFill>
              </a:rPr>
              <a:t>добавлено </a:t>
            </a:r>
            <a:r>
              <a:rPr lang="x-none" altLang="en-US" sz="2800"/>
              <a:t>| </a:t>
            </a:r>
            <a:r>
              <a:rPr lang="x-none" altLang="en-US" sz="2800">
                <a:solidFill>
                  <a:srgbClr val="C00000"/>
                </a:solidFill>
              </a:rPr>
              <a:t>удалено </a:t>
            </a:r>
            <a:r>
              <a:rPr lang="x-none" altLang="en-US" sz="2800"/>
              <a:t>1669</a:t>
            </a:r>
            <a:endParaRPr lang="x-none" altLang="en-US" sz="2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Нами были использованы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5219700" cy="2054860"/>
          </a:xfrm>
        </p:spPr>
        <p:txBody>
          <a:bodyPr/>
          <a:p>
            <a:pPr marL="0" indent="0">
              <a:buNone/>
            </a:pPr>
            <a:r>
              <a:rPr lang="x-none" altLang="en-US" sz="2800" i="1"/>
              <a:t>Сайты с бесплатными</a:t>
            </a:r>
            <a:endParaRPr lang="x-none" altLang="en-US" sz="2800" i="1"/>
          </a:p>
          <a:p>
            <a:pPr marL="0" indent="0">
              <a:buNone/>
            </a:pPr>
            <a:r>
              <a:rPr lang="x-none" altLang="en-US" sz="2800" i="1"/>
              <a:t>изображениями:</a:t>
            </a:r>
            <a:endParaRPr lang="x-none" altLang="en-US" sz="2800" i="1"/>
          </a:p>
          <a:p>
            <a:r>
              <a:rPr lang="x-none" altLang="en-US" sz="2800"/>
              <a:t>opengameart.org</a:t>
            </a:r>
            <a:endParaRPr lang="x-none" altLang="en-US" sz="2800"/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x-none" altLang="en-US" sz="2800"/>
              <a:t>giphy.com</a:t>
            </a:r>
            <a:endParaRPr lang="x-none" altLang="en-US" sz="2800"/>
          </a:p>
          <a:p>
            <a:pPr marL="0" indent="0">
              <a:buNone/>
            </a:pPr>
            <a:endParaRPr lang="x-none" altLang="en-US" sz="2800"/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5829300" y="1600200"/>
            <a:ext cx="5219700" cy="452628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14748364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14748364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14748364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14748364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x-none" altLang="en-US" sz="2800" i="1"/>
              <a:t>Сайт с бесплатными</a:t>
            </a:r>
            <a:endParaRPr lang="x-none" altLang="en-US" sz="2800" i="1"/>
          </a:p>
          <a:p>
            <a:pPr marL="0" indent="0" algn="r">
              <a:buNone/>
            </a:pPr>
            <a:r>
              <a:rPr lang="x-none" altLang="en-US" sz="2800" i="1"/>
              <a:t>аудиозаписями:</a:t>
            </a:r>
            <a:endParaRPr lang="x-none" altLang="en-US" sz="2800" i="1"/>
          </a:p>
          <a:p>
            <a:pPr marL="457200" indent="-457200" algn="r"/>
            <a:r>
              <a:rPr lang="x-none" altLang="en-US" sz="2800"/>
              <a:t>freesound.org</a:t>
            </a:r>
            <a:endParaRPr lang="x-none" altLang="en-US" sz="2800"/>
          </a:p>
          <a:p>
            <a:pPr marL="0" indent="0" algn="r">
              <a:buNone/>
            </a:pPr>
            <a:endParaRPr lang="x-none" altLang="en-US" sz="2800"/>
          </a:p>
          <a:p>
            <a:pPr marL="0" indent="0" algn="r">
              <a:buNone/>
            </a:pPr>
            <a:endParaRPr lang="x-none" altLang="en-US" sz="2800"/>
          </a:p>
        </p:txBody>
      </p:sp>
      <p:sp>
        <p:nvSpPr>
          <p:cNvPr id="5" name="Text Box 4"/>
          <p:cNvSpPr txBox="1"/>
          <p:nvPr/>
        </p:nvSpPr>
        <p:spPr>
          <a:xfrm>
            <a:off x="609600" y="4065270"/>
            <a:ext cx="3760470" cy="13716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buNone/>
            </a:pPr>
            <a:r>
              <a:rPr lang="x-none" altLang="en-US" sz="2800" i="1">
                <a:sym typeface="+mn-ea"/>
              </a:rPr>
              <a:t>Графический редактор:</a:t>
            </a:r>
            <a:endParaRPr lang="x-none" altLang="en-US" sz="2800" i="1">
              <a:sym typeface="+mn-ea"/>
            </a:endParaRPr>
          </a:p>
          <a:p>
            <a:pPr marL="457200" indent="-457200">
              <a:buFont typeface="Arial" charset="0"/>
              <a:buChar char="•"/>
            </a:pPr>
            <a:r>
              <a:rPr lang="x-none" altLang="en-US" sz="2800"/>
              <a:t>GIMP</a:t>
            </a:r>
            <a:endParaRPr lang="x-none" altLang="en-US" sz="2800"/>
          </a:p>
        </p:txBody>
      </p:sp>
      <p:sp>
        <p:nvSpPr>
          <p:cNvPr id="6" name="Text Box 5"/>
          <p:cNvSpPr txBox="1"/>
          <p:nvPr/>
        </p:nvSpPr>
        <p:spPr>
          <a:xfrm>
            <a:off x="7288530" y="4065270"/>
            <a:ext cx="3760470" cy="17983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 algn="r">
              <a:buNone/>
            </a:pPr>
            <a:r>
              <a:rPr lang="x-none" altLang="en-US" sz="2800" i="1">
                <a:sym typeface="+mn-ea"/>
              </a:rPr>
              <a:t>Текстовые редакторы / IDE:</a:t>
            </a:r>
            <a:endParaRPr lang="x-none" altLang="en-US" sz="2800" i="1">
              <a:sym typeface="+mn-ea"/>
            </a:endParaRPr>
          </a:p>
          <a:p>
            <a:pPr marL="457200" indent="-457200" algn="r">
              <a:buFont typeface="Arial" charset="0"/>
              <a:buChar char="•"/>
            </a:pPr>
            <a:r>
              <a:rPr lang="x-none" altLang="en-US" sz="2800"/>
              <a:t>Atom</a:t>
            </a:r>
            <a:endParaRPr lang="x-none" altLang="en-US" sz="2800"/>
          </a:p>
          <a:p>
            <a:pPr marL="457200" indent="-457200" algn="r">
              <a:buFont typeface="Arial" charset="0"/>
              <a:buChar char="•"/>
            </a:pPr>
            <a:r>
              <a:rPr lang="x-none" altLang="en-US" sz="2800"/>
              <a:t>Sublime Text</a:t>
            </a:r>
            <a:endParaRPr lang="x-none" altLang="en-US" sz="2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x-none" altLang="en-US"/>
              <a:t>Описание игры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9125" y="2431415"/>
            <a:ext cx="10972800" cy="2128520"/>
          </a:xfrm>
        </p:spPr>
        <p:txBody>
          <a:bodyPr/>
          <a:p>
            <a:pPr marL="0" indent="0" algn="ctr" fontAlgn="auto">
              <a:spcBef>
                <a:spcPts val="1600"/>
              </a:spcBef>
              <a:spcAft>
                <a:spcPts val="1800"/>
              </a:spcAft>
              <a:buNone/>
            </a:pPr>
            <a:r>
              <a:rPr lang="x-none" altLang="en-US" sz="2800">
                <a:latin typeface="Arial" charset="0"/>
                <a:sym typeface="+mn-ea"/>
              </a:rPr>
              <a:t>Жанр: вертикальный кооперативный шутер с видом сверху.</a:t>
            </a:r>
            <a:endParaRPr lang="x-none" altLang="en-US" sz="2800">
              <a:latin typeface="Arial" charset="0"/>
            </a:endParaRPr>
          </a:p>
          <a:p>
            <a:pPr marL="0" indent="0" algn="ctr" fontAlgn="auto">
              <a:spcBef>
                <a:spcPts val="1600"/>
              </a:spcBef>
              <a:spcAft>
                <a:spcPts val="1800"/>
              </a:spcAft>
              <a:buNone/>
            </a:pPr>
            <a:r>
              <a:rPr lang="x-none" altLang="en-US" sz="2800">
                <a:latin typeface="Arial" charset="0"/>
              </a:rPr>
              <a:t>Цель игры: пережить наступление космических кораблей, набрав как можно больше очков за убийство врагов.</a:t>
            </a:r>
            <a:endParaRPr lang="x-none" altLang="en-US" sz="2800">
              <a:latin typeface="Arial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/>
          <p:nvPr>
            <p:ph type="title"/>
          </p:nvPr>
        </p:nvSpPr>
        <p:spPr>
          <a:xfrm>
            <a:off x="610235" y="36513"/>
            <a:ext cx="10972800" cy="1143000"/>
          </a:xfrm>
        </p:spPr>
        <p:txBody>
          <a:bodyPr/>
          <a:p>
            <a:pPr algn="ctr"/>
            <a:r>
              <a:rPr lang="ru-RU" altLang="en-US">
                <a:sym typeface="+mn-ea"/>
              </a:rPr>
              <a:t>Air Gallet</a:t>
            </a:r>
            <a:endParaRPr lang="x-none" altLang="en-US"/>
          </a:p>
        </p:txBody>
      </p:sp>
      <p:pic>
        <p:nvPicPr>
          <p:cNvPr id="6" name="Изображение 5" descr="Air Gallet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76695" y="983615"/>
            <a:ext cx="3866515" cy="5154295"/>
          </a:xfrm>
          <a:prstGeom prst="rect">
            <a:avLst/>
          </a:prstGeom>
        </p:spPr>
      </p:pic>
      <p:pic>
        <p:nvPicPr>
          <p:cNvPr id="2" name="Изображение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7350" y="985520"/>
            <a:ext cx="3852545" cy="515175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>
                <a:sym typeface="+mn-ea"/>
              </a:rPr>
              <a:t>Viper Phase 1</a:t>
            </a:r>
            <a:endParaRPr lang="ru-RU" altLang="en-US"/>
          </a:p>
        </p:txBody>
      </p:sp>
      <p:pic>
        <p:nvPicPr>
          <p:cNvPr id="4" name="Изображение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65885" y="1251585"/>
            <a:ext cx="3874135" cy="5164455"/>
          </a:xfrm>
          <a:prstGeom prst="rect">
            <a:avLst/>
          </a:prstGeom>
        </p:spPr>
      </p:pic>
      <p:pic>
        <p:nvPicPr>
          <p:cNvPr id="5" name="Изображение 4" descr="viprp1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2880" y="1202055"/>
            <a:ext cx="3910965" cy="521398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Игровой процесс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0710" y="1572895"/>
            <a:ext cx="10972800" cy="3827145"/>
          </a:xfrm>
        </p:spPr>
        <p:txBody>
          <a:bodyPr anchor="ctr" anchorCtr="0"/>
          <a:p>
            <a:pPr marL="0" indent="0" algn="ctr">
              <a:buNone/>
            </a:pPr>
            <a:r>
              <a:rPr lang="x-none" altLang="en-US" sz="2800"/>
              <a:t>Игрок, управляя космическим кораблем, должен выжить на игровом поле, убив как можно больше врагов.</a:t>
            </a:r>
            <a:endParaRPr lang="x-none" altLang="en-US" sz="2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Главное меню</a:t>
            </a:r>
            <a:endParaRPr lang="x-none" altLang="en-US"/>
          </a:p>
        </p:txBody>
      </p:sp>
      <p:pic>
        <p:nvPicPr>
          <p:cNvPr id="6" name="Content Placeholder 5" descr="/home/direded/Pictures/Screenshot from 2017-07-15 01-31-00.pngScreenshot from 2017-07-15 01-31-00"/>
          <p:cNvPicPr>
            <a:picLocks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1857058" y="1593215"/>
            <a:ext cx="8477250" cy="47688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Игровой процесс</a:t>
            </a:r>
            <a:endParaRPr lang="x-none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856740" y="1592580"/>
            <a:ext cx="8477885" cy="477012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Кооператив</a:t>
            </a:r>
            <a:endParaRPr lang="x-none" altLang="en-US"/>
          </a:p>
        </p:txBody>
      </p:sp>
      <p:pic>
        <p:nvPicPr>
          <p:cNvPr id="4" name="Content Placeholder 3" descr="Screenshot from 2017-07-15 01-33-0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871345" y="1610360"/>
            <a:ext cx="8448675" cy="475361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Проигрыш</a:t>
            </a:r>
            <a:endParaRPr lang="x-none" altLang="en-US"/>
          </a:p>
        </p:txBody>
      </p:sp>
      <p:pic>
        <p:nvPicPr>
          <p:cNvPr id="7" name="Content Placeholder 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834515" y="1581150"/>
            <a:ext cx="8522335" cy="47942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1224</Words>
  <Application>Kingsoft Office WPP</Application>
  <PresentationFormat>Widescreen</PresentationFormat>
  <Paragraphs>121</Paragraphs>
  <Slides>14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Default Design</vt:lpstr>
      <vt:lpstr>FEFU Invaders</vt:lpstr>
      <vt:lpstr>Описание игры</vt:lpstr>
      <vt:lpstr>Air Gallet</vt:lpstr>
      <vt:lpstr>Viper Phase 1</vt:lpstr>
      <vt:lpstr>Игровой процесс</vt:lpstr>
      <vt:lpstr>Главное меню</vt:lpstr>
      <vt:lpstr>Игровой процесс</vt:lpstr>
      <vt:lpstr>Кооператив</vt:lpstr>
      <vt:lpstr>Проигрыш</vt:lpstr>
      <vt:lpstr>Структура кода</vt:lpstr>
      <vt:lpstr>Технические особенности</vt:lpstr>
      <vt:lpstr>Команда</vt:lpstr>
      <vt:lpstr>Статистика</vt:lpstr>
      <vt:lpstr>Нами были использованы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FEFU Invaders</dc:title>
  <dc:creator>direded</dc:creator>
  <cp:lastModifiedBy>nunaa</cp:lastModifiedBy>
  <cp:revision>13</cp:revision>
  <dcterms:created xsi:type="dcterms:W3CDTF">2017-07-15T00:34:28Z</dcterms:created>
  <dcterms:modified xsi:type="dcterms:W3CDTF">2017-07-15T00:34:28Z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1049-10.1.0.5672</vt:lpwstr>
  </property>
</Properties>
</file>