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P8p0HwHTFMd0KQskE3bDf2SRf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Italic.fntdata"/><Relationship Id="rId14" Type="http://schemas.openxmlformats.org/officeDocument/2006/relationships/font" Target="fonts/CenturyGothic-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9"/>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9"/>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9"/>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9"/>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9"/>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18"/>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19"/>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0"/>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0"/>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0"/>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00" name="Google Shape;100;p20"/>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1"/>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2"/>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22"/>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2"/>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15" name="Google Shape;115;p22"/>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23"/>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3"/>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5"/>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1"/>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12"/>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13"/>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13"/>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13"/>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16"/>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7"/>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17"/>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8"/>
          <p:cNvGrpSpPr/>
          <p:nvPr/>
        </p:nvGrpSpPr>
        <p:grpSpPr>
          <a:xfrm>
            <a:off x="9206969" y="2963333"/>
            <a:ext cx="2981859" cy="3208867"/>
            <a:chOff x="9206969" y="2963333"/>
            <a:chExt cx="2981859" cy="3208867"/>
          </a:xfrm>
        </p:grpSpPr>
        <p:cxnSp>
          <p:nvCxnSpPr>
            <p:cNvPr id="7" name="Google Shape;7;p8"/>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8"/>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8"/>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8"/>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8"/>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8"/>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684212" y="370703"/>
            <a:ext cx="8814015" cy="233954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4800"/>
              <a:buFont typeface="Century Gothic"/>
              <a:buNone/>
            </a:pPr>
            <a:r>
              <a:rPr lang="en-US">
                <a:solidFill>
                  <a:srgbClr val="FFFFFF"/>
                </a:solidFill>
              </a:rPr>
              <a:t>E-KYC USING LIVENESS TEST</a:t>
            </a:r>
            <a:endParaRPr/>
          </a:p>
        </p:txBody>
      </p:sp>
      <p:sp>
        <p:nvSpPr>
          <p:cNvPr id="140" name="Google Shape;140;p1"/>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en-US"/>
              <a:t>-Dirgh Jani(17IT035)</a:t>
            </a:r>
            <a:endParaRPr/>
          </a:p>
          <a:p>
            <a:pPr indent="0" lvl="0" marL="0" rtl="0" algn="l">
              <a:spcBef>
                <a:spcPts val="1020"/>
              </a:spcBef>
              <a:spcAft>
                <a:spcPts val="0"/>
              </a:spcAft>
              <a:buSzPts val="1680"/>
              <a:buNone/>
            </a:pPr>
            <a:r>
              <a:rPr lang="en-US"/>
              <a:t>-Guide: </a:t>
            </a:r>
            <a:endParaRPr/>
          </a:p>
          <a:p>
            <a:pPr indent="0" lvl="0" marL="0" rtl="0" algn="l">
              <a:spcBef>
                <a:spcPts val="1020"/>
              </a:spcBef>
              <a:spcAft>
                <a:spcPts val="0"/>
              </a:spcAft>
              <a:buSzPts val="1680"/>
              <a:buNone/>
            </a:pPr>
            <a:r>
              <a:rPr lang="en-US"/>
              <a:t>Prof. Priyanka Patel and Prof. Hemant Yadav</a:t>
            </a:r>
            <a:endParaRPr/>
          </a:p>
        </p:txBody>
      </p:sp>
      <p:pic>
        <p:nvPicPr>
          <p:cNvPr id="141" name="Google Shape;141;p1"/>
          <p:cNvPicPr preferRelativeResize="0"/>
          <p:nvPr/>
        </p:nvPicPr>
        <p:blipFill rotWithShape="1">
          <a:blip r:embed="rId3">
            <a:alphaModFix/>
          </a:blip>
          <a:srcRect b="0" l="0" r="0" t="0"/>
          <a:stretch/>
        </p:blipFill>
        <p:spPr>
          <a:xfrm>
            <a:off x="7709183" y="5396564"/>
            <a:ext cx="1293443" cy="1085720"/>
          </a:xfrm>
          <a:prstGeom prst="rect">
            <a:avLst/>
          </a:prstGeom>
          <a:noFill/>
          <a:ln>
            <a:noFill/>
          </a:ln>
        </p:spPr>
      </p:pic>
      <p:pic>
        <p:nvPicPr>
          <p:cNvPr id="142" name="Google Shape;142;p1"/>
          <p:cNvPicPr preferRelativeResize="0"/>
          <p:nvPr/>
        </p:nvPicPr>
        <p:blipFill rotWithShape="1">
          <a:blip r:embed="rId4">
            <a:alphaModFix/>
          </a:blip>
          <a:srcRect b="0" l="0" r="0" t="0"/>
          <a:stretch/>
        </p:blipFill>
        <p:spPr>
          <a:xfrm>
            <a:off x="8993687" y="5404163"/>
            <a:ext cx="2743200" cy="10781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1096104" y="685800"/>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US"/>
              <a:t>WHAT IS KYC?</a:t>
            </a:r>
            <a:endParaRPr/>
          </a:p>
        </p:txBody>
      </p:sp>
      <p:sp>
        <p:nvSpPr>
          <p:cNvPr id="148" name="Google Shape;148;p2"/>
          <p:cNvSpPr txBox="1"/>
          <p:nvPr>
            <p:ph idx="1" type="body"/>
          </p:nvPr>
        </p:nvSpPr>
        <p:spPr>
          <a:xfrm>
            <a:off x="1096104" y="2018270"/>
            <a:ext cx="8534400" cy="422601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a:solidFill>
                  <a:schemeClr val="dk1"/>
                </a:solidFill>
              </a:rPr>
              <a:t>“Know Your Customer" is an important term used by businesses and refers to the process of verification of the identity of the customers and clients either before or during the start of doing business with them. Banks, digital payment companies or any kind of financial institutions are now required by the RBI norms to have their customers KYC process completed before allowing them complete access to all services.</a:t>
            </a:r>
            <a:endParaRPr/>
          </a:p>
          <a:p>
            <a:pPr indent="0" lvl="0" marL="0" rtl="0" algn="l">
              <a:spcBef>
                <a:spcPts val="1000"/>
              </a:spcBef>
              <a:spcAft>
                <a:spcPts val="0"/>
              </a:spcAft>
              <a:buSzPts val="1600"/>
              <a:buNone/>
            </a:pPr>
            <a:r>
              <a:t/>
            </a:r>
            <a:endParaRPr>
              <a:solidFill>
                <a:schemeClr val="dk1"/>
              </a:solidFill>
            </a:endParaRPr>
          </a:p>
          <a:p>
            <a:pPr indent="0" lvl="0" marL="0" rtl="0" algn="l">
              <a:spcBef>
                <a:spcPts val="1000"/>
              </a:spcBef>
              <a:spcAft>
                <a:spcPts val="0"/>
              </a:spcAft>
              <a:buSzPts val="1600"/>
              <a:buNone/>
            </a:pPr>
            <a:r>
              <a:rPr lang="en-US">
                <a:solidFill>
                  <a:schemeClr val="dk1"/>
                </a:solidFill>
              </a:rPr>
              <a:t>Electronic Know your Client or e KYC is the way of resident authentication used by organization like Banks, Aadhaar allows the residents to submit it as an address proof electronically which is valid.</a:t>
            </a:r>
            <a:endParaRPr>
              <a:solidFill>
                <a:schemeClr val="dk1"/>
              </a:solidFill>
            </a:endParaRPr>
          </a:p>
          <a:p>
            <a:pPr indent="0" lvl="0" marL="0" rtl="0" algn="l">
              <a:spcBef>
                <a:spcPts val="1000"/>
              </a:spcBef>
              <a:spcAft>
                <a:spcPts val="0"/>
              </a:spcAft>
              <a:buSzPts val="160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931348" y="730880"/>
            <a:ext cx="8534400" cy="15262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US"/>
              <a:t>WHY E-KYC?</a:t>
            </a:r>
            <a:endParaRPr/>
          </a:p>
        </p:txBody>
      </p:sp>
      <p:sp>
        <p:nvSpPr>
          <p:cNvPr id="154" name="Google Shape;154;p3"/>
          <p:cNvSpPr txBox="1"/>
          <p:nvPr>
            <p:ph idx="1" type="body"/>
          </p:nvPr>
        </p:nvSpPr>
        <p:spPr>
          <a:xfrm>
            <a:off x="931348" y="2646405"/>
            <a:ext cx="8534400" cy="361526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en-US"/>
              <a:t>AS per the RBI guidelines, KYC is mandatory for every transaction based service. </a:t>
            </a:r>
            <a:endParaRPr/>
          </a:p>
          <a:p>
            <a:pPr indent="-285750" lvl="0" marL="285750" rtl="0" algn="l">
              <a:spcBef>
                <a:spcPts val="1000"/>
              </a:spcBef>
              <a:spcAft>
                <a:spcPts val="0"/>
              </a:spcAft>
              <a:buSzPts val="1600"/>
              <a:buChar char="▶"/>
            </a:pPr>
            <a:r>
              <a:rPr lang="en-US"/>
              <a:t>E-KYC is way of completing the KYC without personally visiting the center like banks.</a:t>
            </a:r>
            <a:endParaRPr/>
          </a:p>
          <a:p>
            <a:pPr indent="-184150" lvl="0" marL="285750" rtl="0" algn="l">
              <a:spcBef>
                <a:spcPts val="100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832964" y="343700"/>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US"/>
              <a:t>FIELDS CONSIDERED IN EKYC</a:t>
            </a:r>
            <a:endParaRPr/>
          </a:p>
        </p:txBody>
      </p:sp>
      <p:sp>
        <p:nvSpPr>
          <p:cNvPr id="160" name="Google Shape;160;p4"/>
          <p:cNvSpPr txBox="1"/>
          <p:nvPr>
            <p:ph idx="1" type="body"/>
          </p:nvPr>
        </p:nvSpPr>
        <p:spPr>
          <a:xfrm>
            <a:off x="832964" y="2267465"/>
            <a:ext cx="8534400" cy="361526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en-US"/>
              <a:t>The user are asked with the information like Name, Date of birth, etc which they need to enter in text area.</a:t>
            </a:r>
            <a:endParaRPr/>
          </a:p>
          <a:p>
            <a:pPr indent="-285750" lvl="0" marL="285750" rtl="0" algn="l">
              <a:spcBef>
                <a:spcPts val="1000"/>
              </a:spcBef>
              <a:spcAft>
                <a:spcPts val="0"/>
              </a:spcAft>
              <a:buSzPts val="1600"/>
              <a:buChar char="▶"/>
            </a:pPr>
            <a:r>
              <a:rPr lang="en-US"/>
              <a:t>Then these data is matched with the information present in The ID Proof provided(issued by genuine authority). </a:t>
            </a:r>
            <a:endParaRPr/>
          </a:p>
          <a:p>
            <a:pPr indent="-285750" lvl="0" marL="285750" rtl="0" algn="l">
              <a:spcBef>
                <a:spcPts val="1000"/>
              </a:spcBef>
              <a:spcAft>
                <a:spcPts val="0"/>
              </a:spcAft>
              <a:buSzPts val="1600"/>
              <a:buChar char="▶"/>
            </a:pPr>
            <a:r>
              <a:rPr lang="en-US"/>
              <a:t>The Photograph is clicked and then Matched.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774829" y="829732"/>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Century Gothic"/>
              <a:buNone/>
            </a:pPr>
            <a:r>
              <a:rPr lang="en-US">
                <a:solidFill>
                  <a:srgbClr val="FFFFFF"/>
                </a:solidFill>
              </a:rPr>
              <a:t>STEPS TO PERFORM EKYC USING THE LIVENESS TEST APPROACH</a:t>
            </a:r>
            <a:endParaRPr/>
          </a:p>
        </p:txBody>
      </p:sp>
      <p:grpSp>
        <p:nvGrpSpPr>
          <p:cNvPr id="166" name="Google Shape;166;p5"/>
          <p:cNvGrpSpPr/>
          <p:nvPr/>
        </p:nvGrpSpPr>
        <p:grpSpPr>
          <a:xfrm>
            <a:off x="3208873" y="2224216"/>
            <a:ext cx="4316627" cy="4316627"/>
            <a:chOff x="2434045" y="0"/>
            <a:chExt cx="4316627" cy="4316627"/>
          </a:xfrm>
        </p:grpSpPr>
        <p:sp>
          <p:nvSpPr>
            <p:cNvPr id="167" name="Google Shape;167;p5"/>
            <p:cNvSpPr/>
            <p:nvPr/>
          </p:nvSpPr>
          <p:spPr>
            <a:xfrm>
              <a:off x="2434045" y="0"/>
              <a:ext cx="4316627" cy="4316627"/>
            </a:xfrm>
            <a:prstGeom prst="diamond">
              <a:avLst/>
            </a:prstGeom>
            <a:solidFill>
              <a:srgbClr val="E0C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2844124" y="410079"/>
              <a:ext cx="1683484" cy="1683484"/>
            </a:xfrm>
            <a:prstGeom prst="roundRect">
              <a:avLst>
                <a:gd fmla="val 16667" name="adj"/>
              </a:avLst>
            </a:prstGeom>
            <a:solidFill>
              <a:srgbClr val="A50B82"/>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txBox="1"/>
            <p:nvPr/>
          </p:nvSpPr>
          <p:spPr>
            <a:xfrm>
              <a:off x="2926305" y="492260"/>
              <a:ext cx="1519122" cy="1519122"/>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Century Gothic"/>
                  <a:ea typeface="Century Gothic"/>
                  <a:cs typeface="Century Gothic"/>
                  <a:sym typeface="Century Gothic"/>
                </a:rPr>
                <a:t>In these method of KYC, customer is facing a live video recorder(example webcam). </a:t>
              </a:r>
              <a:endParaRPr/>
            </a:p>
          </p:txBody>
        </p:sp>
        <p:sp>
          <p:nvSpPr>
            <p:cNvPr id="170" name="Google Shape;170;p5"/>
            <p:cNvSpPr/>
            <p:nvPr/>
          </p:nvSpPr>
          <p:spPr>
            <a:xfrm>
              <a:off x="4657107" y="410079"/>
              <a:ext cx="1683484" cy="1683484"/>
            </a:xfrm>
            <a:prstGeom prst="roundRect">
              <a:avLst>
                <a:gd fmla="val 16667" name="adj"/>
              </a:avLst>
            </a:prstGeom>
            <a:solidFill>
              <a:srgbClr val="11967B"/>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txBox="1"/>
            <p:nvPr/>
          </p:nvSpPr>
          <p:spPr>
            <a:xfrm>
              <a:off x="4739288" y="492260"/>
              <a:ext cx="1519122" cy="1519122"/>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Century Gothic"/>
                  <a:ea typeface="Century Gothic"/>
                  <a:cs typeface="Century Gothic"/>
                  <a:sym typeface="Century Gothic"/>
                </a:rPr>
                <a:t>Then he has to perform a specific activity(example: smile). And photo is clicked during that activity. </a:t>
              </a:r>
              <a:endParaRPr/>
            </a:p>
          </p:txBody>
        </p:sp>
        <p:sp>
          <p:nvSpPr>
            <p:cNvPr id="172" name="Google Shape;172;p5"/>
            <p:cNvSpPr/>
            <p:nvPr/>
          </p:nvSpPr>
          <p:spPr>
            <a:xfrm>
              <a:off x="2844124" y="2223062"/>
              <a:ext cx="1683484" cy="1683484"/>
            </a:xfrm>
            <a:prstGeom prst="roundRect">
              <a:avLst>
                <a:gd fmla="val 16667" name="adj"/>
              </a:avLst>
            </a:prstGeom>
            <a:solidFill>
              <a:srgbClr val="689E1C"/>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txBox="1"/>
            <p:nvPr/>
          </p:nvSpPr>
          <p:spPr>
            <a:xfrm>
              <a:off x="2926305" y="2305243"/>
              <a:ext cx="1519122" cy="1519122"/>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Century Gothic"/>
                  <a:ea typeface="Century Gothic"/>
                  <a:cs typeface="Century Gothic"/>
                  <a:sym typeface="Century Gothic"/>
                </a:rPr>
                <a:t>The photo is then matched with the photo in document he provided .</a:t>
              </a:r>
              <a:endParaRPr/>
            </a:p>
          </p:txBody>
        </p:sp>
        <p:sp>
          <p:nvSpPr>
            <p:cNvPr id="174" name="Google Shape;174;p5"/>
            <p:cNvSpPr/>
            <p:nvPr/>
          </p:nvSpPr>
          <p:spPr>
            <a:xfrm>
              <a:off x="4657107" y="2223062"/>
              <a:ext cx="1683484" cy="1683484"/>
            </a:xfrm>
            <a:prstGeom prst="roundRect">
              <a:avLst>
                <a:gd fmla="val 16667" name="adj"/>
              </a:avLst>
            </a:prstGeom>
            <a:solidFill>
              <a:srgbClr val="E77A3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txBox="1"/>
            <p:nvPr/>
          </p:nvSpPr>
          <p:spPr>
            <a:xfrm>
              <a:off x="4739288" y="2305243"/>
              <a:ext cx="1519122" cy="1519122"/>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0" i="0" lang="en-US" sz="1200" u="none" cap="none" strike="noStrike">
                  <a:solidFill>
                    <a:schemeClr val="lt1"/>
                  </a:solidFill>
                  <a:latin typeface="Century Gothic"/>
                  <a:ea typeface="Century Gothic"/>
                  <a:cs typeface="Century Gothic"/>
                  <a:sym typeface="Century Gothic"/>
                </a:rPr>
                <a:t>If they are similar, Then the KYC can be considered.</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684212" y="685800"/>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US"/>
              <a:t>TOOLS AND TECHNOLOGIES</a:t>
            </a:r>
            <a:endParaRPr/>
          </a:p>
        </p:txBody>
      </p:sp>
      <p:sp>
        <p:nvSpPr>
          <p:cNvPr id="181" name="Google Shape;181;p6"/>
          <p:cNvSpPr txBox="1"/>
          <p:nvPr>
            <p:ph idx="1" type="body"/>
          </p:nvPr>
        </p:nvSpPr>
        <p:spPr>
          <a:xfrm>
            <a:off x="684212" y="2415745"/>
            <a:ext cx="8534400" cy="361526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en-US"/>
              <a:t>Coding Language : Python</a:t>
            </a:r>
            <a:endParaRPr/>
          </a:p>
          <a:p>
            <a:pPr indent="-285750" lvl="0" marL="285750" rtl="0" algn="l">
              <a:spcBef>
                <a:spcPts val="1000"/>
              </a:spcBef>
              <a:spcAft>
                <a:spcPts val="0"/>
              </a:spcAft>
              <a:buSzPts val="1600"/>
              <a:buChar char="▶"/>
            </a:pPr>
            <a:r>
              <a:rPr lang="en-US"/>
              <a:t>Platform : Anaconda and Jupyter Notebook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idx="1" type="body"/>
          </p:nvPr>
        </p:nvSpPr>
        <p:spPr>
          <a:xfrm>
            <a:off x="1252623" y="1781432"/>
            <a:ext cx="8534400" cy="3615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520"/>
              <a:buNone/>
            </a:pPr>
            <a:r>
              <a:rPr lang="en-US" sz="4400"/>
              <a:t>Demo for Further Clarification and Status of Project</a:t>
            </a:r>
            <a:endParaRPr sz="4400"/>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2020-02-28T15:30:24Z</dcterms:created>
  <dc:creator>Dirgh Jani</dc:creator>
</cp:coreProperties>
</file>