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 id="271" r:id="rId14"/>
    <p:sldId id="272" r:id="rId15"/>
    <p:sldId id="273" r:id="rId16"/>
    <p:sldId id="274" r:id="rId17"/>
    <p:sldId id="275" r:id="rId18"/>
    <p:sldId id="265" r:id="rId19"/>
    <p:sldId id="266" r:id="rId20"/>
    <p:sldId id="268" r:id="rId21"/>
  </p:sldIdLst>
  <p:sldSz cx="9144000" cy="5143500" type="screen16x9"/>
  <p:notesSz cx="6858000" cy="9144000"/>
  <p:embeddedFontLs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c8e367e7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c8e367e7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c8e367e7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c8e367e7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bb6fd12d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bb6fd12d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c8e367e7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c8e367e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c8e367e7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c8e367e7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c8e367e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c8e367e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c8e367e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c8e367e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c8e367e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c8e367e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c8e367e7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c8e367e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c8e367e7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c8e367e7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439075"/>
            <a:ext cx="8222100" cy="231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20" dirty="0"/>
              <a:t>Automation for installation of splunk app on Clustered Architecture using Jenkins and Ansible</a:t>
            </a:r>
            <a:endParaRPr sz="3820" dirty="0"/>
          </a:p>
        </p:txBody>
      </p:sp>
      <p:sp>
        <p:nvSpPr>
          <p:cNvPr id="68" name="Google Shape;68;p13"/>
          <p:cNvSpPr txBox="1">
            <a:spLocks noGrp="1"/>
          </p:cNvSpPr>
          <p:nvPr>
            <p:ph type="subTitle" idx="1"/>
          </p:nvPr>
        </p:nvSpPr>
        <p:spPr>
          <a:xfrm>
            <a:off x="5612868" y="3558804"/>
            <a:ext cx="2440592" cy="13684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Presented By:</a:t>
            </a:r>
          </a:p>
          <a:p>
            <a:pPr marL="0" lvl="0" indent="0" algn="l" rtl="0">
              <a:spcBef>
                <a:spcPts val="0"/>
              </a:spcBef>
              <a:spcAft>
                <a:spcPts val="0"/>
              </a:spcAft>
              <a:buNone/>
            </a:pPr>
            <a:r>
              <a:rPr lang="en-US" dirty="0" smtClean="0"/>
              <a:t>Dirgh Jani(17IT035)</a:t>
            </a:r>
          </a:p>
          <a:p>
            <a:pPr marL="0" lvl="0" indent="0" algn="l" rtl="0">
              <a:spcBef>
                <a:spcPts val="0"/>
              </a:spcBef>
              <a:spcAft>
                <a:spcPts val="0"/>
              </a:spcAft>
              <a:buNone/>
            </a:pPr>
            <a:r>
              <a:rPr lang="en-US" dirty="0" smtClean="0"/>
              <a:t>Prachi Patel(17IT075)</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466" y="4447077"/>
            <a:ext cx="681240" cy="5796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9" y="4052887"/>
            <a:ext cx="2259687" cy="10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of the Project:</a:t>
            </a:r>
            <a:endParaRPr lang="en-IN" dirty="0"/>
          </a:p>
        </p:txBody>
      </p:sp>
      <p:sp>
        <p:nvSpPr>
          <p:cNvPr id="3" name="Text Placeholder 2"/>
          <p:cNvSpPr>
            <a:spLocks noGrp="1"/>
          </p:cNvSpPr>
          <p:nvPr>
            <p:ph type="body" idx="1"/>
          </p:nvPr>
        </p:nvSpPr>
        <p:spPr/>
        <p:txBody>
          <a:bodyPr/>
          <a:lstStyle/>
          <a:p>
            <a:r>
              <a:rPr lang="en-US" dirty="0" smtClean="0"/>
              <a:t>We have completed the Infrastructure Setup part of the project. When we trigger the Jenkins Pipeline, The instance get spawned on AWS. </a:t>
            </a:r>
          </a:p>
          <a:p>
            <a:r>
              <a:rPr lang="en-US" dirty="0" smtClean="0"/>
              <a:t>The install of </a:t>
            </a:r>
            <a:r>
              <a:rPr lang="en-US" dirty="0" err="1" smtClean="0"/>
              <a:t>Splunk</a:t>
            </a:r>
            <a:r>
              <a:rPr lang="en-US" dirty="0" smtClean="0"/>
              <a:t> also gets completed along with Infrastructure Setup. </a:t>
            </a:r>
          </a:p>
          <a:p>
            <a:r>
              <a:rPr lang="en-US" dirty="0" smtClean="0"/>
              <a:t>Clustered Architecture would also be setup on the AWS Instances where </a:t>
            </a:r>
            <a:r>
              <a:rPr lang="en-US" dirty="0" err="1" smtClean="0"/>
              <a:t>splunk</a:t>
            </a:r>
            <a:r>
              <a:rPr lang="en-US" dirty="0" smtClean="0"/>
              <a:t> was installed.   </a:t>
            </a:r>
            <a:endParaRPr lang="en-IN" dirty="0"/>
          </a:p>
        </p:txBody>
      </p:sp>
    </p:spTree>
    <p:extLst>
      <p:ext uri="{BB962C8B-B14F-4D97-AF65-F5344CB8AC3E}">
        <p14:creationId xmlns:p14="http://schemas.microsoft.com/office/powerpoint/2010/main" val="182112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 of Project:</a:t>
            </a:r>
            <a:endParaRPr lang="en-IN" dirty="0"/>
          </a:p>
        </p:txBody>
      </p:sp>
      <p:pic>
        <p:nvPicPr>
          <p:cNvPr id="3" name="Picture 2"/>
          <p:cNvPicPr/>
          <p:nvPr/>
        </p:nvPicPr>
        <p:blipFill>
          <a:blip r:embed="rId2"/>
          <a:stretch>
            <a:fillRect/>
          </a:stretch>
        </p:blipFill>
        <p:spPr>
          <a:xfrm>
            <a:off x="471900" y="1881428"/>
            <a:ext cx="5415783" cy="2985791"/>
          </a:xfrm>
          <a:prstGeom prst="rect">
            <a:avLst/>
          </a:prstGeom>
        </p:spPr>
      </p:pic>
      <p:sp>
        <p:nvSpPr>
          <p:cNvPr id="4" name="TextBox 3"/>
          <p:cNvSpPr txBox="1"/>
          <p:nvPr/>
        </p:nvSpPr>
        <p:spPr>
          <a:xfrm>
            <a:off x="6163977" y="2651102"/>
            <a:ext cx="2440593" cy="523220"/>
          </a:xfrm>
          <a:prstGeom prst="rect">
            <a:avLst/>
          </a:prstGeom>
          <a:noFill/>
        </p:spPr>
        <p:txBody>
          <a:bodyPr wrap="square" rtlCol="0">
            <a:spAutoFit/>
          </a:bodyPr>
          <a:lstStyle/>
          <a:p>
            <a:r>
              <a:rPr lang="en-US" dirty="0" smtClean="0"/>
              <a:t>Initially, </a:t>
            </a:r>
          </a:p>
          <a:p>
            <a:r>
              <a:rPr lang="en-US" dirty="0" smtClean="0"/>
              <a:t>0 running instance on AWS</a:t>
            </a:r>
            <a:endParaRPr lang="en-IN" dirty="0"/>
          </a:p>
        </p:txBody>
      </p:sp>
    </p:spTree>
    <p:extLst>
      <p:ext uri="{BB962C8B-B14F-4D97-AF65-F5344CB8AC3E}">
        <p14:creationId xmlns:p14="http://schemas.microsoft.com/office/powerpoint/2010/main" val="89771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52414" y="263124"/>
            <a:ext cx="4201174" cy="2466919"/>
          </a:xfrm>
          <a:prstGeom prst="rect">
            <a:avLst/>
          </a:prstGeom>
        </p:spPr>
      </p:pic>
      <p:sp>
        <p:nvSpPr>
          <p:cNvPr id="5" name="TextBox 4"/>
          <p:cNvSpPr txBox="1"/>
          <p:nvPr/>
        </p:nvSpPr>
        <p:spPr>
          <a:xfrm>
            <a:off x="5308783" y="1118331"/>
            <a:ext cx="2828719" cy="523220"/>
          </a:xfrm>
          <a:prstGeom prst="rect">
            <a:avLst/>
          </a:prstGeom>
          <a:noFill/>
        </p:spPr>
        <p:txBody>
          <a:bodyPr wrap="square" rtlCol="0">
            <a:spAutoFit/>
          </a:bodyPr>
          <a:lstStyle/>
          <a:p>
            <a:pPr algn="ctr"/>
            <a:r>
              <a:rPr lang="en-US" dirty="0" smtClean="0"/>
              <a:t>Configured stages </a:t>
            </a:r>
            <a:r>
              <a:rPr lang="en-US" dirty="0" err="1" smtClean="0"/>
              <a:t>inJenkins</a:t>
            </a:r>
            <a:r>
              <a:rPr lang="en-US" dirty="0" smtClean="0"/>
              <a:t> Pipeline</a:t>
            </a:r>
            <a:endParaRPr lang="en-IN" dirty="0"/>
          </a:p>
        </p:txBody>
      </p:sp>
      <p:pic>
        <p:nvPicPr>
          <p:cNvPr id="6" name="Picture 5"/>
          <p:cNvPicPr/>
          <p:nvPr/>
        </p:nvPicPr>
        <p:blipFill>
          <a:blip r:embed="rId3"/>
          <a:stretch>
            <a:fillRect/>
          </a:stretch>
        </p:blipFill>
        <p:spPr>
          <a:xfrm>
            <a:off x="4529239" y="2506376"/>
            <a:ext cx="4387805" cy="2545035"/>
          </a:xfrm>
          <a:prstGeom prst="rect">
            <a:avLst/>
          </a:prstGeom>
        </p:spPr>
      </p:pic>
      <p:sp>
        <p:nvSpPr>
          <p:cNvPr id="7" name="TextBox 6"/>
          <p:cNvSpPr txBox="1"/>
          <p:nvPr/>
        </p:nvSpPr>
        <p:spPr>
          <a:xfrm>
            <a:off x="828881" y="3374728"/>
            <a:ext cx="2578739" cy="307777"/>
          </a:xfrm>
          <a:prstGeom prst="rect">
            <a:avLst/>
          </a:prstGeom>
          <a:noFill/>
        </p:spPr>
        <p:txBody>
          <a:bodyPr wrap="square" rtlCol="0">
            <a:spAutoFit/>
          </a:bodyPr>
          <a:lstStyle/>
          <a:p>
            <a:r>
              <a:rPr lang="en-US" dirty="0" smtClean="0"/>
              <a:t>Triggered Jenkins Pipeline </a:t>
            </a:r>
            <a:endParaRPr lang="en-IN" dirty="0"/>
          </a:p>
        </p:txBody>
      </p:sp>
    </p:spTree>
    <p:extLst>
      <p:ext uri="{BB962C8B-B14F-4D97-AF65-F5344CB8AC3E}">
        <p14:creationId xmlns:p14="http://schemas.microsoft.com/office/powerpoint/2010/main" val="76894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3930" y="190773"/>
            <a:ext cx="4407541" cy="2447171"/>
          </a:xfrm>
          <a:prstGeom prst="rect">
            <a:avLst/>
          </a:prstGeom>
        </p:spPr>
      </p:pic>
      <p:sp>
        <p:nvSpPr>
          <p:cNvPr id="5" name="TextBox 4"/>
          <p:cNvSpPr txBox="1"/>
          <p:nvPr/>
        </p:nvSpPr>
        <p:spPr>
          <a:xfrm>
            <a:off x="5216685" y="934135"/>
            <a:ext cx="3532610" cy="307777"/>
          </a:xfrm>
          <a:prstGeom prst="rect">
            <a:avLst/>
          </a:prstGeom>
          <a:noFill/>
        </p:spPr>
        <p:txBody>
          <a:bodyPr wrap="square" rtlCol="0">
            <a:spAutoFit/>
          </a:bodyPr>
          <a:lstStyle/>
          <a:p>
            <a:r>
              <a:rPr lang="en-US" dirty="0" smtClean="0"/>
              <a:t>Console output of Jenkins triggered</a:t>
            </a:r>
            <a:endParaRPr lang="en-IN" dirty="0"/>
          </a:p>
        </p:txBody>
      </p:sp>
      <p:pic>
        <p:nvPicPr>
          <p:cNvPr id="6" name="Picture 5"/>
          <p:cNvPicPr/>
          <p:nvPr/>
        </p:nvPicPr>
        <p:blipFill>
          <a:blip r:embed="rId3"/>
          <a:stretch>
            <a:fillRect/>
          </a:stretch>
        </p:blipFill>
        <p:spPr>
          <a:xfrm>
            <a:off x="4611471" y="2519533"/>
            <a:ext cx="4374647" cy="2505556"/>
          </a:xfrm>
          <a:prstGeom prst="rect">
            <a:avLst/>
          </a:prstGeom>
        </p:spPr>
      </p:pic>
      <p:sp>
        <p:nvSpPr>
          <p:cNvPr id="7" name="TextBox 6"/>
          <p:cNvSpPr txBox="1"/>
          <p:nvPr/>
        </p:nvSpPr>
        <p:spPr>
          <a:xfrm>
            <a:off x="1118331" y="3374728"/>
            <a:ext cx="2407701" cy="307777"/>
          </a:xfrm>
          <a:prstGeom prst="rect">
            <a:avLst/>
          </a:prstGeom>
          <a:noFill/>
        </p:spPr>
        <p:txBody>
          <a:bodyPr wrap="square" rtlCol="0">
            <a:spAutoFit/>
          </a:bodyPr>
          <a:lstStyle/>
          <a:p>
            <a:r>
              <a:rPr lang="en-US" dirty="0" smtClean="0"/>
              <a:t>Pipeline Ran Successful</a:t>
            </a:r>
            <a:endParaRPr lang="en-IN" dirty="0"/>
          </a:p>
        </p:txBody>
      </p:sp>
    </p:spTree>
    <p:extLst>
      <p:ext uri="{BB962C8B-B14F-4D97-AF65-F5344CB8AC3E}">
        <p14:creationId xmlns:p14="http://schemas.microsoft.com/office/powerpoint/2010/main" val="407765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30245" y="184196"/>
            <a:ext cx="4523516" cy="2321370"/>
          </a:xfrm>
          <a:prstGeom prst="rect">
            <a:avLst/>
          </a:prstGeom>
        </p:spPr>
      </p:pic>
      <p:pic>
        <p:nvPicPr>
          <p:cNvPr id="5" name="Picture 4"/>
          <p:cNvPicPr/>
          <p:nvPr/>
        </p:nvPicPr>
        <p:blipFill>
          <a:blip r:embed="rId3"/>
          <a:stretch>
            <a:fillRect/>
          </a:stretch>
        </p:blipFill>
        <p:spPr>
          <a:xfrm>
            <a:off x="4670676" y="2505566"/>
            <a:ext cx="4372212" cy="2519534"/>
          </a:xfrm>
          <a:prstGeom prst="rect">
            <a:avLst/>
          </a:prstGeom>
        </p:spPr>
      </p:pic>
      <p:sp>
        <p:nvSpPr>
          <p:cNvPr id="6" name="TextBox 5"/>
          <p:cNvSpPr txBox="1"/>
          <p:nvPr/>
        </p:nvSpPr>
        <p:spPr>
          <a:xfrm>
            <a:off x="5453508" y="855194"/>
            <a:ext cx="2611632" cy="307777"/>
          </a:xfrm>
          <a:prstGeom prst="rect">
            <a:avLst/>
          </a:prstGeom>
          <a:noFill/>
        </p:spPr>
        <p:txBody>
          <a:bodyPr wrap="square" rtlCol="0">
            <a:spAutoFit/>
          </a:bodyPr>
          <a:lstStyle/>
          <a:p>
            <a:r>
              <a:rPr lang="en-US" dirty="0" smtClean="0"/>
              <a:t>VPC Created</a:t>
            </a:r>
            <a:endParaRPr lang="en-IN" dirty="0"/>
          </a:p>
        </p:txBody>
      </p:sp>
      <p:sp>
        <p:nvSpPr>
          <p:cNvPr id="7" name="TextBox 6"/>
          <p:cNvSpPr txBox="1"/>
          <p:nvPr/>
        </p:nvSpPr>
        <p:spPr>
          <a:xfrm>
            <a:off x="1493300" y="3611444"/>
            <a:ext cx="2480063" cy="307777"/>
          </a:xfrm>
          <a:prstGeom prst="rect">
            <a:avLst/>
          </a:prstGeom>
          <a:noFill/>
        </p:spPr>
        <p:txBody>
          <a:bodyPr wrap="square" rtlCol="0">
            <a:spAutoFit/>
          </a:bodyPr>
          <a:lstStyle/>
          <a:p>
            <a:r>
              <a:rPr lang="en-US" dirty="0" smtClean="0"/>
              <a:t>Subnet Formed</a:t>
            </a:r>
            <a:endParaRPr lang="en-IN" dirty="0"/>
          </a:p>
        </p:txBody>
      </p:sp>
    </p:spTree>
    <p:extLst>
      <p:ext uri="{BB962C8B-B14F-4D97-AF65-F5344CB8AC3E}">
        <p14:creationId xmlns:p14="http://schemas.microsoft.com/office/powerpoint/2010/main" val="379147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80184" y="1184115"/>
            <a:ext cx="7137582" cy="3670757"/>
          </a:xfrm>
          <a:prstGeom prst="rect">
            <a:avLst/>
          </a:prstGeom>
        </p:spPr>
      </p:pic>
      <p:sp>
        <p:nvSpPr>
          <p:cNvPr id="5" name="TextBox 4"/>
          <p:cNvSpPr txBox="1"/>
          <p:nvPr/>
        </p:nvSpPr>
        <p:spPr>
          <a:xfrm>
            <a:off x="559166" y="394704"/>
            <a:ext cx="2447171" cy="307777"/>
          </a:xfrm>
          <a:prstGeom prst="rect">
            <a:avLst/>
          </a:prstGeom>
          <a:noFill/>
        </p:spPr>
        <p:txBody>
          <a:bodyPr wrap="square" rtlCol="0">
            <a:spAutoFit/>
          </a:bodyPr>
          <a:lstStyle/>
          <a:p>
            <a:r>
              <a:rPr lang="en-US" dirty="0" smtClean="0"/>
              <a:t>Instances Spawned on AWS</a:t>
            </a:r>
            <a:endParaRPr lang="en-IN" dirty="0"/>
          </a:p>
        </p:txBody>
      </p:sp>
    </p:spTree>
    <p:extLst>
      <p:ext uri="{BB962C8B-B14F-4D97-AF65-F5344CB8AC3E}">
        <p14:creationId xmlns:p14="http://schemas.microsoft.com/office/powerpoint/2010/main" val="53601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1834" y="85520"/>
            <a:ext cx="4848294" cy="2618210"/>
          </a:xfrm>
          <a:prstGeom prst="rect">
            <a:avLst/>
          </a:prstGeom>
        </p:spPr>
      </p:pic>
      <p:sp>
        <p:nvSpPr>
          <p:cNvPr id="5" name="TextBox 4"/>
          <p:cNvSpPr txBox="1"/>
          <p:nvPr/>
        </p:nvSpPr>
        <p:spPr>
          <a:xfrm>
            <a:off x="4960128" y="763096"/>
            <a:ext cx="3611551" cy="523220"/>
          </a:xfrm>
          <a:prstGeom prst="rect">
            <a:avLst/>
          </a:prstGeom>
          <a:noFill/>
        </p:spPr>
        <p:txBody>
          <a:bodyPr wrap="square" rtlCol="0">
            <a:spAutoFit/>
          </a:bodyPr>
          <a:lstStyle/>
          <a:p>
            <a:pPr algn="ctr"/>
            <a:r>
              <a:rPr lang="en-US" dirty="0" err="1" smtClean="0"/>
              <a:t>Splunk</a:t>
            </a:r>
            <a:r>
              <a:rPr lang="en-US" dirty="0" smtClean="0"/>
              <a:t> installed on the instance </a:t>
            </a:r>
          </a:p>
          <a:p>
            <a:pPr algn="ctr"/>
            <a:r>
              <a:rPr lang="en-US" dirty="0" smtClean="0"/>
              <a:t>spawned on AWS</a:t>
            </a:r>
            <a:endParaRPr lang="en-IN" dirty="0"/>
          </a:p>
        </p:txBody>
      </p:sp>
      <p:pic>
        <p:nvPicPr>
          <p:cNvPr id="6" name="Picture 5"/>
          <p:cNvPicPr/>
          <p:nvPr/>
        </p:nvPicPr>
        <p:blipFill>
          <a:blip r:embed="rId3"/>
          <a:stretch>
            <a:fillRect/>
          </a:stretch>
        </p:blipFill>
        <p:spPr>
          <a:xfrm>
            <a:off x="5012754" y="2703729"/>
            <a:ext cx="3977506" cy="2314791"/>
          </a:xfrm>
          <a:prstGeom prst="rect">
            <a:avLst/>
          </a:prstGeom>
        </p:spPr>
      </p:pic>
      <p:sp>
        <p:nvSpPr>
          <p:cNvPr id="7" name="TextBox 6"/>
          <p:cNvSpPr txBox="1"/>
          <p:nvPr/>
        </p:nvSpPr>
        <p:spPr>
          <a:xfrm>
            <a:off x="1486722" y="3545767"/>
            <a:ext cx="3026072" cy="523220"/>
          </a:xfrm>
          <a:prstGeom prst="rect">
            <a:avLst/>
          </a:prstGeom>
          <a:noFill/>
        </p:spPr>
        <p:txBody>
          <a:bodyPr wrap="square" rtlCol="0">
            <a:spAutoFit/>
          </a:bodyPr>
          <a:lstStyle/>
          <a:p>
            <a:pPr algn="ctr"/>
            <a:r>
              <a:rPr lang="en-US" dirty="0" smtClean="0"/>
              <a:t>UI could be accessed and no error message present/ no critical error</a:t>
            </a:r>
            <a:endParaRPr lang="en-IN" dirty="0"/>
          </a:p>
        </p:txBody>
      </p:sp>
    </p:spTree>
    <p:extLst>
      <p:ext uri="{BB962C8B-B14F-4D97-AF65-F5344CB8AC3E}">
        <p14:creationId xmlns:p14="http://schemas.microsoft.com/office/powerpoint/2010/main" val="25613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147" y="3341012"/>
            <a:ext cx="3979942" cy="338554"/>
          </a:xfrm>
          <a:prstGeom prst="rect">
            <a:avLst/>
          </a:prstGeom>
          <a:noFill/>
        </p:spPr>
        <p:txBody>
          <a:bodyPr wrap="square" rtlCol="0">
            <a:spAutoFit/>
          </a:bodyPr>
          <a:lstStyle/>
          <a:p>
            <a:r>
              <a:rPr lang="en-US" sz="1600" dirty="0" smtClean="0"/>
              <a:t>App Installed On </a:t>
            </a:r>
            <a:r>
              <a:rPr lang="en-US" sz="1600" dirty="0" err="1" smtClean="0"/>
              <a:t>Splunk</a:t>
            </a:r>
            <a:r>
              <a:rPr lang="en-US" sz="1600" dirty="0" smtClean="0"/>
              <a:t> Instance</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83" y="189181"/>
            <a:ext cx="4322019" cy="24335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334" y="2445813"/>
            <a:ext cx="4791134" cy="2697686"/>
          </a:xfrm>
          <a:prstGeom prst="rect">
            <a:avLst/>
          </a:prstGeom>
        </p:spPr>
      </p:pic>
    </p:spTree>
    <p:extLst>
      <p:ext uri="{BB962C8B-B14F-4D97-AF65-F5344CB8AC3E}">
        <p14:creationId xmlns:p14="http://schemas.microsoft.com/office/powerpoint/2010/main" val="23734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Learning Outcome</a:t>
            </a:r>
            <a:endParaRPr/>
          </a:p>
        </p:txBody>
      </p:sp>
      <p:sp>
        <p:nvSpPr>
          <p:cNvPr id="122" name="Google Shape;122;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can easily manage configuration and deployment to remote machine. In this project changes have to be applied only at the workflows, and after the trigger, it gets deployed to the target server. Deploying a new code or any new splunk cluster architecture doesn’t have to be a heavy task. After creating a script (template), all work should be the automation of this workflow.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Planning</a:t>
            </a:r>
            <a:endParaRPr/>
          </a:p>
        </p:txBody>
      </p:sp>
      <p:sp>
        <p:nvSpPr>
          <p:cNvPr id="128" name="Google Shape;128;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Currently the system has to be setup manually. Like we need to go  to AWS console. Create multiple instances as per requirement of cluster. Install splunk and apps manually which is time consuming.</a:t>
            </a:r>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Outline of presentation</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a:t>Project Description</a:t>
            </a:r>
            <a:endParaRPr/>
          </a:p>
          <a:p>
            <a:pPr marL="457200" lvl="0" indent="-342900" algn="l" rtl="0">
              <a:spcBef>
                <a:spcPts val="0"/>
              </a:spcBef>
              <a:spcAft>
                <a:spcPts val="0"/>
              </a:spcAft>
              <a:buSzPts val="1800"/>
              <a:buChar char="●"/>
            </a:pPr>
            <a:r>
              <a:rPr lang="en"/>
              <a:t>Objective</a:t>
            </a:r>
            <a:endParaRPr/>
          </a:p>
          <a:p>
            <a:pPr marL="457200" lvl="0" indent="-342900" algn="l" rtl="0">
              <a:spcBef>
                <a:spcPts val="0"/>
              </a:spcBef>
              <a:spcAft>
                <a:spcPts val="0"/>
              </a:spcAft>
              <a:buSzPts val="1800"/>
              <a:buChar char="●"/>
            </a:pPr>
            <a:r>
              <a:rPr lang="en"/>
              <a:t>Flow Diagram</a:t>
            </a:r>
            <a:endParaRPr/>
          </a:p>
          <a:p>
            <a:pPr marL="457200" lvl="0" indent="-342900" algn="l" rtl="0">
              <a:spcBef>
                <a:spcPts val="0"/>
              </a:spcBef>
              <a:spcAft>
                <a:spcPts val="0"/>
              </a:spcAft>
              <a:buSzPts val="1800"/>
              <a:buChar char="●"/>
            </a:pPr>
            <a:r>
              <a:rPr lang="en"/>
              <a:t>Tools and Technology</a:t>
            </a:r>
            <a:endParaRPr/>
          </a:p>
          <a:p>
            <a:pPr marL="457200" lvl="0" indent="-342900" algn="l" rtl="0">
              <a:spcBef>
                <a:spcPts val="0"/>
              </a:spcBef>
              <a:spcAft>
                <a:spcPts val="0"/>
              </a:spcAft>
              <a:buSzPts val="1800"/>
              <a:buChar char="●"/>
            </a:pPr>
            <a:r>
              <a:rPr lang="en"/>
              <a:t>Hardware &amp; Software Specification</a:t>
            </a:r>
            <a:endParaRPr/>
          </a:p>
          <a:p>
            <a:pPr marL="457200" lvl="0" indent="-342900" algn="l" rtl="0">
              <a:spcBef>
                <a:spcPts val="0"/>
              </a:spcBef>
              <a:spcAft>
                <a:spcPts val="0"/>
              </a:spcAft>
              <a:buSzPts val="1800"/>
              <a:buChar char="●"/>
            </a:pPr>
            <a:r>
              <a:rPr lang="en"/>
              <a:t>Functional Requirement</a:t>
            </a:r>
            <a:endParaRPr/>
          </a:p>
          <a:p>
            <a:pPr marL="457200" lvl="0" indent="-342900" algn="l" rtl="0">
              <a:spcBef>
                <a:spcPts val="0"/>
              </a:spcBef>
              <a:spcAft>
                <a:spcPts val="0"/>
              </a:spcAft>
              <a:buSzPts val="1800"/>
              <a:buChar char="●"/>
            </a:pPr>
            <a:r>
              <a:rPr lang="en"/>
              <a:t>Non Functional Requirement</a:t>
            </a:r>
            <a:endParaRPr/>
          </a:p>
          <a:p>
            <a:pPr marL="457200" lvl="0" indent="-342900" algn="l" rtl="0">
              <a:spcBef>
                <a:spcPts val="0"/>
              </a:spcBef>
              <a:spcAft>
                <a:spcPts val="0"/>
              </a:spcAft>
              <a:buSzPts val="1800"/>
              <a:buChar char="●"/>
            </a:pPr>
            <a:r>
              <a:rPr lang="en"/>
              <a:t>Learning Outcome</a:t>
            </a:r>
            <a:endParaRPr/>
          </a:p>
          <a:p>
            <a:pPr marL="457200" lvl="0" indent="-342900" algn="l" rtl="0">
              <a:spcBef>
                <a:spcPts val="0"/>
              </a:spcBef>
              <a:spcAft>
                <a:spcPts val="0"/>
              </a:spcAft>
              <a:buSzPts val="1800"/>
              <a:buChar char="●"/>
            </a:pPr>
            <a:r>
              <a:rPr lang="en"/>
              <a:t>Further Planning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2846" y="2807397"/>
            <a:ext cx="3724096"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7465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Description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project is about splunk architecture creation with automation. In which we are going to use terraform for building, changing and versioning infrastructure safely and efficiently. Jenkins pipeline is going to be used for continuous testing and integration of the project by which we would create cluster architecture of Splunk on which we want to install Splunk App. Ansible playbook would is used for containing steps (script) to install the splunk cluster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The main aim of the project is to make Splunk cluster architecture creation simple with easy installation and minimum administration using Jenkins, Terraform and Ansible. Main reason behind using automation tool is that it reduces the efforts of implementation and support while deploying a Splunk cluster environment so that anyone could be able to execute advanced task, even without the right knowledge. And also Clustered Architecture would be used to overcome load on one single instance and will become highly available and durable.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Flow Diagram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679" y="1722587"/>
            <a:ext cx="5613206" cy="32786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Tools and Technology</a:t>
            </a:r>
            <a:endParaRPr/>
          </a:p>
        </p:txBody>
      </p:sp>
      <p:sp>
        <p:nvSpPr>
          <p:cNvPr id="98" name="Google Shape;98;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285750" indent="-285750">
              <a:spcAft>
                <a:spcPts val="1200"/>
              </a:spcAft>
            </a:pPr>
            <a:r>
              <a:rPr lang="en-US" dirty="0" err="1" smtClean="0"/>
              <a:t>Splunk</a:t>
            </a:r>
            <a:endParaRPr lang="en-US" dirty="0" smtClean="0"/>
          </a:p>
          <a:p>
            <a:pPr marL="285750" indent="-285750">
              <a:spcAft>
                <a:spcPts val="1200"/>
              </a:spcAft>
            </a:pPr>
            <a:r>
              <a:rPr lang="en-US" dirty="0" err="1" smtClean="0"/>
              <a:t>Ansible</a:t>
            </a:r>
            <a:endParaRPr lang="en-US" dirty="0" smtClean="0"/>
          </a:p>
          <a:p>
            <a:pPr marL="285750" indent="-285750">
              <a:spcAft>
                <a:spcPts val="1200"/>
              </a:spcAft>
            </a:pPr>
            <a:r>
              <a:rPr lang="en-US" dirty="0" smtClean="0"/>
              <a:t>Jenkins</a:t>
            </a:r>
          </a:p>
          <a:p>
            <a:pPr marL="285750" indent="-285750">
              <a:spcAft>
                <a:spcPts val="1200"/>
              </a:spcAft>
            </a:pPr>
            <a:r>
              <a:rPr lang="en-US" dirty="0" smtClean="0"/>
              <a:t>Terraform</a:t>
            </a:r>
          </a:p>
          <a:p>
            <a:pPr marL="285750" indent="-285750">
              <a:spcAft>
                <a:spcPts val="1200"/>
              </a:spcAft>
            </a:pPr>
            <a:r>
              <a:rPr lang="en-US" dirty="0" smtClean="0"/>
              <a:t>Amazon Web Services(AWS)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Hardware and Software Specification</a:t>
            </a:r>
            <a:endParaRPr/>
          </a:p>
        </p:txBody>
      </p:sp>
      <p:sp>
        <p:nvSpPr>
          <p:cNvPr id="104" name="Google Shape;104;p19"/>
          <p:cNvSpPr txBox="1">
            <a:spLocks noGrp="1"/>
          </p:cNvSpPr>
          <p:nvPr>
            <p:ph type="body" idx="1"/>
          </p:nvPr>
        </p:nvSpPr>
        <p:spPr>
          <a:xfrm>
            <a:off x="471900" y="1919075"/>
            <a:ext cx="8222100" cy="309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Hardware Specification</a:t>
            </a:r>
            <a:endParaRPr/>
          </a:p>
          <a:p>
            <a:pPr marL="457200" lvl="0" indent="-334327" algn="l" rtl="0">
              <a:spcBef>
                <a:spcPts val="1200"/>
              </a:spcBef>
              <a:spcAft>
                <a:spcPts val="0"/>
              </a:spcAft>
              <a:buSzPct val="100000"/>
              <a:buChar char="●"/>
            </a:pPr>
            <a:r>
              <a:rPr lang="en"/>
              <a:t>Minimum 4GB RAM</a:t>
            </a:r>
            <a:endParaRPr/>
          </a:p>
          <a:p>
            <a:pPr marL="457200" lvl="0" indent="-334327" algn="l" rtl="0">
              <a:spcBef>
                <a:spcPts val="0"/>
              </a:spcBef>
              <a:spcAft>
                <a:spcPts val="0"/>
              </a:spcAft>
              <a:buSzPct val="100000"/>
              <a:buChar char="●"/>
            </a:pPr>
            <a:r>
              <a:rPr lang="en"/>
              <a:t>Minimum 256GB ROM</a:t>
            </a:r>
            <a:endParaRPr/>
          </a:p>
          <a:p>
            <a:pPr marL="457200" lvl="0" indent="-334327" algn="l" rtl="0">
              <a:spcBef>
                <a:spcPts val="0"/>
              </a:spcBef>
              <a:spcAft>
                <a:spcPts val="0"/>
              </a:spcAft>
              <a:buSzPct val="100000"/>
              <a:buChar char="●"/>
            </a:pPr>
            <a:r>
              <a:rPr lang="en"/>
              <a:t>64-bit Processor</a:t>
            </a:r>
            <a:endParaRPr/>
          </a:p>
          <a:p>
            <a:pPr marL="457200" lvl="0" indent="-334327" algn="l" rtl="0">
              <a:spcBef>
                <a:spcPts val="0"/>
              </a:spcBef>
              <a:spcAft>
                <a:spcPts val="0"/>
              </a:spcAft>
              <a:buSzPct val="100000"/>
              <a:buChar char="●"/>
            </a:pPr>
            <a:r>
              <a:rPr lang="en"/>
              <a:t>Basic specifications that are compatible for all the softwares requirements</a:t>
            </a:r>
            <a:endParaRPr/>
          </a:p>
          <a:p>
            <a:pPr marL="0" lvl="0" indent="0" algn="l" rtl="0">
              <a:spcBef>
                <a:spcPts val="1200"/>
              </a:spcBef>
              <a:spcAft>
                <a:spcPts val="0"/>
              </a:spcAft>
              <a:buNone/>
            </a:pPr>
            <a:r>
              <a:rPr lang="en"/>
              <a:t>Software Specification</a:t>
            </a:r>
            <a:endParaRPr/>
          </a:p>
          <a:p>
            <a:pPr marL="457200" lvl="0" indent="-334327" algn="l" rtl="0">
              <a:spcBef>
                <a:spcPts val="1200"/>
              </a:spcBef>
              <a:spcAft>
                <a:spcPts val="0"/>
              </a:spcAft>
              <a:buSzPct val="100000"/>
              <a:buChar char="●"/>
            </a:pPr>
            <a:r>
              <a:rPr lang="en"/>
              <a:t>Supported Operating System: Windows, Mac, Linux</a:t>
            </a:r>
            <a:endParaRPr/>
          </a:p>
          <a:p>
            <a:pPr marL="457200" lvl="0" indent="-334327" algn="l" rtl="0">
              <a:spcBef>
                <a:spcPts val="0"/>
              </a:spcBef>
              <a:spcAft>
                <a:spcPts val="0"/>
              </a:spcAft>
              <a:buSzPct val="100000"/>
              <a:buChar char="●"/>
            </a:pPr>
            <a:r>
              <a:rPr lang="en"/>
              <a:t>Cloud Platform: Amazon Web Services(AWS)</a:t>
            </a:r>
            <a:endParaRPr/>
          </a:p>
          <a:p>
            <a:pPr marL="457200" lvl="0" indent="-334327" algn="l" rtl="0">
              <a:spcBef>
                <a:spcPts val="0"/>
              </a:spcBef>
              <a:spcAft>
                <a:spcPts val="0"/>
              </a:spcAft>
              <a:buSzPct val="100000"/>
              <a:buChar char="●"/>
            </a:pPr>
            <a:r>
              <a:rPr lang="en"/>
              <a:t>Required Software’s : Splunk Enterprise,Jenkins ,Terraform ,Ansible ,VScode</a:t>
            </a:r>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Functional Requirement</a:t>
            </a:r>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the end of Jenkins pipeline, a splunk cluster architecture would be setup on AWS platform and app would be installed on top of it using Ansible.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Non Functional Requirement</a:t>
            </a:r>
            <a:endParaRPr/>
          </a:p>
        </p:txBody>
      </p:sp>
      <p:sp>
        <p:nvSpPr>
          <p:cNvPr id="116" name="Google Shape;116;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we are using AWS as a platform, there would be high availability of the system. Also, inside the cluster we would set up replication and search factor that would replicate the data among instance so it would be easy even in case of instance failure to get data.</a:t>
            </a:r>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602</Words>
  <Application>Microsoft Office PowerPoint</Application>
  <PresentationFormat>On-screen Show (16:9)</PresentationFormat>
  <Paragraphs>62</Paragraphs>
  <Slides>20</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Material</vt:lpstr>
      <vt:lpstr>Automation for installation of splunk app on Clustered Architecture using Jenkins and Ansible</vt:lpstr>
      <vt:lpstr>Outline of presentation</vt:lpstr>
      <vt:lpstr>Project Description</vt:lpstr>
      <vt:lpstr>Objective</vt:lpstr>
      <vt:lpstr>Flow Diagram</vt:lpstr>
      <vt:lpstr>Tools and Technology</vt:lpstr>
      <vt:lpstr>Hardware and Software Specification</vt:lpstr>
      <vt:lpstr>Functional Requirement</vt:lpstr>
      <vt:lpstr>Non Functional Requirement</vt:lpstr>
      <vt:lpstr>Progress of the Project:</vt:lpstr>
      <vt:lpstr>Snapshots of Project:</vt:lpstr>
      <vt:lpstr>PowerPoint Presentation</vt:lpstr>
      <vt:lpstr>PowerPoint Presentation</vt:lpstr>
      <vt:lpstr>PowerPoint Presentation</vt:lpstr>
      <vt:lpstr>PowerPoint Presentation</vt:lpstr>
      <vt:lpstr>PowerPoint Presentation</vt:lpstr>
      <vt:lpstr>PowerPoint Presentation</vt:lpstr>
      <vt:lpstr>Learning Outcome</vt:lpstr>
      <vt:lpstr>Future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for installation of splunk app on Clustered Architecture using Jenkins and Ansible</dc:title>
  <cp:lastModifiedBy>Dirgh Jani</cp:lastModifiedBy>
  <cp:revision>22</cp:revision>
  <dcterms:modified xsi:type="dcterms:W3CDTF">2021-04-30T13:02:35Z</dcterms:modified>
</cp:coreProperties>
</file>