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60" r:id="rId5"/>
    <p:sldId id="294" r:id="rId6"/>
    <p:sldId id="262" r:id="rId7"/>
    <p:sldId id="263" r:id="rId8"/>
    <p:sldId id="264" r:id="rId9"/>
    <p:sldId id="279" r:id="rId10"/>
    <p:sldId id="265" r:id="rId11"/>
    <p:sldId id="266" r:id="rId12"/>
    <p:sldId id="296" r:id="rId13"/>
    <p:sldId id="295" r:id="rId14"/>
    <p:sldId id="292" r:id="rId15"/>
    <p:sldId id="293" r:id="rId16"/>
    <p:sldId id="280" r:id="rId17"/>
    <p:sldId id="281" r:id="rId18"/>
    <p:sldId id="271"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3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0C2449-1862-499F-837A-0BF4FF0A0C41}" type="datetimeFigureOut">
              <a:rPr lang="en-US" smtClean="0"/>
              <a:pPr/>
              <a:t>10/9/2013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FF286-27DF-4B1F-80FC-44DF5F5C7B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10/9/2013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10/9/2013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10/9/2013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10/9/2013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10/9/2013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10/9/2013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10/9/2013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10/9/2013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10/9/2013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10/9/2013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gif"/><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533400"/>
            <a:ext cx="5424268" cy="2868168"/>
          </a:xfrm>
        </p:spPr>
        <p:txBody>
          <a:bodyPr/>
          <a:lstStyle/>
          <a:p>
            <a:r>
              <a:rPr lang="en-US" sz="3200" dirty="0" smtClean="0"/>
              <a:t>RFID BASED ATTENDANCE SYSTEM</a:t>
            </a:r>
            <a:endParaRPr lang="en-US" sz="3200" dirty="0">
              <a:latin typeface="Verdana" pitchFamily="34" charset="0"/>
            </a:endParaRPr>
          </a:p>
        </p:txBody>
      </p:sp>
      <p:sp>
        <p:nvSpPr>
          <p:cNvPr id="3" name="Subtitle 2"/>
          <p:cNvSpPr>
            <a:spLocks noGrp="1"/>
          </p:cNvSpPr>
          <p:nvPr>
            <p:ph type="subTitle" idx="1"/>
          </p:nvPr>
        </p:nvSpPr>
        <p:spPr>
          <a:xfrm>
            <a:off x="3354442" y="3539864"/>
            <a:ext cx="5114778" cy="2556136"/>
          </a:xfrm>
        </p:spPr>
        <p:txBody>
          <a:bodyPr/>
          <a:lstStyle/>
          <a:p>
            <a:pPr algn="l"/>
            <a:r>
              <a:rPr lang="en-US" dirty="0" smtClean="0"/>
              <a:t>Submitted by: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239000" cy="624840"/>
          </a:xfrm>
        </p:spPr>
        <p:txBody>
          <a:bodyPr/>
          <a:lstStyle/>
          <a:p>
            <a:r>
              <a:rPr lang="en-US" dirty="0" smtClean="0"/>
              <a:t>Pin description</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95400" y="1066800"/>
            <a:ext cx="6172200" cy="5791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239000" cy="777240"/>
          </a:xfrm>
        </p:spPr>
        <p:txBody>
          <a:bodyPr>
            <a:normAutofit/>
          </a:bodyPr>
          <a:lstStyle/>
          <a:p>
            <a:r>
              <a:rPr lang="en-US" dirty="0" smtClean="0"/>
              <a:t>Power on Reset circuit</a:t>
            </a:r>
            <a:endParaRPr lang="en-US" dirty="0"/>
          </a:p>
        </p:txBody>
      </p:sp>
      <p:sp>
        <p:nvSpPr>
          <p:cNvPr id="3" name="Content Placeholder 2"/>
          <p:cNvSpPr>
            <a:spLocks noGrp="1"/>
          </p:cNvSpPr>
          <p:nvPr>
            <p:ph idx="1"/>
          </p:nvPr>
        </p:nvSpPr>
        <p:spPr>
          <a:xfrm>
            <a:off x="457200" y="1143000"/>
            <a:ext cx="7543800" cy="5486400"/>
          </a:xfrm>
        </p:spPr>
        <p:txBody>
          <a:bodyPr/>
          <a:lstStyle/>
          <a:p>
            <a:pPr>
              <a:buNone/>
            </a:pPr>
            <a:r>
              <a:rPr lang="en-US" dirty="0" smtClean="0"/>
              <a:t>              +5V</a:t>
            </a:r>
            <a:endParaRPr lang="en-US" dirty="0"/>
          </a:p>
        </p:txBody>
      </p:sp>
      <p:grpSp>
        <p:nvGrpSpPr>
          <p:cNvPr id="134" name="Group 133"/>
          <p:cNvGrpSpPr/>
          <p:nvPr/>
        </p:nvGrpSpPr>
        <p:grpSpPr>
          <a:xfrm>
            <a:off x="1142976" y="1317608"/>
            <a:ext cx="6697663" cy="5148262"/>
            <a:chOff x="1142976" y="1317608"/>
            <a:chExt cx="6697663" cy="5148262"/>
          </a:xfrm>
        </p:grpSpPr>
        <p:graphicFrame>
          <p:nvGraphicFramePr>
            <p:cNvPr id="135" name="Object 75"/>
            <p:cNvGraphicFramePr>
              <a:graphicFrameLocks noChangeAspect="1"/>
            </p:cNvGraphicFramePr>
            <p:nvPr>
              <p:ph sz="half" idx="2"/>
            </p:nvPr>
          </p:nvGraphicFramePr>
          <p:xfrm>
            <a:off x="2928926" y="2786058"/>
            <a:ext cx="287338" cy="355600"/>
          </p:xfrm>
          <a:graphic>
            <a:graphicData uri="http://schemas.openxmlformats.org/presentationml/2006/ole">
              <p:oleObj spid="_x0000_s3080" name="Bitmap Image" r:id="rId3" imgW="304923" imgH="390580" progId="PBrush">
                <p:embed/>
              </p:oleObj>
            </a:graphicData>
          </a:graphic>
        </p:graphicFrame>
        <p:sp>
          <p:nvSpPr>
            <p:cNvPr id="136" name="Line 7"/>
            <p:cNvSpPr>
              <a:spLocks noChangeShapeType="1"/>
            </p:cNvSpPr>
            <p:nvPr/>
          </p:nvSpPr>
          <p:spPr bwMode="auto">
            <a:xfrm>
              <a:off x="1792264" y="1423970"/>
              <a:ext cx="0" cy="881063"/>
            </a:xfrm>
            <a:prstGeom prst="line">
              <a:avLst/>
            </a:prstGeom>
            <a:noFill/>
            <a:ln w="29210">
              <a:solidFill>
                <a:srgbClr val="000000"/>
              </a:solidFill>
              <a:round/>
              <a:headEnd/>
              <a:tailEnd/>
            </a:ln>
            <a:effectLst/>
          </p:spPr>
          <p:txBody>
            <a:bodyPr/>
            <a:lstStyle/>
            <a:p>
              <a:endParaRPr lang="en-US"/>
            </a:p>
          </p:txBody>
        </p:sp>
        <p:sp>
          <p:nvSpPr>
            <p:cNvPr id="137" name="Line 8"/>
            <p:cNvSpPr>
              <a:spLocks noChangeShapeType="1"/>
            </p:cNvSpPr>
            <p:nvPr/>
          </p:nvSpPr>
          <p:spPr bwMode="auto">
            <a:xfrm>
              <a:off x="2709839" y="2938445"/>
              <a:ext cx="0" cy="1042988"/>
            </a:xfrm>
            <a:prstGeom prst="line">
              <a:avLst/>
            </a:prstGeom>
            <a:noFill/>
            <a:ln w="29210">
              <a:solidFill>
                <a:srgbClr val="000000"/>
              </a:solidFill>
              <a:round/>
              <a:headEnd/>
              <a:tailEnd/>
            </a:ln>
            <a:effectLst/>
          </p:spPr>
          <p:txBody>
            <a:bodyPr/>
            <a:lstStyle/>
            <a:p>
              <a:endParaRPr lang="en-US"/>
            </a:p>
          </p:txBody>
        </p:sp>
        <p:grpSp>
          <p:nvGrpSpPr>
            <p:cNvPr id="138" name="Group 12"/>
            <p:cNvGrpSpPr>
              <a:grpSpLocks/>
            </p:cNvGrpSpPr>
            <p:nvPr/>
          </p:nvGrpSpPr>
          <p:grpSpPr bwMode="auto">
            <a:xfrm>
              <a:off x="1576369" y="2722565"/>
              <a:ext cx="433388" cy="1265249"/>
              <a:chOff x="1201" y="1616"/>
              <a:chExt cx="273" cy="797"/>
            </a:xfrm>
          </p:grpSpPr>
          <p:sp>
            <p:nvSpPr>
              <p:cNvPr id="188" name="Line 13"/>
              <p:cNvSpPr>
                <a:spLocks noChangeShapeType="1"/>
              </p:cNvSpPr>
              <p:nvPr/>
            </p:nvSpPr>
            <p:spPr bwMode="auto">
              <a:xfrm>
                <a:off x="1338" y="1827"/>
                <a:ext cx="136" cy="27"/>
              </a:xfrm>
              <a:prstGeom prst="line">
                <a:avLst/>
              </a:prstGeom>
              <a:noFill/>
              <a:ln w="29210">
                <a:solidFill>
                  <a:srgbClr val="000000"/>
                </a:solidFill>
                <a:round/>
                <a:headEnd/>
                <a:tailEnd/>
              </a:ln>
              <a:effectLst/>
            </p:spPr>
            <p:txBody>
              <a:bodyPr/>
              <a:lstStyle/>
              <a:p>
                <a:endParaRPr lang="en-US"/>
              </a:p>
            </p:txBody>
          </p:sp>
          <p:sp>
            <p:nvSpPr>
              <p:cNvPr id="189" name="Line 14"/>
              <p:cNvSpPr>
                <a:spLocks noChangeShapeType="1"/>
              </p:cNvSpPr>
              <p:nvPr/>
            </p:nvSpPr>
            <p:spPr bwMode="auto">
              <a:xfrm>
                <a:off x="1338" y="1616"/>
                <a:ext cx="0" cy="204"/>
              </a:xfrm>
              <a:prstGeom prst="line">
                <a:avLst/>
              </a:prstGeom>
              <a:noFill/>
              <a:ln w="29210">
                <a:solidFill>
                  <a:srgbClr val="000000"/>
                </a:solidFill>
                <a:round/>
                <a:headEnd/>
                <a:tailEnd/>
              </a:ln>
              <a:effectLst/>
            </p:spPr>
            <p:txBody>
              <a:bodyPr/>
              <a:lstStyle/>
              <a:p>
                <a:endParaRPr lang="en-US"/>
              </a:p>
            </p:txBody>
          </p:sp>
          <p:sp>
            <p:nvSpPr>
              <p:cNvPr id="190" name="Line 15"/>
              <p:cNvSpPr>
                <a:spLocks noChangeShapeType="1"/>
              </p:cNvSpPr>
              <p:nvPr/>
            </p:nvSpPr>
            <p:spPr bwMode="auto">
              <a:xfrm flipH="1">
                <a:off x="1202" y="1854"/>
                <a:ext cx="272" cy="45"/>
              </a:xfrm>
              <a:prstGeom prst="line">
                <a:avLst/>
              </a:prstGeom>
              <a:noFill/>
              <a:ln w="29210">
                <a:solidFill>
                  <a:srgbClr val="000000"/>
                </a:solidFill>
                <a:round/>
                <a:headEnd/>
                <a:tailEnd/>
              </a:ln>
              <a:effectLst/>
            </p:spPr>
            <p:txBody>
              <a:bodyPr/>
              <a:lstStyle/>
              <a:p>
                <a:endParaRPr lang="en-US"/>
              </a:p>
            </p:txBody>
          </p:sp>
          <p:sp>
            <p:nvSpPr>
              <p:cNvPr id="191" name="Line 16"/>
              <p:cNvSpPr>
                <a:spLocks noChangeShapeType="1"/>
              </p:cNvSpPr>
              <p:nvPr/>
            </p:nvSpPr>
            <p:spPr bwMode="auto">
              <a:xfrm>
                <a:off x="1202" y="1905"/>
                <a:ext cx="272" cy="45"/>
              </a:xfrm>
              <a:prstGeom prst="line">
                <a:avLst/>
              </a:prstGeom>
              <a:noFill/>
              <a:ln w="29210">
                <a:solidFill>
                  <a:srgbClr val="000000"/>
                </a:solidFill>
                <a:round/>
                <a:headEnd/>
                <a:tailEnd/>
              </a:ln>
              <a:effectLst/>
            </p:spPr>
            <p:txBody>
              <a:bodyPr/>
              <a:lstStyle/>
              <a:p>
                <a:endParaRPr lang="en-US"/>
              </a:p>
            </p:txBody>
          </p:sp>
          <p:sp>
            <p:nvSpPr>
              <p:cNvPr id="192" name="Line 17"/>
              <p:cNvSpPr>
                <a:spLocks noChangeShapeType="1"/>
              </p:cNvSpPr>
              <p:nvPr/>
            </p:nvSpPr>
            <p:spPr bwMode="auto">
              <a:xfrm flipH="1">
                <a:off x="1201" y="1950"/>
                <a:ext cx="272" cy="45"/>
              </a:xfrm>
              <a:prstGeom prst="line">
                <a:avLst/>
              </a:prstGeom>
              <a:noFill/>
              <a:ln w="29210">
                <a:solidFill>
                  <a:srgbClr val="000000"/>
                </a:solidFill>
                <a:round/>
                <a:headEnd/>
                <a:tailEnd/>
              </a:ln>
              <a:effectLst/>
            </p:spPr>
            <p:txBody>
              <a:bodyPr/>
              <a:lstStyle/>
              <a:p>
                <a:endParaRPr lang="en-US"/>
              </a:p>
            </p:txBody>
          </p:sp>
          <p:sp>
            <p:nvSpPr>
              <p:cNvPr id="193" name="Line 18"/>
              <p:cNvSpPr>
                <a:spLocks noChangeShapeType="1"/>
              </p:cNvSpPr>
              <p:nvPr/>
            </p:nvSpPr>
            <p:spPr bwMode="auto">
              <a:xfrm flipH="1">
                <a:off x="1202" y="2045"/>
                <a:ext cx="272" cy="45"/>
              </a:xfrm>
              <a:prstGeom prst="line">
                <a:avLst/>
              </a:prstGeom>
              <a:noFill/>
              <a:ln w="29210">
                <a:solidFill>
                  <a:srgbClr val="000000"/>
                </a:solidFill>
                <a:round/>
                <a:headEnd/>
                <a:tailEnd/>
              </a:ln>
              <a:effectLst/>
            </p:spPr>
            <p:txBody>
              <a:bodyPr/>
              <a:lstStyle/>
              <a:p>
                <a:endParaRPr lang="en-US"/>
              </a:p>
            </p:txBody>
          </p:sp>
          <p:sp>
            <p:nvSpPr>
              <p:cNvPr id="194" name="Line 19"/>
              <p:cNvSpPr>
                <a:spLocks noChangeShapeType="1"/>
              </p:cNvSpPr>
              <p:nvPr/>
            </p:nvSpPr>
            <p:spPr bwMode="auto">
              <a:xfrm flipH="1">
                <a:off x="1201" y="2136"/>
                <a:ext cx="272" cy="45"/>
              </a:xfrm>
              <a:prstGeom prst="line">
                <a:avLst/>
              </a:prstGeom>
              <a:noFill/>
              <a:ln w="29210">
                <a:solidFill>
                  <a:srgbClr val="000000"/>
                </a:solidFill>
                <a:round/>
                <a:headEnd/>
                <a:tailEnd/>
              </a:ln>
              <a:effectLst/>
            </p:spPr>
            <p:txBody>
              <a:bodyPr/>
              <a:lstStyle/>
              <a:p>
                <a:endParaRPr lang="en-US"/>
              </a:p>
            </p:txBody>
          </p:sp>
          <p:sp>
            <p:nvSpPr>
              <p:cNvPr id="195" name="Line 20"/>
              <p:cNvSpPr>
                <a:spLocks noChangeShapeType="1"/>
              </p:cNvSpPr>
              <p:nvPr/>
            </p:nvSpPr>
            <p:spPr bwMode="auto">
              <a:xfrm>
                <a:off x="1202" y="1996"/>
                <a:ext cx="272" cy="45"/>
              </a:xfrm>
              <a:prstGeom prst="line">
                <a:avLst/>
              </a:prstGeom>
              <a:noFill/>
              <a:ln w="29210">
                <a:solidFill>
                  <a:srgbClr val="000000"/>
                </a:solidFill>
                <a:round/>
                <a:headEnd/>
                <a:tailEnd/>
              </a:ln>
              <a:effectLst/>
            </p:spPr>
            <p:txBody>
              <a:bodyPr/>
              <a:lstStyle/>
              <a:p>
                <a:endParaRPr lang="en-US"/>
              </a:p>
            </p:txBody>
          </p:sp>
          <p:sp>
            <p:nvSpPr>
              <p:cNvPr id="196" name="Line 21"/>
              <p:cNvSpPr>
                <a:spLocks noChangeShapeType="1"/>
              </p:cNvSpPr>
              <p:nvPr/>
            </p:nvSpPr>
            <p:spPr bwMode="auto">
              <a:xfrm>
                <a:off x="1202" y="2091"/>
                <a:ext cx="272" cy="45"/>
              </a:xfrm>
              <a:prstGeom prst="line">
                <a:avLst/>
              </a:prstGeom>
              <a:noFill/>
              <a:ln w="29210">
                <a:solidFill>
                  <a:srgbClr val="000000"/>
                </a:solidFill>
                <a:round/>
                <a:headEnd/>
                <a:tailEnd/>
              </a:ln>
              <a:effectLst/>
            </p:spPr>
            <p:txBody>
              <a:bodyPr/>
              <a:lstStyle/>
              <a:p>
                <a:endParaRPr lang="en-US"/>
              </a:p>
            </p:txBody>
          </p:sp>
          <p:sp>
            <p:nvSpPr>
              <p:cNvPr id="197" name="Line 22"/>
              <p:cNvSpPr>
                <a:spLocks noChangeShapeType="1"/>
              </p:cNvSpPr>
              <p:nvPr/>
            </p:nvSpPr>
            <p:spPr bwMode="auto">
              <a:xfrm>
                <a:off x="1202" y="2186"/>
                <a:ext cx="136" cy="27"/>
              </a:xfrm>
              <a:prstGeom prst="line">
                <a:avLst/>
              </a:prstGeom>
              <a:noFill/>
              <a:ln w="29210">
                <a:solidFill>
                  <a:srgbClr val="000000"/>
                </a:solidFill>
                <a:round/>
                <a:headEnd/>
                <a:tailEnd/>
              </a:ln>
              <a:effectLst/>
            </p:spPr>
            <p:txBody>
              <a:bodyPr/>
              <a:lstStyle/>
              <a:p>
                <a:endParaRPr lang="en-US"/>
              </a:p>
            </p:txBody>
          </p:sp>
          <p:sp>
            <p:nvSpPr>
              <p:cNvPr id="198" name="Line 23"/>
              <p:cNvSpPr>
                <a:spLocks noChangeShapeType="1"/>
              </p:cNvSpPr>
              <p:nvPr/>
            </p:nvSpPr>
            <p:spPr bwMode="auto">
              <a:xfrm>
                <a:off x="1338" y="2209"/>
                <a:ext cx="0" cy="204"/>
              </a:xfrm>
              <a:prstGeom prst="line">
                <a:avLst/>
              </a:prstGeom>
              <a:noFill/>
              <a:ln w="29210">
                <a:solidFill>
                  <a:srgbClr val="000000"/>
                </a:solidFill>
                <a:round/>
                <a:headEnd/>
                <a:tailEnd/>
              </a:ln>
              <a:effectLst/>
            </p:spPr>
            <p:txBody>
              <a:bodyPr/>
              <a:lstStyle/>
              <a:p>
                <a:endParaRPr lang="en-US"/>
              </a:p>
            </p:txBody>
          </p:sp>
        </p:grpSp>
        <p:sp>
          <p:nvSpPr>
            <p:cNvPr id="139" name="Line 24"/>
            <p:cNvSpPr>
              <a:spLocks noChangeShapeType="1"/>
            </p:cNvSpPr>
            <p:nvPr/>
          </p:nvSpPr>
          <p:spPr bwMode="auto">
            <a:xfrm>
              <a:off x="1792264" y="2424095"/>
              <a:ext cx="0" cy="287338"/>
            </a:xfrm>
            <a:prstGeom prst="line">
              <a:avLst/>
            </a:prstGeom>
            <a:noFill/>
            <a:ln w="29210">
              <a:solidFill>
                <a:srgbClr val="000000"/>
              </a:solidFill>
              <a:round/>
              <a:headEnd/>
              <a:tailEnd/>
            </a:ln>
            <a:effectLst/>
          </p:spPr>
          <p:txBody>
            <a:bodyPr/>
            <a:lstStyle/>
            <a:p>
              <a:endParaRPr lang="en-US"/>
            </a:p>
          </p:txBody>
        </p:sp>
        <p:sp>
          <p:nvSpPr>
            <p:cNvPr id="140" name="Oval 25"/>
            <p:cNvSpPr>
              <a:spLocks noChangeArrowheads="1"/>
            </p:cNvSpPr>
            <p:nvPr/>
          </p:nvSpPr>
          <p:spPr bwMode="auto">
            <a:xfrm>
              <a:off x="1741464" y="1317608"/>
              <a:ext cx="107950" cy="107950"/>
            </a:xfrm>
            <a:prstGeom prst="ellipse">
              <a:avLst/>
            </a:prstGeom>
            <a:noFill/>
            <a:ln w="29210" algn="ctr">
              <a:solidFill>
                <a:srgbClr val="000000"/>
              </a:solidFill>
              <a:round/>
              <a:headEnd/>
              <a:tailEnd/>
            </a:ln>
            <a:effectLst/>
          </p:spPr>
          <p:txBody>
            <a:bodyPr wrap="none" anchor="ctr"/>
            <a:lstStyle/>
            <a:p>
              <a:pPr algn="ctr"/>
              <a:endParaRPr lang="en-US" sz="2000"/>
            </a:p>
          </p:txBody>
        </p:sp>
        <p:sp>
          <p:nvSpPr>
            <p:cNvPr id="141" name="Oval 26"/>
            <p:cNvSpPr>
              <a:spLocks noChangeArrowheads="1"/>
            </p:cNvSpPr>
            <p:nvPr/>
          </p:nvSpPr>
          <p:spPr bwMode="auto">
            <a:xfrm>
              <a:off x="1777976" y="2705083"/>
              <a:ext cx="36513"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42" name="Oval 27"/>
            <p:cNvSpPr>
              <a:spLocks noChangeArrowheads="1"/>
            </p:cNvSpPr>
            <p:nvPr/>
          </p:nvSpPr>
          <p:spPr bwMode="auto">
            <a:xfrm>
              <a:off x="1777976" y="1571608"/>
              <a:ext cx="36513"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43" name="Oval 28"/>
            <p:cNvSpPr>
              <a:spLocks noChangeArrowheads="1"/>
            </p:cNvSpPr>
            <p:nvPr/>
          </p:nvSpPr>
          <p:spPr bwMode="auto">
            <a:xfrm>
              <a:off x="2692376" y="3981433"/>
              <a:ext cx="36513"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44" name="Oval 29"/>
            <p:cNvSpPr>
              <a:spLocks noChangeArrowheads="1"/>
            </p:cNvSpPr>
            <p:nvPr/>
          </p:nvSpPr>
          <p:spPr bwMode="auto">
            <a:xfrm>
              <a:off x="1777976" y="3981433"/>
              <a:ext cx="36513"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45" name="Line 30"/>
            <p:cNvSpPr>
              <a:spLocks noChangeShapeType="1"/>
            </p:cNvSpPr>
            <p:nvPr/>
          </p:nvSpPr>
          <p:spPr bwMode="auto">
            <a:xfrm>
              <a:off x="1792264" y="4019533"/>
              <a:ext cx="0" cy="431800"/>
            </a:xfrm>
            <a:prstGeom prst="line">
              <a:avLst/>
            </a:prstGeom>
            <a:noFill/>
            <a:ln w="29210">
              <a:solidFill>
                <a:srgbClr val="000000"/>
              </a:solidFill>
              <a:round/>
              <a:headEnd/>
              <a:tailEnd/>
            </a:ln>
            <a:effectLst/>
          </p:spPr>
          <p:txBody>
            <a:bodyPr/>
            <a:lstStyle/>
            <a:p>
              <a:endParaRPr lang="en-US"/>
            </a:p>
          </p:txBody>
        </p:sp>
        <p:sp>
          <p:nvSpPr>
            <p:cNvPr id="146" name="Line 31"/>
            <p:cNvSpPr>
              <a:spLocks noChangeShapeType="1"/>
            </p:cNvSpPr>
            <p:nvPr/>
          </p:nvSpPr>
          <p:spPr bwMode="auto">
            <a:xfrm>
              <a:off x="1647801" y="4451333"/>
              <a:ext cx="287338" cy="0"/>
            </a:xfrm>
            <a:prstGeom prst="line">
              <a:avLst/>
            </a:prstGeom>
            <a:noFill/>
            <a:ln w="29210">
              <a:solidFill>
                <a:srgbClr val="000000"/>
              </a:solidFill>
              <a:round/>
              <a:headEnd/>
              <a:tailEnd/>
            </a:ln>
            <a:effectLst/>
          </p:spPr>
          <p:txBody>
            <a:bodyPr/>
            <a:lstStyle/>
            <a:p>
              <a:endParaRPr lang="en-US"/>
            </a:p>
          </p:txBody>
        </p:sp>
        <p:sp>
          <p:nvSpPr>
            <p:cNvPr id="147" name="Line 32"/>
            <p:cNvSpPr>
              <a:spLocks noChangeShapeType="1"/>
            </p:cNvSpPr>
            <p:nvPr/>
          </p:nvSpPr>
          <p:spPr bwMode="auto">
            <a:xfrm flipH="1">
              <a:off x="1792264" y="4451333"/>
              <a:ext cx="144462" cy="288925"/>
            </a:xfrm>
            <a:prstGeom prst="line">
              <a:avLst/>
            </a:prstGeom>
            <a:noFill/>
            <a:ln w="29210">
              <a:solidFill>
                <a:srgbClr val="000000"/>
              </a:solidFill>
              <a:round/>
              <a:headEnd/>
              <a:tailEnd/>
            </a:ln>
            <a:effectLst/>
          </p:spPr>
          <p:txBody>
            <a:bodyPr/>
            <a:lstStyle/>
            <a:p>
              <a:endParaRPr lang="en-US"/>
            </a:p>
          </p:txBody>
        </p:sp>
        <p:sp>
          <p:nvSpPr>
            <p:cNvPr id="148" name="Line 33"/>
            <p:cNvSpPr>
              <a:spLocks noChangeShapeType="1"/>
            </p:cNvSpPr>
            <p:nvPr/>
          </p:nvSpPr>
          <p:spPr bwMode="auto">
            <a:xfrm>
              <a:off x="1647801" y="4451333"/>
              <a:ext cx="144463" cy="288925"/>
            </a:xfrm>
            <a:prstGeom prst="line">
              <a:avLst/>
            </a:prstGeom>
            <a:noFill/>
            <a:ln w="29210">
              <a:solidFill>
                <a:srgbClr val="000000"/>
              </a:solidFill>
              <a:round/>
              <a:headEnd/>
              <a:tailEnd/>
            </a:ln>
            <a:effectLst/>
          </p:spPr>
          <p:txBody>
            <a:bodyPr/>
            <a:lstStyle/>
            <a:p>
              <a:endParaRPr lang="en-US"/>
            </a:p>
          </p:txBody>
        </p:sp>
        <p:sp>
          <p:nvSpPr>
            <p:cNvPr id="149" name="Line 34"/>
            <p:cNvSpPr>
              <a:spLocks noChangeShapeType="1"/>
            </p:cNvSpPr>
            <p:nvPr/>
          </p:nvSpPr>
          <p:spPr bwMode="auto">
            <a:xfrm>
              <a:off x="1792264" y="1590658"/>
              <a:ext cx="3243262" cy="0"/>
            </a:xfrm>
            <a:prstGeom prst="line">
              <a:avLst/>
            </a:prstGeom>
            <a:noFill/>
            <a:ln w="29210">
              <a:solidFill>
                <a:srgbClr val="000000"/>
              </a:solidFill>
              <a:round/>
              <a:headEnd/>
              <a:tailEnd/>
            </a:ln>
            <a:effectLst/>
          </p:spPr>
          <p:txBody>
            <a:bodyPr/>
            <a:lstStyle/>
            <a:p>
              <a:endParaRPr lang="en-US"/>
            </a:p>
          </p:txBody>
        </p:sp>
        <p:sp>
          <p:nvSpPr>
            <p:cNvPr id="150" name="Line 35"/>
            <p:cNvSpPr>
              <a:spLocks noChangeShapeType="1"/>
            </p:cNvSpPr>
            <p:nvPr/>
          </p:nvSpPr>
          <p:spPr bwMode="auto">
            <a:xfrm>
              <a:off x="1792264" y="3998895"/>
              <a:ext cx="1223962" cy="0"/>
            </a:xfrm>
            <a:prstGeom prst="line">
              <a:avLst/>
            </a:prstGeom>
            <a:noFill/>
            <a:ln w="29210">
              <a:solidFill>
                <a:srgbClr val="000000"/>
              </a:solidFill>
              <a:round/>
              <a:headEnd/>
              <a:tailEnd/>
            </a:ln>
            <a:effectLst/>
          </p:spPr>
          <p:txBody>
            <a:bodyPr/>
            <a:lstStyle/>
            <a:p>
              <a:endParaRPr lang="en-US"/>
            </a:p>
          </p:txBody>
        </p:sp>
        <p:sp>
          <p:nvSpPr>
            <p:cNvPr id="151" name="Line 36"/>
            <p:cNvSpPr>
              <a:spLocks noChangeShapeType="1"/>
            </p:cNvSpPr>
            <p:nvPr/>
          </p:nvSpPr>
          <p:spPr bwMode="auto">
            <a:xfrm>
              <a:off x="2711426" y="2938445"/>
              <a:ext cx="252413" cy="0"/>
            </a:xfrm>
            <a:prstGeom prst="line">
              <a:avLst/>
            </a:prstGeom>
            <a:noFill/>
            <a:ln w="29210">
              <a:solidFill>
                <a:srgbClr val="000000"/>
              </a:solidFill>
              <a:round/>
              <a:headEnd/>
              <a:tailEnd/>
            </a:ln>
            <a:effectLst/>
          </p:spPr>
          <p:txBody>
            <a:bodyPr/>
            <a:lstStyle/>
            <a:p>
              <a:endParaRPr lang="en-US"/>
            </a:p>
          </p:txBody>
        </p:sp>
        <p:sp>
          <p:nvSpPr>
            <p:cNvPr id="152" name="Line 37"/>
            <p:cNvSpPr>
              <a:spLocks noChangeShapeType="1"/>
            </p:cNvSpPr>
            <p:nvPr/>
          </p:nvSpPr>
          <p:spPr bwMode="auto">
            <a:xfrm>
              <a:off x="3140051" y="3998895"/>
              <a:ext cx="3095625" cy="0"/>
            </a:xfrm>
            <a:prstGeom prst="line">
              <a:avLst/>
            </a:prstGeom>
            <a:noFill/>
            <a:ln w="29210">
              <a:solidFill>
                <a:srgbClr val="000000"/>
              </a:solidFill>
              <a:round/>
              <a:headEnd/>
              <a:tailEnd/>
            </a:ln>
            <a:effectLst/>
          </p:spPr>
          <p:txBody>
            <a:bodyPr/>
            <a:lstStyle/>
            <a:p>
              <a:endParaRPr lang="en-US"/>
            </a:p>
          </p:txBody>
        </p:sp>
        <p:sp>
          <p:nvSpPr>
            <p:cNvPr id="153" name="Rectangle 38"/>
            <p:cNvSpPr>
              <a:spLocks noChangeArrowheads="1"/>
            </p:cNvSpPr>
            <p:nvPr/>
          </p:nvSpPr>
          <p:spPr bwMode="auto">
            <a:xfrm>
              <a:off x="6222976" y="2578083"/>
              <a:ext cx="1617663" cy="3887787"/>
            </a:xfrm>
            <a:prstGeom prst="rect">
              <a:avLst/>
            </a:prstGeom>
            <a:noFill/>
            <a:ln w="29210" algn="ctr">
              <a:solidFill>
                <a:srgbClr val="000000"/>
              </a:solidFill>
              <a:miter lim="800000"/>
              <a:headEnd/>
              <a:tailEnd/>
            </a:ln>
            <a:effectLst/>
          </p:spPr>
          <p:txBody>
            <a:bodyPr wrap="none" anchor="ctr"/>
            <a:lstStyle/>
            <a:p>
              <a:endParaRPr lang="en-US"/>
            </a:p>
          </p:txBody>
        </p:sp>
        <p:sp>
          <p:nvSpPr>
            <p:cNvPr id="154" name="Line 39"/>
            <p:cNvSpPr>
              <a:spLocks noChangeShapeType="1"/>
            </p:cNvSpPr>
            <p:nvPr/>
          </p:nvSpPr>
          <p:spPr bwMode="auto">
            <a:xfrm>
              <a:off x="3122589" y="2938445"/>
              <a:ext cx="1655762" cy="0"/>
            </a:xfrm>
            <a:prstGeom prst="line">
              <a:avLst/>
            </a:prstGeom>
            <a:noFill/>
            <a:ln w="29210">
              <a:solidFill>
                <a:srgbClr val="000000"/>
              </a:solidFill>
              <a:round/>
              <a:headEnd/>
              <a:tailEnd/>
            </a:ln>
            <a:effectLst/>
          </p:spPr>
          <p:txBody>
            <a:bodyPr/>
            <a:lstStyle/>
            <a:p>
              <a:endParaRPr lang="en-US"/>
            </a:p>
          </p:txBody>
        </p:sp>
        <p:sp>
          <p:nvSpPr>
            <p:cNvPr id="155" name="Line 40"/>
            <p:cNvSpPr>
              <a:spLocks noChangeShapeType="1"/>
            </p:cNvSpPr>
            <p:nvPr/>
          </p:nvSpPr>
          <p:spPr bwMode="auto">
            <a:xfrm>
              <a:off x="4778351" y="3154345"/>
              <a:ext cx="1439863" cy="0"/>
            </a:xfrm>
            <a:prstGeom prst="line">
              <a:avLst/>
            </a:prstGeom>
            <a:noFill/>
            <a:ln w="29210">
              <a:solidFill>
                <a:srgbClr val="000000"/>
              </a:solidFill>
              <a:round/>
              <a:headEnd/>
              <a:tailEnd/>
            </a:ln>
            <a:effectLst/>
          </p:spPr>
          <p:txBody>
            <a:bodyPr/>
            <a:lstStyle/>
            <a:p>
              <a:endParaRPr lang="en-US"/>
            </a:p>
          </p:txBody>
        </p:sp>
        <p:sp>
          <p:nvSpPr>
            <p:cNvPr id="156" name="Line 41"/>
            <p:cNvSpPr>
              <a:spLocks noChangeShapeType="1"/>
            </p:cNvSpPr>
            <p:nvPr/>
          </p:nvSpPr>
          <p:spPr bwMode="auto">
            <a:xfrm>
              <a:off x="5032351" y="2938445"/>
              <a:ext cx="1187450" cy="0"/>
            </a:xfrm>
            <a:prstGeom prst="line">
              <a:avLst/>
            </a:prstGeom>
            <a:noFill/>
            <a:ln w="29210">
              <a:solidFill>
                <a:srgbClr val="000000"/>
              </a:solidFill>
              <a:round/>
              <a:headEnd/>
              <a:tailEnd/>
            </a:ln>
            <a:effectLst/>
          </p:spPr>
          <p:txBody>
            <a:bodyPr/>
            <a:lstStyle/>
            <a:p>
              <a:endParaRPr lang="en-US"/>
            </a:p>
          </p:txBody>
        </p:sp>
        <p:sp>
          <p:nvSpPr>
            <p:cNvPr id="157" name="Line 42"/>
            <p:cNvSpPr>
              <a:spLocks noChangeShapeType="1"/>
            </p:cNvSpPr>
            <p:nvPr/>
          </p:nvSpPr>
          <p:spPr bwMode="auto">
            <a:xfrm>
              <a:off x="5032351" y="1590658"/>
              <a:ext cx="0" cy="1366837"/>
            </a:xfrm>
            <a:prstGeom prst="line">
              <a:avLst/>
            </a:prstGeom>
            <a:noFill/>
            <a:ln w="29210">
              <a:solidFill>
                <a:srgbClr val="000000"/>
              </a:solidFill>
              <a:round/>
              <a:headEnd/>
              <a:tailEnd/>
            </a:ln>
            <a:effectLst/>
          </p:spPr>
          <p:txBody>
            <a:bodyPr/>
            <a:lstStyle/>
            <a:p>
              <a:endParaRPr lang="en-US"/>
            </a:p>
          </p:txBody>
        </p:sp>
        <p:sp>
          <p:nvSpPr>
            <p:cNvPr id="158" name="Line 43"/>
            <p:cNvSpPr>
              <a:spLocks noChangeShapeType="1"/>
            </p:cNvSpPr>
            <p:nvPr/>
          </p:nvSpPr>
          <p:spPr bwMode="auto">
            <a:xfrm>
              <a:off x="4778351" y="2925745"/>
              <a:ext cx="0" cy="233363"/>
            </a:xfrm>
            <a:prstGeom prst="line">
              <a:avLst/>
            </a:prstGeom>
            <a:noFill/>
            <a:ln w="29210">
              <a:solidFill>
                <a:srgbClr val="000000"/>
              </a:solidFill>
              <a:round/>
              <a:headEnd/>
              <a:tailEnd/>
            </a:ln>
            <a:effectLst/>
          </p:spPr>
          <p:txBody>
            <a:bodyPr/>
            <a:lstStyle/>
            <a:p>
              <a:endParaRPr lang="en-US"/>
            </a:p>
          </p:txBody>
        </p:sp>
        <p:sp>
          <p:nvSpPr>
            <p:cNvPr id="159" name="Line 44"/>
            <p:cNvSpPr>
              <a:spLocks noChangeShapeType="1"/>
            </p:cNvSpPr>
            <p:nvPr/>
          </p:nvSpPr>
          <p:spPr bwMode="auto">
            <a:xfrm>
              <a:off x="1235051" y="2722545"/>
              <a:ext cx="539750" cy="0"/>
            </a:xfrm>
            <a:prstGeom prst="line">
              <a:avLst/>
            </a:prstGeom>
            <a:noFill/>
            <a:ln w="29210">
              <a:solidFill>
                <a:srgbClr val="000000"/>
              </a:solidFill>
              <a:round/>
              <a:headEnd/>
              <a:tailEnd/>
            </a:ln>
            <a:effectLst/>
          </p:spPr>
          <p:txBody>
            <a:bodyPr/>
            <a:lstStyle/>
            <a:p>
              <a:endParaRPr lang="en-US"/>
            </a:p>
          </p:txBody>
        </p:sp>
        <p:sp>
          <p:nvSpPr>
            <p:cNvPr id="160" name="Line 45"/>
            <p:cNvSpPr>
              <a:spLocks noChangeShapeType="1"/>
            </p:cNvSpPr>
            <p:nvPr/>
          </p:nvSpPr>
          <p:spPr bwMode="auto">
            <a:xfrm>
              <a:off x="1216001" y="2708258"/>
              <a:ext cx="0" cy="2303462"/>
            </a:xfrm>
            <a:prstGeom prst="line">
              <a:avLst/>
            </a:prstGeom>
            <a:noFill/>
            <a:ln w="29210">
              <a:solidFill>
                <a:srgbClr val="000000"/>
              </a:solidFill>
              <a:round/>
              <a:headEnd/>
              <a:tailEnd/>
            </a:ln>
            <a:effectLst/>
          </p:spPr>
          <p:txBody>
            <a:bodyPr/>
            <a:lstStyle/>
            <a:p>
              <a:endParaRPr lang="en-US"/>
            </a:p>
          </p:txBody>
        </p:sp>
        <p:sp>
          <p:nvSpPr>
            <p:cNvPr id="161" name="Line 46"/>
            <p:cNvSpPr>
              <a:spLocks noChangeShapeType="1"/>
            </p:cNvSpPr>
            <p:nvPr/>
          </p:nvSpPr>
          <p:spPr bwMode="auto">
            <a:xfrm>
              <a:off x="1216001" y="4994258"/>
              <a:ext cx="1800225" cy="0"/>
            </a:xfrm>
            <a:prstGeom prst="line">
              <a:avLst/>
            </a:prstGeom>
            <a:noFill/>
            <a:ln w="29210">
              <a:solidFill>
                <a:srgbClr val="000000"/>
              </a:solidFill>
              <a:round/>
              <a:headEnd/>
              <a:tailEnd/>
            </a:ln>
            <a:effectLst/>
          </p:spPr>
          <p:txBody>
            <a:bodyPr/>
            <a:lstStyle/>
            <a:p>
              <a:endParaRPr lang="en-US"/>
            </a:p>
          </p:txBody>
        </p:sp>
        <p:sp>
          <p:nvSpPr>
            <p:cNvPr id="162" name="Line 47"/>
            <p:cNvSpPr>
              <a:spLocks noChangeShapeType="1"/>
            </p:cNvSpPr>
            <p:nvPr/>
          </p:nvSpPr>
          <p:spPr bwMode="auto">
            <a:xfrm>
              <a:off x="3016226" y="4524358"/>
              <a:ext cx="0" cy="468312"/>
            </a:xfrm>
            <a:prstGeom prst="line">
              <a:avLst/>
            </a:prstGeom>
            <a:noFill/>
            <a:ln w="29210">
              <a:solidFill>
                <a:srgbClr val="000000"/>
              </a:solidFill>
              <a:round/>
              <a:headEnd/>
              <a:tailEnd/>
            </a:ln>
            <a:effectLst/>
          </p:spPr>
          <p:txBody>
            <a:bodyPr/>
            <a:lstStyle/>
            <a:p>
              <a:endParaRPr lang="en-US"/>
            </a:p>
          </p:txBody>
        </p:sp>
        <p:sp>
          <p:nvSpPr>
            <p:cNvPr id="163" name="Line 48"/>
            <p:cNvSpPr>
              <a:spLocks noChangeShapeType="1"/>
            </p:cNvSpPr>
            <p:nvPr/>
          </p:nvSpPr>
          <p:spPr bwMode="auto">
            <a:xfrm>
              <a:off x="3016226" y="4524358"/>
              <a:ext cx="3203575" cy="0"/>
            </a:xfrm>
            <a:prstGeom prst="line">
              <a:avLst/>
            </a:prstGeom>
            <a:noFill/>
            <a:ln w="29210">
              <a:solidFill>
                <a:srgbClr val="000000"/>
              </a:solidFill>
              <a:round/>
              <a:headEnd/>
              <a:tailEnd/>
            </a:ln>
            <a:effectLst/>
          </p:spPr>
          <p:txBody>
            <a:bodyPr/>
            <a:lstStyle/>
            <a:p>
              <a:endParaRPr lang="en-US"/>
            </a:p>
          </p:txBody>
        </p:sp>
        <p:sp>
          <p:nvSpPr>
            <p:cNvPr id="164" name="Rectangle 49"/>
            <p:cNvSpPr>
              <a:spLocks noChangeArrowheads="1"/>
            </p:cNvSpPr>
            <p:nvPr/>
          </p:nvSpPr>
          <p:spPr bwMode="auto">
            <a:xfrm>
              <a:off x="3554389" y="3370245"/>
              <a:ext cx="360362" cy="288925"/>
            </a:xfrm>
            <a:prstGeom prst="rect">
              <a:avLst/>
            </a:prstGeom>
            <a:noFill/>
            <a:ln w="29210" algn="ctr">
              <a:solidFill>
                <a:srgbClr val="000000"/>
              </a:solidFill>
              <a:miter lim="800000"/>
              <a:headEnd/>
              <a:tailEnd/>
            </a:ln>
            <a:effectLst/>
          </p:spPr>
          <p:txBody>
            <a:bodyPr wrap="none" anchor="ctr"/>
            <a:lstStyle/>
            <a:p>
              <a:endParaRPr lang="en-US"/>
            </a:p>
          </p:txBody>
        </p:sp>
        <p:sp>
          <p:nvSpPr>
            <p:cNvPr id="165" name="Line 50"/>
            <p:cNvSpPr>
              <a:spLocks noChangeShapeType="1"/>
            </p:cNvSpPr>
            <p:nvPr/>
          </p:nvSpPr>
          <p:spPr bwMode="auto">
            <a:xfrm>
              <a:off x="3589314" y="3298808"/>
              <a:ext cx="287337" cy="0"/>
            </a:xfrm>
            <a:prstGeom prst="line">
              <a:avLst/>
            </a:prstGeom>
            <a:noFill/>
            <a:ln w="29210">
              <a:solidFill>
                <a:srgbClr val="000000"/>
              </a:solidFill>
              <a:round/>
              <a:headEnd/>
              <a:tailEnd/>
            </a:ln>
            <a:effectLst/>
          </p:spPr>
          <p:txBody>
            <a:bodyPr/>
            <a:lstStyle/>
            <a:p>
              <a:endParaRPr lang="en-US"/>
            </a:p>
          </p:txBody>
        </p:sp>
        <p:sp>
          <p:nvSpPr>
            <p:cNvPr id="166" name="Line 51"/>
            <p:cNvSpPr>
              <a:spLocks noChangeShapeType="1"/>
            </p:cNvSpPr>
            <p:nvPr/>
          </p:nvSpPr>
          <p:spPr bwMode="auto">
            <a:xfrm>
              <a:off x="3592489" y="3730608"/>
              <a:ext cx="287337" cy="0"/>
            </a:xfrm>
            <a:prstGeom prst="line">
              <a:avLst/>
            </a:prstGeom>
            <a:noFill/>
            <a:ln w="29210">
              <a:solidFill>
                <a:srgbClr val="000000"/>
              </a:solidFill>
              <a:round/>
              <a:headEnd/>
              <a:tailEnd/>
            </a:ln>
            <a:effectLst/>
          </p:spPr>
          <p:txBody>
            <a:bodyPr/>
            <a:lstStyle/>
            <a:p>
              <a:endParaRPr lang="en-US"/>
            </a:p>
          </p:txBody>
        </p:sp>
        <p:sp>
          <p:nvSpPr>
            <p:cNvPr id="167" name="Line 52"/>
            <p:cNvSpPr>
              <a:spLocks noChangeShapeType="1"/>
            </p:cNvSpPr>
            <p:nvPr/>
          </p:nvSpPr>
          <p:spPr bwMode="auto">
            <a:xfrm>
              <a:off x="3716314" y="2938445"/>
              <a:ext cx="0" cy="323850"/>
            </a:xfrm>
            <a:prstGeom prst="line">
              <a:avLst/>
            </a:prstGeom>
            <a:noFill/>
            <a:ln w="29210">
              <a:solidFill>
                <a:srgbClr val="000000"/>
              </a:solidFill>
              <a:round/>
              <a:headEnd/>
              <a:tailEnd/>
            </a:ln>
            <a:effectLst/>
          </p:spPr>
          <p:txBody>
            <a:bodyPr/>
            <a:lstStyle/>
            <a:p>
              <a:endParaRPr lang="en-US"/>
            </a:p>
          </p:txBody>
        </p:sp>
        <p:sp>
          <p:nvSpPr>
            <p:cNvPr id="168" name="Line 53"/>
            <p:cNvSpPr>
              <a:spLocks noChangeShapeType="1"/>
            </p:cNvSpPr>
            <p:nvPr/>
          </p:nvSpPr>
          <p:spPr bwMode="auto">
            <a:xfrm>
              <a:off x="3716314" y="3730608"/>
              <a:ext cx="0" cy="252412"/>
            </a:xfrm>
            <a:prstGeom prst="line">
              <a:avLst/>
            </a:prstGeom>
            <a:noFill/>
            <a:ln w="29210">
              <a:solidFill>
                <a:srgbClr val="000000"/>
              </a:solidFill>
              <a:round/>
              <a:headEnd/>
              <a:tailEnd/>
            </a:ln>
            <a:effectLst/>
          </p:spPr>
          <p:txBody>
            <a:bodyPr/>
            <a:lstStyle/>
            <a:p>
              <a:endParaRPr lang="en-US"/>
            </a:p>
          </p:txBody>
        </p:sp>
        <p:sp>
          <p:nvSpPr>
            <p:cNvPr id="169" name="Text Box 54"/>
            <p:cNvSpPr txBox="1">
              <a:spLocks noChangeArrowheads="1"/>
            </p:cNvSpPr>
            <p:nvPr/>
          </p:nvSpPr>
          <p:spPr bwMode="auto">
            <a:xfrm>
              <a:off x="2500298" y="3143248"/>
              <a:ext cx="917575" cy="396875"/>
            </a:xfrm>
            <a:prstGeom prst="rect">
              <a:avLst/>
            </a:prstGeom>
            <a:noFill/>
            <a:ln w="9525" algn="ctr">
              <a:noFill/>
              <a:miter lim="800000"/>
              <a:headEnd/>
              <a:tailEnd/>
            </a:ln>
            <a:effectLst/>
          </p:spPr>
          <p:txBody>
            <a:bodyPr>
              <a:spAutoFit/>
            </a:bodyPr>
            <a:lstStyle/>
            <a:p>
              <a:pPr algn="ctr">
                <a:spcBef>
                  <a:spcPct val="50000"/>
                </a:spcBef>
              </a:pPr>
              <a:r>
                <a:rPr kumimoji="1" lang="en-US" altLang="zh-TW" sz="2000" dirty="0">
                  <a:latin typeface="Times New Roman" pitchFamily="18" charset="0"/>
                  <a:ea typeface="PMingLiU" pitchFamily="18" charset="-120"/>
                  <a:cs typeface="Times New Roman" pitchFamily="18" charset="0"/>
                </a:rPr>
                <a:t>30 pF</a:t>
              </a:r>
            </a:p>
          </p:txBody>
        </p:sp>
        <p:sp>
          <p:nvSpPr>
            <p:cNvPr id="170" name="Text Box 55"/>
            <p:cNvSpPr txBox="1">
              <a:spLocks noChangeArrowheads="1"/>
            </p:cNvSpPr>
            <p:nvPr/>
          </p:nvSpPr>
          <p:spPr bwMode="auto">
            <a:xfrm>
              <a:off x="2641576" y="4110020"/>
              <a:ext cx="898525" cy="396875"/>
            </a:xfrm>
            <a:prstGeom prst="rect">
              <a:avLst/>
            </a:prstGeom>
            <a:noFill/>
            <a:ln w="9525" algn="ctr">
              <a:noFill/>
              <a:miter lim="800000"/>
              <a:headEnd/>
              <a:tailEnd/>
            </a:ln>
            <a:effectLst/>
          </p:spPr>
          <p:txBody>
            <a:bodyPr>
              <a:spAutoFit/>
            </a:bodyPr>
            <a:lstStyle/>
            <a:p>
              <a:pPr algn="ctr">
                <a:spcBef>
                  <a:spcPct val="50000"/>
                </a:spcBef>
              </a:pPr>
              <a:r>
                <a:rPr kumimoji="1" lang="en-US" altLang="zh-TW" sz="2000">
                  <a:latin typeface="Times New Roman" pitchFamily="18" charset="0"/>
                  <a:ea typeface="PMingLiU" pitchFamily="18" charset="-120"/>
                  <a:cs typeface="Times New Roman" pitchFamily="18" charset="0"/>
                </a:rPr>
                <a:t>30</a:t>
              </a:r>
              <a:r>
                <a:rPr kumimoji="1" lang="en-US" altLang="zh-TW" sz="2000">
                  <a:solidFill>
                    <a:schemeClr val="tx1"/>
                  </a:solidFill>
                  <a:latin typeface="Times New Roman" pitchFamily="18" charset="0"/>
                  <a:ea typeface="PMingLiU" pitchFamily="18" charset="-120"/>
                  <a:cs typeface="Times New Roman" pitchFamily="18" charset="0"/>
                </a:rPr>
                <a:t> </a:t>
              </a:r>
              <a:r>
                <a:rPr kumimoji="1" lang="en-US" altLang="zh-TW" sz="2000">
                  <a:latin typeface="Times New Roman" pitchFamily="18" charset="0"/>
                  <a:ea typeface="PMingLiU" pitchFamily="18" charset="-120"/>
                  <a:cs typeface="Times New Roman" pitchFamily="18" charset="0"/>
                </a:rPr>
                <a:t>pF</a:t>
              </a:r>
            </a:p>
          </p:txBody>
        </p:sp>
        <p:sp>
          <p:nvSpPr>
            <p:cNvPr id="171" name="Text Box 56"/>
            <p:cNvSpPr txBox="1">
              <a:spLocks noChangeArrowheads="1"/>
            </p:cNvSpPr>
            <p:nvPr/>
          </p:nvSpPr>
          <p:spPr bwMode="auto">
            <a:xfrm>
              <a:off x="1752576" y="3549633"/>
              <a:ext cx="793750" cy="396875"/>
            </a:xfrm>
            <a:prstGeom prst="rect">
              <a:avLst/>
            </a:prstGeom>
            <a:noFill/>
            <a:ln w="9525" algn="ctr">
              <a:noFill/>
              <a:miter lim="800000"/>
              <a:headEnd/>
              <a:tailEnd/>
            </a:ln>
            <a:effectLst/>
          </p:spPr>
          <p:txBody>
            <a:bodyPr>
              <a:spAutoFit/>
            </a:bodyPr>
            <a:lstStyle/>
            <a:p>
              <a:pPr algn="ctr">
                <a:spcBef>
                  <a:spcPct val="50000"/>
                </a:spcBef>
              </a:pPr>
              <a:r>
                <a:rPr kumimoji="1" lang="en-US" altLang="zh-TW" sz="2000">
                  <a:latin typeface="Times New Roman" pitchFamily="18" charset="0"/>
                  <a:ea typeface="PMingLiU" pitchFamily="18" charset="-120"/>
                  <a:cs typeface="Times New Roman" pitchFamily="18" charset="0"/>
                </a:rPr>
                <a:t>8.2 K</a:t>
              </a:r>
            </a:p>
          </p:txBody>
        </p:sp>
        <p:sp>
          <p:nvSpPr>
            <p:cNvPr id="172" name="Text Box 57"/>
            <p:cNvSpPr txBox="1">
              <a:spLocks noChangeArrowheads="1"/>
            </p:cNvSpPr>
            <p:nvPr/>
          </p:nvSpPr>
          <p:spPr bwMode="auto">
            <a:xfrm>
              <a:off x="1927201" y="2233595"/>
              <a:ext cx="917575" cy="396875"/>
            </a:xfrm>
            <a:prstGeom prst="rect">
              <a:avLst/>
            </a:prstGeom>
            <a:noFill/>
            <a:ln w="9525" algn="ctr">
              <a:noFill/>
              <a:miter lim="800000"/>
              <a:headEnd/>
              <a:tailEnd/>
            </a:ln>
            <a:effectLst/>
          </p:spPr>
          <p:txBody>
            <a:bodyPr>
              <a:spAutoFit/>
            </a:bodyPr>
            <a:lstStyle/>
            <a:p>
              <a:pPr algn="ctr">
                <a:spcBef>
                  <a:spcPct val="50000"/>
                </a:spcBef>
              </a:pPr>
              <a:r>
                <a:rPr kumimoji="1" lang="en-US" altLang="zh-TW" sz="2000">
                  <a:latin typeface="Times New Roman" pitchFamily="18" charset="0"/>
                  <a:ea typeface="PMingLiU" pitchFamily="18" charset="-120"/>
                  <a:cs typeface="Times New Roman" pitchFamily="18" charset="0"/>
                </a:rPr>
                <a:t>10 uF</a:t>
              </a:r>
            </a:p>
          </p:txBody>
        </p:sp>
        <p:sp>
          <p:nvSpPr>
            <p:cNvPr id="173" name="Text Box 58"/>
            <p:cNvSpPr txBox="1">
              <a:spLocks noChangeArrowheads="1"/>
            </p:cNvSpPr>
            <p:nvPr/>
          </p:nvSpPr>
          <p:spPr bwMode="auto">
            <a:xfrm>
              <a:off x="1142976" y="1930383"/>
              <a:ext cx="793750" cy="396875"/>
            </a:xfrm>
            <a:prstGeom prst="rect">
              <a:avLst/>
            </a:prstGeom>
            <a:noFill/>
            <a:ln w="9525" algn="ctr">
              <a:noFill/>
              <a:miter lim="800000"/>
              <a:headEnd/>
              <a:tailEnd/>
            </a:ln>
            <a:effectLst/>
          </p:spPr>
          <p:txBody>
            <a:bodyPr>
              <a:spAutoFit/>
            </a:bodyPr>
            <a:lstStyle/>
            <a:p>
              <a:pPr algn="ctr">
                <a:spcBef>
                  <a:spcPct val="50000"/>
                </a:spcBef>
              </a:pPr>
              <a:r>
                <a:rPr kumimoji="1" lang="en-US" altLang="zh-TW" sz="2000">
                  <a:latin typeface="Times New Roman" pitchFamily="18" charset="0"/>
                  <a:ea typeface="PMingLiU" pitchFamily="18" charset="-120"/>
                  <a:cs typeface="Times New Roman" pitchFamily="18" charset="0"/>
                </a:rPr>
                <a:t>+</a:t>
              </a:r>
            </a:p>
          </p:txBody>
        </p:sp>
        <p:sp>
          <p:nvSpPr>
            <p:cNvPr id="174" name="Text Box 60"/>
            <p:cNvSpPr txBox="1">
              <a:spLocks noChangeArrowheads="1"/>
            </p:cNvSpPr>
            <p:nvPr/>
          </p:nvSpPr>
          <p:spPr bwMode="auto">
            <a:xfrm>
              <a:off x="3879826" y="3317858"/>
              <a:ext cx="1801813" cy="396875"/>
            </a:xfrm>
            <a:prstGeom prst="rect">
              <a:avLst/>
            </a:prstGeom>
            <a:noFill/>
            <a:ln w="9525" algn="ctr">
              <a:noFill/>
              <a:miter lim="800000"/>
              <a:headEnd/>
              <a:tailEnd/>
            </a:ln>
            <a:effectLst/>
          </p:spPr>
          <p:txBody>
            <a:bodyPr>
              <a:spAutoFit/>
            </a:bodyPr>
            <a:lstStyle/>
            <a:p>
              <a:pPr>
                <a:spcBef>
                  <a:spcPct val="50000"/>
                </a:spcBef>
              </a:pPr>
              <a:r>
                <a:rPr kumimoji="1" lang="en-US" altLang="zh-TW" sz="2000" dirty="0">
                  <a:latin typeface="Times New Roman" pitchFamily="18" charset="0"/>
                  <a:ea typeface="PMingLiU" pitchFamily="18" charset="-120"/>
                  <a:cs typeface="Times New Roman" pitchFamily="18" charset="0"/>
                </a:rPr>
                <a:t>11.0592 MHz</a:t>
              </a:r>
            </a:p>
          </p:txBody>
        </p:sp>
        <p:sp>
          <p:nvSpPr>
            <p:cNvPr id="175" name="Text Box 61"/>
            <p:cNvSpPr txBox="1">
              <a:spLocks noChangeArrowheads="1"/>
            </p:cNvSpPr>
            <p:nvPr/>
          </p:nvSpPr>
          <p:spPr bwMode="auto">
            <a:xfrm>
              <a:off x="6254726" y="2724133"/>
              <a:ext cx="1154113" cy="396875"/>
            </a:xfrm>
            <a:prstGeom prst="rect">
              <a:avLst/>
            </a:prstGeom>
            <a:noFill/>
            <a:ln w="9525" algn="ctr">
              <a:noFill/>
              <a:miter lim="800000"/>
              <a:headEnd/>
              <a:tailEnd/>
            </a:ln>
            <a:effectLst/>
          </p:spPr>
          <p:txBody>
            <a:bodyPr>
              <a:spAutoFit/>
            </a:bodyPr>
            <a:lstStyle/>
            <a:p>
              <a:pPr>
                <a:spcBef>
                  <a:spcPct val="50000"/>
                </a:spcBef>
              </a:pPr>
              <a:r>
                <a:rPr kumimoji="1" lang="en-US" altLang="zh-TW" sz="2000">
                  <a:latin typeface="Times New Roman" pitchFamily="18" charset="0"/>
                  <a:ea typeface="PMingLiU" pitchFamily="18" charset="-120"/>
                  <a:cs typeface="Times New Roman" pitchFamily="18" charset="0"/>
                </a:rPr>
                <a:t>EA/VPP</a:t>
              </a:r>
            </a:p>
          </p:txBody>
        </p:sp>
        <p:sp>
          <p:nvSpPr>
            <p:cNvPr id="176" name="Text Box 62"/>
            <p:cNvSpPr txBox="1">
              <a:spLocks noChangeArrowheads="1"/>
            </p:cNvSpPr>
            <p:nvPr/>
          </p:nvSpPr>
          <p:spPr bwMode="auto">
            <a:xfrm>
              <a:off x="6256314" y="2992420"/>
              <a:ext cx="1154112" cy="396875"/>
            </a:xfrm>
            <a:prstGeom prst="rect">
              <a:avLst/>
            </a:prstGeom>
            <a:noFill/>
            <a:ln w="9525" algn="ctr">
              <a:noFill/>
              <a:miter lim="800000"/>
              <a:headEnd/>
              <a:tailEnd/>
            </a:ln>
            <a:effectLst/>
          </p:spPr>
          <p:txBody>
            <a:bodyPr>
              <a:spAutoFit/>
            </a:bodyPr>
            <a:lstStyle/>
            <a:p>
              <a:pPr>
                <a:spcBef>
                  <a:spcPct val="50000"/>
                </a:spcBef>
              </a:pPr>
              <a:r>
                <a:rPr kumimoji="1" lang="en-US" altLang="zh-TW" sz="2000">
                  <a:latin typeface="Times New Roman" pitchFamily="18" charset="0"/>
                  <a:ea typeface="PMingLiU" pitchFamily="18" charset="-120"/>
                  <a:cs typeface="Times New Roman" pitchFamily="18" charset="0"/>
                </a:rPr>
                <a:t>X1</a:t>
              </a:r>
            </a:p>
          </p:txBody>
        </p:sp>
        <p:sp>
          <p:nvSpPr>
            <p:cNvPr id="177" name="Text Box 63"/>
            <p:cNvSpPr txBox="1">
              <a:spLocks noChangeArrowheads="1"/>
            </p:cNvSpPr>
            <p:nvPr/>
          </p:nvSpPr>
          <p:spPr bwMode="auto">
            <a:xfrm>
              <a:off x="6256314" y="3784583"/>
              <a:ext cx="1154112" cy="396875"/>
            </a:xfrm>
            <a:prstGeom prst="rect">
              <a:avLst/>
            </a:prstGeom>
            <a:noFill/>
            <a:ln w="9525" algn="ctr">
              <a:noFill/>
              <a:miter lim="800000"/>
              <a:headEnd/>
              <a:tailEnd/>
            </a:ln>
            <a:effectLst/>
          </p:spPr>
          <p:txBody>
            <a:bodyPr>
              <a:spAutoFit/>
            </a:bodyPr>
            <a:lstStyle/>
            <a:p>
              <a:pPr>
                <a:spcBef>
                  <a:spcPct val="50000"/>
                </a:spcBef>
              </a:pPr>
              <a:r>
                <a:rPr kumimoji="1" lang="en-US" altLang="zh-TW" sz="2000">
                  <a:latin typeface="Times New Roman" pitchFamily="18" charset="0"/>
                  <a:ea typeface="PMingLiU" pitchFamily="18" charset="-120"/>
                  <a:cs typeface="Times New Roman" pitchFamily="18" charset="0"/>
                </a:rPr>
                <a:t>X2</a:t>
              </a:r>
            </a:p>
          </p:txBody>
        </p:sp>
        <p:sp>
          <p:nvSpPr>
            <p:cNvPr id="178" name="Text Box 64"/>
            <p:cNvSpPr txBox="1">
              <a:spLocks noChangeArrowheads="1"/>
            </p:cNvSpPr>
            <p:nvPr/>
          </p:nvSpPr>
          <p:spPr bwMode="auto">
            <a:xfrm>
              <a:off x="6256314" y="4413233"/>
              <a:ext cx="1154112" cy="396875"/>
            </a:xfrm>
            <a:prstGeom prst="rect">
              <a:avLst/>
            </a:prstGeom>
            <a:noFill/>
            <a:ln w="9525" algn="ctr">
              <a:noFill/>
              <a:miter lim="800000"/>
              <a:headEnd/>
              <a:tailEnd/>
            </a:ln>
            <a:effectLst/>
          </p:spPr>
          <p:txBody>
            <a:bodyPr>
              <a:spAutoFit/>
            </a:bodyPr>
            <a:lstStyle/>
            <a:p>
              <a:pPr>
                <a:spcBef>
                  <a:spcPct val="50000"/>
                </a:spcBef>
              </a:pPr>
              <a:r>
                <a:rPr kumimoji="1" lang="en-US" altLang="zh-TW" sz="2000">
                  <a:latin typeface="Times New Roman" pitchFamily="18" charset="0"/>
                  <a:ea typeface="PMingLiU" pitchFamily="18" charset="-120"/>
                  <a:cs typeface="Times New Roman" pitchFamily="18" charset="0"/>
                </a:rPr>
                <a:t>RST</a:t>
              </a:r>
            </a:p>
          </p:txBody>
        </p:sp>
        <p:sp>
          <p:nvSpPr>
            <p:cNvPr id="179" name="Text Box 65"/>
            <p:cNvSpPr txBox="1">
              <a:spLocks noChangeArrowheads="1"/>
            </p:cNvSpPr>
            <p:nvPr/>
          </p:nvSpPr>
          <p:spPr bwMode="auto">
            <a:xfrm>
              <a:off x="5462564" y="2541570"/>
              <a:ext cx="793750" cy="396875"/>
            </a:xfrm>
            <a:prstGeom prst="rect">
              <a:avLst/>
            </a:prstGeom>
            <a:noFill/>
            <a:ln w="9525" algn="ctr">
              <a:noFill/>
              <a:miter lim="800000"/>
              <a:headEnd/>
              <a:tailEnd/>
            </a:ln>
            <a:effectLst/>
          </p:spPr>
          <p:txBody>
            <a:bodyPr>
              <a:spAutoFit/>
            </a:bodyPr>
            <a:lstStyle/>
            <a:p>
              <a:pPr algn="r">
                <a:spcBef>
                  <a:spcPct val="50000"/>
                </a:spcBef>
              </a:pPr>
              <a:r>
                <a:rPr kumimoji="1" lang="en-US" altLang="zh-TW" sz="2000">
                  <a:latin typeface="Times New Roman" pitchFamily="18" charset="0"/>
                  <a:ea typeface="PMingLiU" pitchFamily="18" charset="-120"/>
                  <a:cs typeface="Times New Roman" pitchFamily="18" charset="0"/>
                </a:rPr>
                <a:t>31</a:t>
              </a:r>
            </a:p>
          </p:txBody>
        </p:sp>
        <p:sp>
          <p:nvSpPr>
            <p:cNvPr id="180" name="Text Box 66"/>
            <p:cNvSpPr txBox="1">
              <a:spLocks noChangeArrowheads="1"/>
            </p:cNvSpPr>
            <p:nvPr/>
          </p:nvSpPr>
          <p:spPr bwMode="auto">
            <a:xfrm>
              <a:off x="5462564" y="3154345"/>
              <a:ext cx="793750" cy="396875"/>
            </a:xfrm>
            <a:prstGeom prst="rect">
              <a:avLst/>
            </a:prstGeom>
            <a:noFill/>
            <a:ln w="9525" algn="ctr">
              <a:noFill/>
              <a:miter lim="800000"/>
              <a:headEnd/>
              <a:tailEnd/>
            </a:ln>
            <a:effectLst/>
          </p:spPr>
          <p:txBody>
            <a:bodyPr>
              <a:spAutoFit/>
            </a:bodyPr>
            <a:lstStyle/>
            <a:p>
              <a:pPr algn="r">
                <a:spcBef>
                  <a:spcPct val="50000"/>
                </a:spcBef>
              </a:pPr>
              <a:r>
                <a:rPr kumimoji="1" lang="en-US" altLang="zh-TW" sz="2000">
                  <a:latin typeface="Times New Roman" pitchFamily="18" charset="0"/>
                  <a:ea typeface="PMingLiU" pitchFamily="18" charset="-120"/>
                  <a:cs typeface="Times New Roman" pitchFamily="18" charset="0"/>
                </a:rPr>
                <a:t>19</a:t>
              </a:r>
            </a:p>
          </p:txBody>
        </p:sp>
        <p:sp>
          <p:nvSpPr>
            <p:cNvPr id="181" name="Text Box 67"/>
            <p:cNvSpPr txBox="1">
              <a:spLocks noChangeArrowheads="1"/>
            </p:cNvSpPr>
            <p:nvPr/>
          </p:nvSpPr>
          <p:spPr bwMode="auto">
            <a:xfrm>
              <a:off x="5464151" y="3981433"/>
              <a:ext cx="793750" cy="396875"/>
            </a:xfrm>
            <a:prstGeom prst="rect">
              <a:avLst/>
            </a:prstGeom>
            <a:noFill/>
            <a:ln w="9525" algn="ctr">
              <a:noFill/>
              <a:miter lim="800000"/>
              <a:headEnd/>
              <a:tailEnd/>
            </a:ln>
            <a:effectLst/>
          </p:spPr>
          <p:txBody>
            <a:bodyPr>
              <a:spAutoFit/>
            </a:bodyPr>
            <a:lstStyle/>
            <a:p>
              <a:pPr algn="r">
                <a:spcBef>
                  <a:spcPct val="50000"/>
                </a:spcBef>
              </a:pPr>
              <a:r>
                <a:rPr kumimoji="1" lang="en-US" altLang="zh-TW" sz="2000">
                  <a:latin typeface="Times New Roman" pitchFamily="18" charset="0"/>
                  <a:ea typeface="PMingLiU" pitchFamily="18" charset="-120"/>
                  <a:cs typeface="Times New Roman" pitchFamily="18" charset="0"/>
                </a:rPr>
                <a:t>18</a:t>
              </a:r>
            </a:p>
          </p:txBody>
        </p:sp>
        <p:sp>
          <p:nvSpPr>
            <p:cNvPr id="182" name="Text Box 68"/>
            <p:cNvSpPr txBox="1">
              <a:spLocks noChangeArrowheads="1"/>
            </p:cNvSpPr>
            <p:nvPr/>
          </p:nvSpPr>
          <p:spPr bwMode="auto">
            <a:xfrm>
              <a:off x="5464151" y="4521183"/>
              <a:ext cx="793750" cy="396875"/>
            </a:xfrm>
            <a:prstGeom prst="rect">
              <a:avLst/>
            </a:prstGeom>
            <a:noFill/>
            <a:ln w="9525" algn="ctr">
              <a:noFill/>
              <a:miter lim="800000"/>
              <a:headEnd/>
              <a:tailEnd/>
            </a:ln>
            <a:effectLst/>
          </p:spPr>
          <p:txBody>
            <a:bodyPr>
              <a:spAutoFit/>
            </a:bodyPr>
            <a:lstStyle/>
            <a:p>
              <a:pPr algn="r">
                <a:spcBef>
                  <a:spcPct val="50000"/>
                </a:spcBef>
              </a:pPr>
              <a:r>
                <a:rPr kumimoji="1" lang="en-US" altLang="zh-TW" sz="2000">
                  <a:latin typeface="Times New Roman" pitchFamily="18" charset="0"/>
                  <a:ea typeface="PMingLiU" pitchFamily="18" charset="-120"/>
                  <a:cs typeface="Times New Roman" pitchFamily="18" charset="0"/>
                </a:rPr>
                <a:t>9</a:t>
              </a:r>
            </a:p>
          </p:txBody>
        </p:sp>
        <p:sp>
          <p:nvSpPr>
            <p:cNvPr id="183" name="Oval 69"/>
            <p:cNvSpPr>
              <a:spLocks noChangeArrowheads="1"/>
            </p:cNvSpPr>
            <p:nvPr/>
          </p:nvSpPr>
          <p:spPr bwMode="auto">
            <a:xfrm>
              <a:off x="3700439" y="3981433"/>
              <a:ext cx="36512"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84" name="Oval 70"/>
            <p:cNvSpPr>
              <a:spLocks noChangeArrowheads="1"/>
            </p:cNvSpPr>
            <p:nvPr/>
          </p:nvSpPr>
          <p:spPr bwMode="auto">
            <a:xfrm>
              <a:off x="3700439" y="2901933"/>
              <a:ext cx="36512"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85" name="Line 71"/>
            <p:cNvSpPr>
              <a:spLocks noChangeShapeType="1"/>
            </p:cNvSpPr>
            <p:nvPr/>
          </p:nvSpPr>
          <p:spPr bwMode="auto">
            <a:xfrm>
              <a:off x="6367439" y="2760645"/>
              <a:ext cx="288925" cy="0"/>
            </a:xfrm>
            <a:prstGeom prst="line">
              <a:avLst/>
            </a:prstGeom>
            <a:noFill/>
            <a:ln w="9525">
              <a:solidFill>
                <a:srgbClr val="000000"/>
              </a:solidFill>
              <a:round/>
              <a:headEnd/>
              <a:tailEnd/>
            </a:ln>
            <a:effectLst/>
          </p:spPr>
          <p:txBody>
            <a:bodyPr/>
            <a:lstStyle/>
            <a:p>
              <a:endParaRPr lang="en-US"/>
            </a:p>
          </p:txBody>
        </p:sp>
        <p:graphicFrame>
          <p:nvGraphicFramePr>
            <p:cNvPr id="186" name="Object 77"/>
            <p:cNvGraphicFramePr>
              <a:graphicFrameLocks noChangeAspect="1"/>
            </p:cNvGraphicFramePr>
            <p:nvPr/>
          </p:nvGraphicFramePr>
          <p:xfrm>
            <a:off x="2863826" y="3817920"/>
            <a:ext cx="304800" cy="390525"/>
          </p:xfrm>
          <a:graphic>
            <a:graphicData uri="http://schemas.openxmlformats.org/presentationml/2006/ole">
              <p:oleObj spid="_x0000_s3081" name="Bitmap Image" r:id="rId4" imgW="304923" imgH="390580" progId="PBrush">
                <p:embed/>
              </p:oleObj>
            </a:graphicData>
          </a:graphic>
        </p:graphicFrame>
        <p:graphicFrame>
          <p:nvGraphicFramePr>
            <p:cNvPr id="187" name="Object 79"/>
            <p:cNvGraphicFramePr>
              <a:graphicFrameLocks noChangeAspect="1"/>
            </p:cNvGraphicFramePr>
            <p:nvPr>
              <p:ph sz="half" idx="1"/>
            </p:nvPr>
          </p:nvGraphicFramePr>
          <p:xfrm>
            <a:off x="1571604" y="2214554"/>
            <a:ext cx="498461" cy="250825"/>
          </p:xfrm>
          <a:graphic>
            <a:graphicData uri="http://schemas.openxmlformats.org/presentationml/2006/ole">
              <p:oleObj spid="_x0000_s3082" name="Bitmap Image" r:id="rId5" imgW="447856" imgH="276117" progId="PBrush">
                <p:embed/>
              </p:oleObj>
            </a:graphicData>
          </a:graphic>
        </p:graphicFrame>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r>
              <a:rPr lang="en-US" dirty="0" smtClean="0"/>
              <a:t>RFid</a:t>
            </a:r>
            <a:endParaRPr lang="en-US" dirty="0"/>
          </a:p>
        </p:txBody>
      </p:sp>
      <p:sp>
        <p:nvSpPr>
          <p:cNvPr id="3" name="Content Placeholder 2"/>
          <p:cNvSpPr>
            <a:spLocks noGrp="1"/>
          </p:cNvSpPr>
          <p:nvPr>
            <p:ph idx="1"/>
          </p:nvPr>
        </p:nvSpPr>
        <p:spPr>
          <a:xfrm>
            <a:off x="152400" y="1066800"/>
            <a:ext cx="8001000" cy="5791200"/>
          </a:xfrm>
        </p:spPr>
        <p:txBody>
          <a:bodyPr>
            <a:normAutofit/>
          </a:bodyPr>
          <a:lstStyle/>
          <a:p>
            <a:r>
              <a:rPr lang="en-US" dirty="0" smtClean="0"/>
              <a:t>Radio-frequency identification (RFID) is an automatic identification method, relying on storing and remotely retrieving data using devices called RFID tags or transponders.</a:t>
            </a:r>
          </a:p>
          <a:p>
            <a:r>
              <a:rPr lang="en-US" dirty="0" smtClean="0"/>
              <a:t>RFID (radio frequency identification) is a technology that incorporates the use of electromagnetic or electrostatic coupling in the radio frequency (RF) portion of the electromagnetic spectrum to uniquely identify an object, animal, or person.</a:t>
            </a:r>
          </a:p>
          <a:p>
            <a:r>
              <a:rPr lang="en-US" dirty="0" smtClean="0"/>
              <a:t>An alternative to bar code.</a:t>
            </a:r>
          </a:p>
          <a:p>
            <a:r>
              <a:rPr lang="en-US" dirty="0" smtClean="0"/>
              <a:t>RFID is also called dedicated short range communication(DSRC)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dirty="0" smtClean="0"/>
              <a:t>Contd..</a:t>
            </a:r>
            <a:endParaRPr lang="en-US" dirty="0"/>
          </a:p>
        </p:txBody>
      </p:sp>
      <p:sp>
        <p:nvSpPr>
          <p:cNvPr id="3" name="Content Placeholder 2"/>
          <p:cNvSpPr>
            <a:spLocks noGrp="1"/>
          </p:cNvSpPr>
          <p:nvPr>
            <p:ph idx="1"/>
          </p:nvPr>
        </p:nvSpPr>
        <p:spPr>
          <a:xfrm>
            <a:off x="304800" y="990600"/>
            <a:ext cx="7848600" cy="5867400"/>
          </a:xfrm>
        </p:spPr>
        <p:txBody>
          <a:bodyPr>
            <a:normAutofit/>
          </a:bodyPr>
          <a:lstStyle/>
          <a:p>
            <a:r>
              <a:rPr lang="en-US" dirty="0" smtClean="0"/>
              <a:t>RFID Benefits Versus Bar Code Labels and Scanning </a:t>
            </a:r>
          </a:p>
          <a:p>
            <a:pPr lvl="2"/>
            <a:r>
              <a:rPr lang="en-US" dirty="0" smtClean="0">
                <a:solidFill>
                  <a:schemeClr val="tx1"/>
                </a:solidFill>
              </a:rPr>
              <a:t>Eliminates human error </a:t>
            </a:r>
          </a:p>
          <a:p>
            <a:pPr lvl="2"/>
            <a:r>
              <a:rPr lang="en-US" dirty="0" smtClean="0">
                <a:solidFill>
                  <a:schemeClr val="tx1"/>
                </a:solidFill>
              </a:rPr>
              <a:t>Improves speed and efficiency </a:t>
            </a:r>
          </a:p>
          <a:p>
            <a:pPr lvl="2"/>
            <a:r>
              <a:rPr lang="en-US" dirty="0" smtClean="0">
                <a:solidFill>
                  <a:schemeClr val="tx1"/>
                </a:solidFill>
              </a:rPr>
              <a:t>Increases information availability and location</a:t>
            </a:r>
          </a:p>
          <a:p>
            <a:pPr lvl="2"/>
            <a:r>
              <a:rPr lang="en-US" dirty="0" smtClean="0">
                <a:solidFill>
                  <a:schemeClr val="tx1"/>
                </a:solidFill>
              </a:rPr>
              <a:t> Allows enhanced security </a:t>
            </a:r>
          </a:p>
          <a:p>
            <a:pPr lvl="2"/>
            <a:r>
              <a:rPr lang="en-US" dirty="0" smtClean="0">
                <a:solidFill>
                  <a:schemeClr val="tx1"/>
                </a:solidFill>
              </a:rPr>
              <a:t>Delivers data with or without network connection</a:t>
            </a:r>
          </a:p>
          <a:p>
            <a:r>
              <a:rPr lang="en-US" dirty="0" smtClean="0">
                <a:solidFill>
                  <a:schemeClr val="tx1"/>
                </a:solidFill>
              </a:rPr>
              <a:t>RFID Application </a:t>
            </a:r>
          </a:p>
          <a:p>
            <a:pPr lvl="2"/>
            <a:r>
              <a:rPr lang="en-US" dirty="0" smtClean="0">
                <a:solidFill>
                  <a:schemeClr val="tx1"/>
                </a:solidFill>
              </a:rPr>
              <a:t>Manufacturing </a:t>
            </a:r>
          </a:p>
          <a:p>
            <a:pPr lvl="2"/>
            <a:r>
              <a:rPr lang="en-US" dirty="0" smtClean="0">
                <a:solidFill>
                  <a:schemeClr val="tx1"/>
                </a:solidFill>
              </a:rPr>
              <a:t>Supply Chain, Logistics &amp; Distribution</a:t>
            </a:r>
          </a:p>
          <a:p>
            <a:pPr lvl="2"/>
            <a:r>
              <a:rPr lang="en-US" dirty="0" smtClean="0">
                <a:solidFill>
                  <a:schemeClr val="tx1"/>
                </a:solidFill>
              </a:rPr>
              <a:t> Security And Access Control </a:t>
            </a:r>
          </a:p>
          <a:p>
            <a:pPr lvl="2"/>
            <a:r>
              <a:rPr lang="en-US" dirty="0" smtClean="0">
                <a:solidFill>
                  <a:schemeClr val="tx1"/>
                </a:solidFill>
              </a:rPr>
              <a:t>Parking, Bay And Terminal Management </a:t>
            </a:r>
          </a:p>
          <a:p>
            <a:pPr lvl="2"/>
            <a:r>
              <a:rPr lang="en-US" dirty="0" smtClean="0">
                <a:solidFill>
                  <a:schemeClr val="tx1"/>
                </a:solidFill>
              </a:rPr>
              <a:t>Tool Collection </a:t>
            </a:r>
            <a:endParaRPr lang="en-US" dirty="0">
              <a:solidFill>
                <a:schemeClr val="tx1"/>
              </a:solidFill>
            </a:endParaRPr>
          </a:p>
        </p:txBody>
      </p:sp>
      <p:pic>
        <p:nvPicPr>
          <p:cNvPr id="4" name="Picture 3"/>
          <p:cNvPicPr/>
          <p:nvPr/>
        </p:nvPicPr>
        <p:blipFill>
          <a:blip r:embed="rId2" cstate="print"/>
          <a:srcRect/>
          <a:stretch>
            <a:fillRect/>
          </a:stretch>
        </p:blipFill>
        <p:spPr bwMode="auto">
          <a:xfrm>
            <a:off x="6063615" y="4048125"/>
            <a:ext cx="3080385" cy="2809875"/>
          </a:xfrm>
          <a:prstGeom prst="rect">
            <a:avLst/>
          </a:prstGeom>
          <a:noFill/>
          <a:ln w="9525">
            <a:noFill/>
            <a:miter lim="800000"/>
            <a:headEnd/>
            <a:tailEnd/>
          </a:ln>
        </p:spPr>
      </p:pic>
      <p:pic>
        <p:nvPicPr>
          <p:cNvPr id="5" name="il_fi" descr="http://image.made-in-china.com/2f0j00QMaEsrotuukc/EM-ID-125khz-MIFARE-13-56mhz-RFID-Tag.jpg"/>
          <p:cNvPicPr/>
          <p:nvPr/>
        </p:nvPicPr>
        <p:blipFill>
          <a:blip r:embed="rId3" cstate="print"/>
          <a:srcRect/>
          <a:stretch>
            <a:fillRect/>
          </a:stretch>
        </p:blipFill>
        <p:spPr bwMode="auto">
          <a:xfrm>
            <a:off x="6477000" y="1600200"/>
            <a:ext cx="1886034" cy="17049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239000" cy="853440"/>
          </a:xfrm>
        </p:spPr>
        <p:txBody>
          <a:bodyPr/>
          <a:lstStyle/>
          <a:p>
            <a:r>
              <a:rPr lang="en-US" dirty="0" smtClean="0"/>
              <a:t>Liquid crystal display-</a:t>
            </a:r>
            <a:r>
              <a:rPr lang="en-US" dirty="0" err="1" smtClean="0"/>
              <a:t>lcd</a:t>
            </a:r>
            <a:endParaRPr lang="en-US" dirty="0"/>
          </a:p>
        </p:txBody>
      </p:sp>
      <p:sp>
        <p:nvSpPr>
          <p:cNvPr id="3" name="Content Placeholder 2"/>
          <p:cNvSpPr>
            <a:spLocks noGrp="1"/>
          </p:cNvSpPr>
          <p:nvPr>
            <p:ph idx="1"/>
          </p:nvPr>
        </p:nvSpPr>
        <p:spPr>
          <a:xfrm>
            <a:off x="381000" y="1219200"/>
            <a:ext cx="7467600" cy="3048000"/>
          </a:xfrm>
        </p:spPr>
        <p:txBody>
          <a:bodyPr>
            <a:normAutofit fontScale="70000" lnSpcReduction="20000"/>
          </a:bodyPr>
          <a:lstStyle/>
          <a:p>
            <a:pPr algn="just">
              <a:lnSpc>
                <a:spcPct val="150000"/>
              </a:lnSpc>
              <a:buFont typeface="Wingdings" pitchFamily="2" charset="2"/>
              <a:buChar char="Ø"/>
            </a:pPr>
            <a:r>
              <a:rPr lang="en-US" sz="2800" dirty="0" smtClean="0">
                <a:cs typeface="Times New Roman" pitchFamily="18" charset="0"/>
              </a:rPr>
              <a:t>Most common LCDs connected to the microcontrollers are 16x2 and 20x2 displays. </a:t>
            </a:r>
          </a:p>
          <a:p>
            <a:pPr algn="just">
              <a:lnSpc>
                <a:spcPct val="150000"/>
              </a:lnSpc>
              <a:buFont typeface="Wingdings" pitchFamily="2" charset="2"/>
              <a:buChar char="Ø"/>
            </a:pPr>
            <a:r>
              <a:rPr lang="en-US" sz="2800" dirty="0" smtClean="0">
                <a:cs typeface="Times New Roman" pitchFamily="18" charset="0"/>
              </a:rPr>
              <a:t>This means 16 characters per line by 2 lines and 20 characters per line by 2 lines, respectively. </a:t>
            </a:r>
          </a:p>
          <a:p>
            <a:pPr algn="just">
              <a:lnSpc>
                <a:spcPct val="150000"/>
              </a:lnSpc>
              <a:buFont typeface="Wingdings" pitchFamily="2" charset="2"/>
              <a:buChar char="Ø"/>
            </a:pPr>
            <a:r>
              <a:rPr lang="en-US" sz="2800" dirty="0" smtClean="0">
                <a:cs typeface="Times New Roman" pitchFamily="18" charset="0"/>
              </a:rPr>
              <a:t>The standard is referred to as HD44780U, which refers to the controller chip which receives data from an external source (and communicates directly with the LCD.</a:t>
            </a:r>
          </a:p>
          <a:p>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1828800" y="4495800"/>
            <a:ext cx="4572000" cy="2362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239000" cy="701040"/>
          </a:xfrm>
        </p:spPr>
        <p:txBody>
          <a:bodyPr/>
          <a:lstStyle/>
          <a:p>
            <a:r>
              <a:rPr lang="en-US" dirty="0" smtClean="0"/>
              <a:t>Contd..</a:t>
            </a:r>
            <a:endParaRPr lang="en-US" dirty="0"/>
          </a:p>
        </p:txBody>
      </p:sp>
      <p:sp>
        <p:nvSpPr>
          <p:cNvPr id="3" name="Content Placeholder 2"/>
          <p:cNvSpPr>
            <a:spLocks noGrp="1"/>
          </p:cNvSpPr>
          <p:nvPr>
            <p:ph idx="1"/>
          </p:nvPr>
        </p:nvSpPr>
        <p:spPr>
          <a:xfrm>
            <a:off x="457200" y="990600"/>
            <a:ext cx="7315200" cy="5867400"/>
          </a:xfrm>
        </p:spPr>
        <p:txBody>
          <a:bodyPr>
            <a:normAutofit/>
          </a:bodyPr>
          <a:lstStyle/>
          <a:p>
            <a:r>
              <a:rPr lang="en-US" dirty="0" smtClean="0"/>
              <a:t>If an 8-bit data bus is used the LCD will require 11 data lines(3 control lines plus the 8 lines for the data bus)</a:t>
            </a:r>
          </a:p>
          <a:p>
            <a:r>
              <a:rPr lang="en-US" dirty="0" smtClean="0"/>
              <a:t>The three control lines are referred to as EN, RS, and RW</a:t>
            </a:r>
          </a:p>
          <a:p>
            <a:r>
              <a:rPr lang="en-US" dirty="0" smtClean="0"/>
              <a:t>EN=Enable (used to tell the LCD that you are sending it data)</a:t>
            </a:r>
          </a:p>
          <a:p>
            <a:r>
              <a:rPr lang="en-US" dirty="0" smtClean="0"/>
              <a:t>RS=Register Select. When RS=0; data is treated as a command &amp; When RS=1; data being sent is text data.</a:t>
            </a:r>
          </a:p>
          <a:p>
            <a:r>
              <a:rPr lang="en-US" dirty="0" smtClean="0"/>
              <a:t>R/W=Read/Write . When RW=0; the data  written to the LCD &amp; When RW=0; the data  reading to the LCD.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requirements</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50000"/>
              </a:lnSpc>
            </a:pPr>
            <a:r>
              <a:rPr lang="en-US" sz="2800" dirty="0" smtClean="0">
                <a:cs typeface="Times New Roman" pitchFamily="18" charset="0"/>
              </a:rPr>
              <a:t>Keil an ARM Company makes C compilers, macro assemblers, real-time kernels, debuggers, simulators, integrated environments, evaluation boards, and emulators for ARM7/ARM9/Cortex-M3, XC16x/C16x/ST10, 251, and 8051 MCU families.</a:t>
            </a:r>
          </a:p>
          <a:p>
            <a:pPr algn="just">
              <a:lnSpc>
                <a:spcPct val="150000"/>
              </a:lnSpc>
            </a:pPr>
            <a:r>
              <a:rPr lang="en-IN" sz="2800" dirty="0" smtClean="0"/>
              <a:t>Compilers are programs used to convert a High Level Language to object code. Desktop compilers produce an output object code for the underlying microprocessor, but not for other microprocessors.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548640"/>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381000" y="609600"/>
            <a:ext cx="7620000" cy="3352800"/>
          </a:xfrm>
        </p:spPr>
        <p:txBody>
          <a:bodyPr>
            <a:normAutofit fontScale="77500" lnSpcReduction="20000"/>
          </a:bodyPr>
          <a:lstStyle/>
          <a:p>
            <a:pPr algn="just">
              <a:lnSpc>
                <a:spcPct val="150000"/>
              </a:lnSpc>
            </a:pPr>
            <a:r>
              <a:rPr lang="en-IN" dirty="0" smtClean="0"/>
              <a:t>i.e., the programs written in one of the HLL like ‘C’ will compile the code to run on the system for a particular processor like x86 (underlying microprocessor in the computer). </a:t>
            </a:r>
          </a:p>
          <a:p>
            <a:pPr algn="just">
              <a:lnSpc>
                <a:spcPct val="150000"/>
              </a:lnSpc>
            </a:pPr>
            <a:r>
              <a:rPr lang="en-IN" dirty="0" smtClean="0"/>
              <a:t>For example compilers for Dos platform is different from the Compilers for Unix platform  So if one wants to define a compiler then compiler is a program that translates source code into object code.</a:t>
            </a:r>
            <a:endParaRPr lang="en-US" dirty="0" smtClean="0"/>
          </a:p>
          <a:p>
            <a:endParaRPr lang="en-US" dirty="0"/>
          </a:p>
        </p:txBody>
      </p:sp>
      <p:pic>
        <p:nvPicPr>
          <p:cNvPr id="4" name="Picture 3"/>
          <p:cNvPicPr/>
          <p:nvPr/>
        </p:nvPicPr>
        <p:blipFill>
          <a:blip r:embed="rId2" cstate="print"/>
          <a:srcRect/>
          <a:stretch>
            <a:fillRect/>
          </a:stretch>
        </p:blipFill>
        <p:spPr bwMode="auto">
          <a:xfrm>
            <a:off x="0" y="4057650"/>
            <a:ext cx="4038600" cy="280035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343400" y="4038600"/>
            <a:ext cx="3810000" cy="2819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929640"/>
          </a:xfrm>
        </p:spPr>
        <p:txBody>
          <a:bodyPr/>
          <a:lstStyle/>
          <a:p>
            <a:r>
              <a:rPr lang="en-US" dirty="0" smtClean="0"/>
              <a:t>Working of project</a:t>
            </a:r>
            <a:endParaRPr lang="en-US" dirty="0"/>
          </a:p>
        </p:txBody>
      </p:sp>
      <p:sp>
        <p:nvSpPr>
          <p:cNvPr id="3" name="Content Placeholder 2"/>
          <p:cNvSpPr>
            <a:spLocks noGrp="1"/>
          </p:cNvSpPr>
          <p:nvPr>
            <p:ph idx="1"/>
          </p:nvPr>
        </p:nvSpPr>
        <p:spPr>
          <a:xfrm>
            <a:off x="304800" y="1371600"/>
            <a:ext cx="7391400" cy="5257800"/>
          </a:xfrm>
        </p:spPr>
        <p:txBody>
          <a:bodyPr>
            <a:normAutofit fontScale="85000" lnSpcReduction="10000"/>
          </a:bodyPr>
          <a:lstStyle/>
          <a:p>
            <a:r>
              <a:rPr lang="en-US" dirty="0" smtClean="0"/>
              <a:t>The project uses a RFID reader that sends a 125 KHz signals while a RFID card is swiped over the same. </a:t>
            </a:r>
          </a:p>
          <a:p>
            <a:r>
              <a:rPr lang="en-US" dirty="0" smtClean="0"/>
              <a:t>The card used gets powered by inductive means with the coil inside the same duely rectified and filtered for a DC voltage to drive the inbuilt chip in the card.</a:t>
            </a:r>
          </a:p>
          <a:p>
            <a:r>
              <a:rPr lang="en-US" dirty="0" smtClean="0"/>
              <a:t> Thus while the card is swiped over sends a valid data to the micro controller through level shifter IC MAX232 which while executed by the program compares with the available  data. </a:t>
            </a:r>
          </a:p>
          <a:p>
            <a:r>
              <a:rPr lang="en-US" dirty="0" smtClean="0"/>
              <a:t>The data then is updated with the data and time of swiping the card of the number of persons to be recorded for future retrieval. </a:t>
            </a:r>
          </a:p>
          <a:p>
            <a:r>
              <a:rPr lang="en-US" dirty="0" smtClean="0"/>
              <a:t>When required one push button is connected to pin3.2 to get the display on LCD the status of the no of students present on the very day till the unit is kept powered ON. </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1"/>
          </p:nvPr>
        </p:nvPicPr>
        <p:blipFill>
          <a:blip r:embed="rId2" cstate="print"/>
          <a:srcRect/>
          <a:stretch>
            <a:fillRect/>
          </a:stretch>
        </p:blipFill>
        <p:spPr bwMode="auto">
          <a:xfrm>
            <a:off x="914400" y="1219200"/>
            <a:ext cx="6596418"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853440"/>
          </a:xfrm>
        </p:spPr>
        <p:txBody>
          <a:bodyPr/>
          <a:lstStyle/>
          <a:p>
            <a:r>
              <a:rPr lang="en-US" dirty="0" smtClean="0"/>
              <a:t>contents</a:t>
            </a:r>
            <a:endParaRPr lang="en-US" dirty="0"/>
          </a:p>
        </p:txBody>
      </p:sp>
      <p:sp>
        <p:nvSpPr>
          <p:cNvPr id="3" name="Content Placeholder 2"/>
          <p:cNvSpPr>
            <a:spLocks noGrp="1"/>
          </p:cNvSpPr>
          <p:nvPr>
            <p:ph idx="1"/>
          </p:nvPr>
        </p:nvSpPr>
        <p:spPr>
          <a:xfrm>
            <a:off x="457200" y="1143000"/>
            <a:ext cx="6705600" cy="5715000"/>
          </a:xfrm>
        </p:spPr>
        <p:txBody>
          <a:bodyPr>
            <a:normAutofit/>
          </a:bodyPr>
          <a:lstStyle/>
          <a:p>
            <a:r>
              <a:rPr lang="en-US" dirty="0" smtClean="0"/>
              <a:t>Project overview</a:t>
            </a:r>
          </a:p>
          <a:p>
            <a:r>
              <a:rPr lang="en-US" dirty="0" smtClean="0"/>
              <a:t>Block diagram</a:t>
            </a:r>
          </a:p>
          <a:p>
            <a:r>
              <a:rPr lang="en-US" dirty="0" smtClean="0"/>
              <a:t>Power supply</a:t>
            </a:r>
          </a:p>
          <a:p>
            <a:r>
              <a:rPr lang="en-US" dirty="0" smtClean="0"/>
              <a:t>Microcontroller</a:t>
            </a:r>
          </a:p>
          <a:p>
            <a:r>
              <a:rPr lang="en-US" dirty="0" smtClean="0"/>
              <a:t>RFID</a:t>
            </a:r>
          </a:p>
          <a:p>
            <a:r>
              <a:rPr lang="en-US" dirty="0" smtClean="0"/>
              <a:t>LCD</a:t>
            </a:r>
          </a:p>
          <a:p>
            <a:r>
              <a:rPr lang="en-US" dirty="0" smtClean="0"/>
              <a:t>Software requirements</a:t>
            </a:r>
          </a:p>
          <a:p>
            <a:r>
              <a:rPr lang="en-US" dirty="0" smtClean="0"/>
              <a:t>Schematic &amp; Working of the project</a:t>
            </a:r>
          </a:p>
          <a:p>
            <a:r>
              <a:rPr lang="en-US" dirty="0" smtClean="0"/>
              <a:t>Advantages </a:t>
            </a:r>
          </a:p>
          <a:p>
            <a:r>
              <a:rPr lang="en-US" dirty="0" smtClean="0"/>
              <a:t>Applications</a:t>
            </a:r>
          </a:p>
          <a:p>
            <a:r>
              <a:rPr lang="en-US" dirty="0" smtClean="0"/>
              <a:t>Future scope</a:t>
            </a:r>
          </a:p>
          <a:p>
            <a:r>
              <a:rPr lang="en-US" dirty="0" smtClean="0"/>
              <a:t>Conclusion</a:t>
            </a:r>
          </a:p>
          <a:p>
            <a:pPr>
              <a:buNone/>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2" cstate="print"/>
          <a:srcRect/>
          <a:stretch>
            <a:fillRect/>
          </a:stretch>
        </p:blipFill>
        <p:spPr bwMode="auto">
          <a:xfrm>
            <a:off x="1981200" y="1066800"/>
            <a:ext cx="4572000" cy="455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701040"/>
          </a:xfrm>
        </p:spPr>
        <p:txBody>
          <a:bodyPr/>
          <a:lstStyle/>
          <a:p>
            <a:r>
              <a:rPr lang="en-US" dirty="0" smtClean="0"/>
              <a:t>Project overview</a:t>
            </a:r>
            <a:endParaRPr lang="en-US" dirty="0"/>
          </a:p>
        </p:txBody>
      </p:sp>
      <p:sp>
        <p:nvSpPr>
          <p:cNvPr id="3" name="Content Placeholder 2"/>
          <p:cNvSpPr>
            <a:spLocks noGrp="1"/>
          </p:cNvSpPr>
          <p:nvPr>
            <p:ph idx="1"/>
          </p:nvPr>
        </p:nvSpPr>
        <p:spPr>
          <a:xfrm>
            <a:off x="228600" y="1066800"/>
            <a:ext cx="7848600" cy="5791200"/>
          </a:xfrm>
        </p:spPr>
        <p:txBody>
          <a:bodyPr>
            <a:normAutofit fontScale="92500" lnSpcReduction="20000"/>
          </a:bodyPr>
          <a:lstStyle/>
          <a:p>
            <a:r>
              <a:rPr lang="en-US" dirty="0" smtClean="0"/>
              <a:t>The main functionality of this project is to verify the identity / attendance of the user who needs to access it through RFID. </a:t>
            </a:r>
          </a:p>
          <a:p>
            <a:r>
              <a:rPr lang="en-US" dirty="0" smtClean="0"/>
              <a:t>For this purpose the authorized person is given an RFID card. </a:t>
            </a:r>
          </a:p>
          <a:p>
            <a:r>
              <a:rPr lang="en-US" dirty="0" smtClean="0"/>
              <a:t>This card contains an integrated circuit that is used for storing, processing information through modulating and demodulating of the radio frequency signal that is being transmitted. </a:t>
            </a:r>
          </a:p>
          <a:p>
            <a:r>
              <a:rPr lang="en-US" dirty="0" smtClean="0"/>
              <a:t>Thus, the data stored in this card is referred as the identification/attendance of the person. </a:t>
            </a:r>
          </a:p>
          <a:p>
            <a:r>
              <a:rPr lang="en-US" dirty="0" smtClean="0"/>
              <a:t>Once, the person places the card in front of the RFID card reader, it reads the data and verifies it with that data present in the system and if it matches then it displays a message as valid entry and allows accessing the device or else displays invalid and denies the access/attendance. </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239000" cy="777240"/>
          </a:xfrm>
        </p:spPr>
        <p:txBody>
          <a:bodyPr/>
          <a:lstStyle/>
          <a:p>
            <a:r>
              <a:rPr lang="en-US" dirty="0" smtClean="0"/>
              <a:t>Block diagram</a:t>
            </a:r>
            <a:endParaRPr lang="en-US" dirty="0"/>
          </a:p>
        </p:txBody>
      </p:sp>
      <p:pic>
        <p:nvPicPr>
          <p:cNvPr id="6" name="Content Placeholder 5" descr="C:\Documents and Settings\Administrator\Desktop\documents\Abstracts\170\170 Attendace on RFID.BMP"/>
          <p:cNvPicPr>
            <a:picLocks noGrp="1"/>
          </p:cNvPicPr>
          <p:nvPr>
            <p:ph idx="1"/>
          </p:nvPr>
        </p:nvPicPr>
        <p:blipFill>
          <a:blip r:embed="rId2" cstate="print"/>
          <a:srcRect/>
          <a:stretch>
            <a:fillRect/>
          </a:stretch>
        </p:blipFill>
        <p:spPr bwMode="auto">
          <a:xfrm>
            <a:off x="885996" y="1609725"/>
            <a:ext cx="6381407" cy="48466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848600" cy="838200"/>
          </a:xfrm>
        </p:spPr>
        <p:txBody>
          <a:bodyPr>
            <a:normAutofit/>
          </a:bodyPr>
          <a:lstStyle/>
          <a:p>
            <a:r>
              <a:rPr lang="en-US" dirty="0" smtClean="0"/>
              <a:t>Power supply</a:t>
            </a: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0" y="3810000"/>
            <a:ext cx="8153400" cy="3048000"/>
          </a:xfrm>
          <a:prstGeom prst="rect">
            <a:avLst/>
          </a:prstGeom>
          <a:noFill/>
          <a:ln w="9525">
            <a:noFill/>
            <a:miter lim="800000"/>
            <a:headEnd/>
            <a:tailEnd/>
          </a:ln>
          <a:effectLst/>
        </p:spPr>
      </p:pic>
      <p:grpSp>
        <p:nvGrpSpPr>
          <p:cNvPr id="3" name="Group 15"/>
          <p:cNvGrpSpPr/>
          <p:nvPr/>
        </p:nvGrpSpPr>
        <p:grpSpPr>
          <a:xfrm>
            <a:off x="228600" y="1676400"/>
            <a:ext cx="7934325" cy="2057400"/>
            <a:chOff x="533400" y="2133600"/>
            <a:chExt cx="7934325" cy="1676400"/>
          </a:xfrm>
        </p:grpSpPr>
        <p:pic>
          <p:nvPicPr>
            <p:cNvPr id="4" name="Picture 2"/>
            <p:cNvPicPr>
              <a:picLocks noChangeAspect="1" noChangeArrowheads="1"/>
            </p:cNvPicPr>
            <p:nvPr/>
          </p:nvPicPr>
          <p:blipFill>
            <a:blip r:embed="rId3" cstate="print"/>
            <a:srcRect/>
            <a:stretch>
              <a:fillRect/>
            </a:stretch>
          </p:blipFill>
          <p:spPr bwMode="auto">
            <a:xfrm>
              <a:off x="1295400" y="2286000"/>
              <a:ext cx="1650321" cy="1371600"/>
            </a:xfrm>
            <a:prstGeom prst="rect">
              <a:avLst/>
            </a:prstGeom>
            <a:noFill/>
            <a:ln w="9525">
              <a:noFill/>
              <a:miter lim="800000"/>
              <a:headEnd/>
              <a:tailEnd/>
            </a:ln>
            <a:effectLst/>
          </p:spPr>
        </p:pic>
        <p:sp>
          <p:nvSpPr>
            <p:cNvPr id="5" name="Right Arrow 4"/>
            <p:cNvSpPr/>
            <p:nvPr/>
          </p:nvSpPr>
          <p:spPr>
            <a:xfrm>
              <a:off x="533400" y="26670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638800" y="2362200"/>
              <a:ext cx="2828925" cy="1447800"/>
              <a:chOff x="5638800" y="1905000"/>
              <a:chExt cx="2828925" cy="1447800"/>
            </a:xfrm>
          </p:grpSpPr>
          <p:pic>
            <p:nvPicPr>
              <p:cNvPr id="7" name="Picture 4" descr="https://www.egr.msu.edu/eceshop/Parts_Inventory/images/470%20uf%20electrolytic%20capacitor.jpg"/>
              <p:cNvPicPr>
                <a:picLocks noChangeAspect="1" noChangeArrowheads="1"/>
              </p:cNvPicPr>
              <p:nvPr/>
            </p:nvPicPr>
            <p:blipFill>
              <a:blip r:embed="rId4" cstate="print"/>
              <a:srcRect/>
              <a:stretch>
                <a:fillRect/>
              </a:stretch>
            </p:blipFill>
            <p:spPr bwMode="auto">
              <a:xfrm>
                <a:off x="5638800" y="1905000"/>
                <a:ext cx="1447800" cy="1295400"/>
              </a:xfrm>
              <a:prstGeom prst="rect">
                <a:avLst/>
              </a:prstGeom>
              <a:noFill/>
            </p:spPr>
          </p:pic>
          <p:pic>
            <p:nvPicPr>
              <p:cNvPr id="8" name="Picture 6" descr="http://www.me.berkeley.edu/ME102/Past_Proj/s05/18-Inverted_Pendulum/images/Hardware/7805.gif"/>
              <p:cNvPicPr>
                <a:picLocks noChangeAspect="1" noChangeArrowheads="1"/>
              </p:cNvPicPr>
              <p:nvPr/>
            </p:nvPicPr>
            <p:blipFill>
              <a:blip r:embed="rId5" cstate="print"/>
              <a:srcRect/>
              <a:stretch>
                <a:fillRect/>
              </a:stretch>
            </p:blipFill>
            <p:spPr bwMode="auto">
              <a:xfrm>
                <a:off x="6705600" y="1905000"/>
                <a:ext cx="1762125" cy="1447800"/>
              </a:xfrm>
              <a:prstGeom prst="rect">
                <a:avLst/>
              </a:prstGeom>
              <a:noFill/>
            </p:spPr>
          </p:pic>
          <p:sp>
            <p:nvSpPr>
              <p:cNvPr id="9" name="Right Arrow 8"/>
              <p:cNvSpPr/>
              <p:nvPr/>
            </p:nvSpPr>
            <p:spPr>
              <a:xfrm>
                <a:off x="6705600" y="22098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848600" y="22098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2971800" y="2133600"/>
              <a:ext cx="2971800" cy="1143000"/>
              <a:chOff x="2971800" y="1676400"/>
              <a:chExt cx="2971800" cy="1143000"/>
            </a:xfrm>
          </p:grpSpPr>
          <p:grpSp>
            <p:nvGrpSpPr>
              <p:cNvPr id="12" name="Group 20"/>
              <p:cNvGrpSpPr/>
              <p:nvPr/>
            </p:nvGrpSpPr>
            <p:grpSpPr>
              <a:xfrm>
                <a:off x="3429000" y="1676400"/>
                <a:ext cx="2514600" cy="1143000"/>
                <a:chOff x="3429000" y="1676400"/>
                <a:chExt cx="2514600" cy="1143000"/>
              </a:xfrm>
            </p:grpSpPr>
            <p:sp>
              <p:nvSpPr>
                <p:cNvPr id="14" name="Right Arrow 13"/>
                <p:cNvSpPr/>
                <p:nvPr/>
              </p:nvSpPr>
              <p:spPr>
                <a:xfrm>
                  <a:off x="5410200" y="22098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8" descr="http://www.diracdelta.co.uk/science/source/b/r/bridge%20rectifier/image002.jpg"/>
                <p:cNvPicPr>
                  <a:picLocks noChangeAspect="1" noChangeArrowheads="1"/>
                </p:cNvPicPr>
                <p:nvPr/>
              </p:nvPicPr>
              <p:blipFill>
                <a:blip r:embed="rId6" cstate="print"/>
                <a:srcRect/>
                <a:stretch>
                  <a:fillRect/>
                </a:stretch>
              </p:blipFill>
              <p:spPr bwMode="auto">
                <a:xfrm>
                  <a:off x="3429000" y="1676400"/>
                  <a:ext cx="1921008" cy="1143000"/>
                </a:xfrm>
                <a:prstGeom prst="rect">
                  <a:avLst/>
                </a:prstGeom>
                <a:noFill/>
              </p:spPr>
            </p:pic>
          </p:grpSp>
          <p:sp>
            <p:nvSpPr>
              <p:cNvPr id="13" name="Right Arrow 12"/>
              <p:cNvSpPr/>
              <p:nvPr/>
            </p:nvSpPr>
            <p:spPr>
              <a:xfrm flipV="1">
                <a:off x="2971800" y="21336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228600" y="1219200"/>
            <a:ext cx="7924800" cy="369332"/>
          </a:xfrm>
          <a:prstGeom prst="rect">
            <a:avLst/>
          </a:prstGeom>
          <a:noFill/>
        </p:spPr>
        <p:txBody>
          <a:bodyPr wrap="square" rtlCol="0">
            <a:spAutoFit/>
          </a:bodyPr>
          <a:lstStyle/>
          <a:p>
            <a:r>
              <a:rPr lang="en-US" dirty="0" smtClean="0"/>
              <a:t>Step down transformer        Bridge rectifier               Filter         Regulator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The 230V AC supply is first stepped down to 12V AC using a step down transformer.</a:t>
            </a:r>
          </a:p>
          <a:p>
            <a:r>
              <a:rPr lang="en-US" dirty="0" smtClean="0"/>
              <a:t>This is then converted to DC using bridge rectifier.</a:t>
            </a:r>
          </a:p>
          <a:p>
            <a:r>
              <a:rPr lang="en-US" dirty="0" smtClean="0"/>
              <a:t>The AC ripples is filtered out by using a capacitor and given to the input pin of voltage regulator 7805.</a:t>
            </a:r>
          </a:p>
          <a:p>
            <a:r>
              <a:rPr lang="en-US" dirty="0" smtClean="0"/>
              <a:t>At output pin of this regulator we get a constant 5V DC which is used for MC and other ICs in this project.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Microcontroller</a:t>
            </a:r>
            <a:endParaRPr lang="en-US" dirty="0"/>
          </a:p>
        </p:txBody>
      </p:sp>
      <p:sp>
        <p:nvSpPr>
          <p:cNvPr id="3" name="Content Placeholder 2"/>
          <p:cNvSpPr>
            <a:spLocks noGrp="1"/>
          </p:cNvSpPr>
          <p:nvPr>
            <p:ph idx="1"/>
          </p:nvPr>
        </p:nvSpPr>
        <p:spPr/>
        <p:txBody>
          <a:bodyPr/>
          <a:lstStyle/>
          <a:p>
            <a:r>
              <a:rPr lang="en-US" altLang="zh-TW" sz="2800" dirty="0" smtClean="0">
                <a:solidFill>
                  <a:srgbClr val="000000"/>
                </a:solidFill>
                <a:latin typeface="Times New Roman" pitchFamily="18" charset="0"/>
                <a:ea typeface="PMingLiU" pitchFamily="18" charset="-120"/>
              </a:rPr>
              <a:t>It is a smaller computer</a:t>
            </a:r>
          </a:p>
          <a:p>
            <a:r>
              <a:rPr lang="en-US" altLang="zh-TW" sz="2800" dirty="0" smtClean="0">
                <a:solidFill>
                  <a:srgbClr val="000000"/>
                </a:solidFill>
                <a:latin typeface="Times New Roman" pitchFamily="18" charset="0"/>
                <a:ea typeface="PMingLiU" pitchFamily="18" charset="-120"/>
              </a:rPr>
              <a:t>Has on-chip RAM, ROM, I/O ports...</a:t>
            </a:r>
          </a:p>
          <a:p>
            <a:endParaRPr lang="en-US" altLang="zh-TW" sz="2800" dirty="0" smtClean="0">
              <a:solidFill>
                <a:srgbClr val="000000"/>
              </a:solidFill>
              <a:latin typeface="Times New Roman" pitchFamily="18" charset="0"/>
              <a:ea typeface="PMingLiU" pitchFamily="18" charset="-120"/>
            </a:endParaRPr>
          </a:p>
        </p:txBody>
      </p:sp>
      <p:grpSp>
        <p:nvGrpSpPr>
          <p:cNvPr id="4" name="Group 3"/>
          <p:cNvGrpSpPr/>
          <p:nvPr/>
        </p:nvGrpSpPr>
        <p:grpSpPr>
          <a:xfrm>
            <a:off x="1524000" y="3886200"/>
            <a:ext cx="5867400" cy="1981200"/>
            <a:chOff x="1524000" y="3886200"/>
            <a:chExt cx="5867400" cy="1981200"/>
          </a:xfrm>
        </p:grpSpPr>
        <p:sp>
          <p:nvSpPr>
            <p:cNvPr id="5" name="Rectangle 3"/>
            <p:cNvSpPr>
              <a:spLocks noChangeArrowheads="1"/>
            </p:cNvSpPr>
            <p:nvPr/>
          </p:nvSpPr>
          <p:spPr bwMode="auto">
            <a:xfrm>
              <a:off x="2362200" y="3962400"/>
              <a:ext cx="7620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6" name="Text Box 4"/>
            <p:cNvSpPr txBox="1">
              <a:spLocks noChangeArrowheads="1"/>
            </p:cNvSpPr>
            <p:nvPr/>
          </p:nvSpPr>
          <p:spPr bwMode="auto">
            <a:xfrm>
              <a:off x="2362200" y="4191000"/>
              <a:ext cx="9144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solidFill>
                    <a:schemeClr val="tx1"/>
                  </a:solidFill>
                  <a:latin typeface="Times New Roman" pitchFamily="18" charset="0"/>
                  <a:ea typeface="PMingLiU" pitchFamily="18" charset="-120"/>
                </a:rPr>
                <a:t> </a:t>
              </a:r>
              <a:r>
                <a:rPr kumimoji="1" lang="en-US" altLang="zh-TW" sz="1800" b="1">
                  <a:latin typeface="Times New Roman" pitchFamily="18" charset="0"/>
                  <a:ea typeface="PMingLiU" pitchFamily="18" charset="-120"/>
                </a:rPr>
                <a:t>RAM</a:t>
              </a:r>
            </a:p>
          </p:txBody>
        </p:sp>
        <p:sp>
          <p:nvSpPr>
            <p:cNvPr id="7" name="Rectangle 5"/>
            <p:cNvSpPr>
              <a:spLocks noChangeArrowheads="1"/>
            </p:cNvSpPr>
            <p:nvPr/>
          </p:nvSpPr>
          <p:spPr bwMode="auto">
            <a:xfrm>
              <a:off x="3124200" y="3962400"/>
              <a:ext cx="8382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8" name="Text Box 6"/>
            <p:cNvSpPr txBox="1">
              <a:spLocks noChangeArrowheads="1"/>
            </p:cNvSpPr>
            <p:nvPr/>
          </p:nvSpPr>
          <p:spPr bwMode="auto">
            <a:xfrm>
              <a:off x="3124200" y="41910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dirty="0">
                  <a:solidFill>
                    <a:schemeClr val="tx1"/>
                  </a:solidFill>
                  <a:latin typeface="Times New Roman" pitchFamily="18" charset="0"/>
                  <a:ea typeface="PMingLiU" pitchFamily="18" charset="-120"/>
                </a:rPr>
                <a:t> </a:t>
              </a:r>
              <a:r>
                <a:rPr kumimoji="1" lang="en-US" altLang="zh-TW" sz="1800" b="1" dirty="0">
                  <a:latin typeface="Times New Roman" pitchFamily="18" charset="0"/>
                  <a:ea typeface="PMingLiU" pitchFamily="18" charset="-120"/>
                </a:rPr>
                <a:t>ROM</a:t>
              </a:r>
            </a:p>
          </p:txBody>
        </p:sp>
        <p:sp>
          <p:nvSpPr>
            <p:cNvPr id="9" name="Rectangle 7"/>
            <p:cNvSpPr>
              <a:spLocks noChangeArrowheads="1"/>
            </p:cNvSpPr>
            <p:nvPr/>
          </p:nvSpPr>
          <p:spPr bwMode="auto">
            <a:xfrm>
              <a:off x="1600200" y="4800600"/>
              <a:ext cx="762000" cy="9144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0" name="Text Box 8"/>
            <p:cNvSpPr txBox="1">
              <a:spLocks noChangeArrowheads="1"/>
            </p:cNvSpPr>
            <p:nvPr/>
          </p:nvSpPr>
          <p:spPr bwMode="auto">
            <a:xfrm>
              <a:off x="1676400" y="4953000"/>
              <a:ext cx="838200" cy="646331"/>
            </a:xfrm>
            <a:prstGeom prst="rect">
              <a:avLst/>
            </a:prstGeom>
            <a:noFill/>
            <a:ln w="9525">
              <a:noFill/>
              <a:miter lim="800000"/>
              <a:headEnd/>
              <a:tailEnd/>
            </a:ln>
            <a:effectLst/>
          </p:spPr>
          <p:txBody>
            <a:bodyPr wrap="square">
              <a:spAutoFit/>
            </a:bodyPr>
            <a:lstStyle/>
            <a:p>
              <a:pPr fontAlgn="b">
                <a:spcBef>
                  <a:spcPct val="50000"/>
                </a:spcBef>
              </a:pPr>
              <a:r>
                <a:rPr kumimoji="1" lang="en-US" altLang="zh-TW" sz="1800" b="1" dirty="0">
                  <a:latin typeface="Times New Roman" pitchFamily="18" charset="0"/>
                  <a:ea typeface="PMingLiU" pitchFamily="18" charset="-120"/>
                </a:rPr>
                <a:t>I/O Port</a:t>
              </a:r>
            </a:p>
          </p:txBody>
        </p:sp>
        <p:sp>
          <p:nvSpPr>
            <p:cNvPr id="11" name="Rectangle 9"/>
            <p:cNvSpPr>
              <a:spLocks noChangeArrowheads="1"/>
            </p:cNvSpPr>
            <p:nvPr/>
          </p:nvSpPr>
          <p:spPr bwMode="auto">
            <a:xfrm>
              <a:off x="2362200" y="4800600"/>
              <a:ext cx="762000" cy="9144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2" name="Text Box 10"/>
            <p:cNvSpPr txBox="1">
              <a:spLocks noChangeArrowheads="1"/>
            </p:cNvSpPr>
            <p:nvPr/>
          </p:nvSpPr>
          <p:spPr bwMode="auto">
            <a:xfrm>
              <a:off x="2362200" y="50292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dirty="0">
                  <a:latin typeface="Times New Roman" pitchFamily="18" charset="0"/>
                  <a:ea typeface="PMingLiU" pitchFamily="18" charset="-120"/>
                </a:rPr>
                <a:t>Timer</a:t>
              </a:r>
            </a:p>
          </p:txBody>
        </p:sp>
        <p:sp>
          <p:nvSpPr>
            <p:cNvPr id="13" name="Rectangle 11"/>
            <p:cNvSpPr>
              <a:spLocks noChangeArrowheads="1"/>
            </p:cNvSpPr>
            <p:nvPr/>
          </p:nvSpPr>
          <p:spPr bwMode="auto">
            <a:xfrm>
              <a:off x="3124200" y="4800600"/>
              <a:ext cx="8382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Text Box 12"/>
            <p:cNvSpPr txBox="1">
              <a:spLocks noChangeArrowheads="1"/>
            </p:cNvSpPr>
            <p:nvPr/>
          </p:nvSpPr>
          <p:spPr bwMode="auto">
            <a:xfrm>
              <a:off x="3124200" y="4797425"/>
              <a:ext cx="838200" cy="923330"/>
            </a:xfrm>
            <a:prstGeom prst="rect">
              <a:avLst/>
            </a:prstGeom>
            <a:solidFill>
              <a:srgbClr val="CCFF99"/>
            </a:solidFill>
            <a:ln w="9525">
              <a:solidFill>
                <a:srgbClr val="000000"/>
              </a:solidFill>
              <a:miter lim="800000"/>
              <a:headEnd/>
              <a:tailEnd/>
            </a:ln>
            <a:effectLst/>
          </p:spPr>
          <p:txBody>
            <a:bodyPr wrap="square">
              <a:spAutoFit/>
            </a:bodyPr>
            <a:lstStyle/>
            <a:p>
              <a:pPr fontAlgn="b">
                <a:spcBef>
                  <a:spcPct val="50000"/>
                </a:spcBef>
              </a:pPr>
              <a:r>
                <a:rPr kumimoji="1" lang="en-US" altLang="zh-TW" sz="1800" b="1" dirty="0">
                  <a:latin typeface="Times New Roman" pitchFamily="18" charset="0"/>
                  <a:ea typeface="PMingLiU" pitchFamily="18" charset="-120"/>
                </a:rPr>
                <a:t>Serial COM Port</a:t>
              </a:r>
            </a:p>
          </p:txBody>
        </p:sp>
        <p:sp>
          <p:nvSpPr>
            <p:cNvPr id="15" name="Text Box 13"/>
            <p:cNvSpPr txBox="1">
              <a:spLocks noChangeArrowheads="1"/>
            </p:cNvSpPr>
            <p:nvPr/>
          </p:nvSpPr>
          <p:spPr bwMode="auto">
            <a:xfrm>
              <a:off x="5105400" y="4953000"/>
              <a:ext cx="2255837" cy="461665"/>
            </a:xfrm>
            <a:prstGeom prst="rect">
              <a:avLst/>
            </a:prstGeom>
            <a:noFill/>
            <a:ln w="9525">
              <a:noFill/>
              <a:miter lim="800000"/>
              <a:headEnd/>
              <a:tailEnd/>
            </a:ln>
            <a:effectLst/>
          </p:spPr>
          <p:txBody>
            <a:bodyPr>
              <a:spAutoFit/>
            </a:bodyPr>
            <a:lstStyle/>
            <a:p>
              <a:pPr fontAlgn="b">
                <a:spcBef>
                  <a:spcPct val="50000"/>
                </a:spcBef>
              </a:pPr>
              <a:r>
                <a:rPr kumimoji="1" lang="en-US" altLang="zh-TW" sz="2400" dirty="0">
                  <a:latin typeface="Times New Roman" pitchFamily="18" charset="0"/>
                  <a:ea typeface="PMingLiU" pitchFamily="18" charset="-120"/>
                </a:rPr>
                <a:t>Microcontroller</a:t>
              </a:r>
            </a:p>
          </p:txBody>
        </p:sp>
        <p:sp>
          <p:nvSpPr>
            <p:cNvPr id="16" name="Rectangle 14"/>
            <p:cNvSpPr>
              <a:spLocks noChangeArrowheads="1"/>
            </p:cNvSpPr>
            <p:nvPr/>
          </p:nvSpPr>
          <p:spPr bwMode="auto">
            <a:xfrm>
              <a:off x="1600200" y="3962400"/>
              <a:ext cx="7620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7" name="Text Box 15"/>
            <p:cNvSpPr txBox="1">
              <a:spLocks noChangeArrowheads="1"/>
            </p:cNvSpPr>
            <p:nvPr/>
          </p:nvSpPr>
          <p:spPr bwMode="auto">
            <a:xfrm>
              <a:off x="1676400" y="4114801"/>
              <a:ext cx="685800" cy="369332"/>
            </a:xfrm>
            <a:prstGeom prst="rect">
              <a:avLst/>
            </a:prstGeom>
            <a:solidFill>
              <a:srgbClr val="CCFF99"/>
            </a:solidFill>
            <a:ln w="9525">
              <a:noFill/>
              <a:miter lim="800000"/>
              <a:headEnd/>
              <a:tailEnd/>
            </a:ln>
            <a:effectLst/>
          </p:spPr>
          <p:txBody>
            <a:bodyPr wrap="square">
              <a:spAutoFit/>
            </a:bodyPr>
            <a:lstStyle/>
            <a:p>
              <a:pPr fontAlgn="b">
                <a:spcBef>
                  <a:spcPct val="50000"/>
                </a:spcBef>
              </a:pPr>
              <a:r>
                <a:rPr kumimoji="1" lang="en-US" altLang="zh-TW" sz="1800" b="1" dirty="0">
                  <a:latin typeface="Times New Roman" pitchFamily="18" charset="0"/>
                  <a:ea typeface="PMingLiU" pitchFamily="18" charset="-120"/>
                </a:rPr>
                <a:t>CPU</a:t>
              </a:r>
            </a:p>
          </p:txBody>
        </p:sp>
        <p:sp>
          <p:nvSpPr>
            <p:cNvPr id="18" name="Line 17"/>
            <p:cNvSpPr>
              <a:spLocks noChangeShapeType="1"/>
            </p:cNvSpPr>
            <p:nvPr/>
          </p:nvSpPr>
          <p:spPr bwMode="auto">
            <a:xfrm flipH="1">
              <a:off x="4267200" y="4724400"/>
              <a:ext cx="838200" cy="0"/>
            </a:xfrm>
            <a:prstGeom prst="line">
              <a:avLst/>
            </a:prstGeom>
            <a:noFill/>
            <a:ln w="9525">
              <a:solidFill>
                <a:srgbClr val="000000"/>
              </a:solidFill>
              <a:round/>
              <a:headEnd/>
              <a:tailEnd type="triangle" w="med" len="med"/>
            </a:ln>
            <a:effectLst/>
          </p:spPr>
          <p:txBody>
            <a:bodyPr/>
            <a:lstStyle/>
            <a:p>
              <a:endParaRPr lang="en-US"/>
            </a:p>
          </p:txBody>
        </p:sp>
        <p:sp>
          <p:nvSpPr>
            <p:cNvPr id="19" name="Text Box 18"/>
            <p:cNvSpPr txBox="1">
              <a:spLocks noChangeArrowheads="1"/>
            </p:cNvSpPr>
            <p:nvPr/>
          </p:nvSpPr>
          <p:spPr bwMode="auto">
            <a:xfrm>
              <a:off x="5257800" y="4495800"/>
              <a:ext cx="2133600" cy="457200"/>
            </a:xfrm>
            <a:prstGeom prst="rect">
              <a:avLst/>
            </a:prstGeom>
            <a:noFill/>
            <a:ln w="9525">
              <a:noFill/>
              <a:miter lim="800000"/>
              <a:headEnd/>
              <a:tailEnd/>
            </a:ln>
            <a:effectLst/>
          </p:spPr>
          <p:txBody>
            <a:bodyPr>
              <a:spAutoFit/>
            </a:bodyPr>
            <a:lstStyle/>
            <a:p>
              <a:pPr fontAlgn="b">
                <a:spcBef>
                  <a:spcPct val="50000"/>
                </a:spcBef>
              </a:pPr>
              <a:r>
                <a:rPr kumimoji="1" lang="en-US" altLang="zh-TW" sz="2400" dirty="0">
                  <a:latin typeface="Times New Roman" pitchFamily="18" charset="0"/>
                  <a:ea typeface="PMingLiU" pitchFamily="18" charset="-120"/>
                </a:rPr>
                <a:t>A single chip</a:t>
              </a:r>
            </a:p>
          </p:txBody>
        </p:sp>
        <p:sp>
          <p:nvSpPr>
            <p:cNvPr id="20" name="Rectangle 19"/>
            <p:cNvSpPr>
              <a:spLocks noChangeArrowheads="1"/>
            </p:cNvSpPr>
            <p:nvPr/>
          </p:nvSpPr>
          <p:spPr bwMode="auto">
            <a:xfrm>
              <a:off x="1524000" y="3886200"/>
              <a:ext cx="2590800" cy="1981200"/>
            </a:xfrm>
            <a:prstGeom prst="rect">
              <a:avLst/>
            </a:prstGeom>
            <a:noFill/>
            <a:ln w="9525">
              <a:solidFill>
                <a:srgbClr val="000000"/>
              </a:solidFill>
              <a:miter lim="800000"/>
              <a:headEnd/>
              <a:tailEnd/>
            </a:ln>
            <a:effectLst/>
          </p:spPr>
          <p:txBody>
            <a:bodyPr wrap="none"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239000" cy="822960"/>
          </a:xfrm>
        </p:spPr>
        <p:txBody>
          <a:bodyPr/>
          <a:lstStyle/>
          <a:p>
            <a:r>
              <a:rPr lang="en-US" dirty="0" smtClean="0"/>
              <a:t>Block diagram of mc</a:t>
            </a:r>
            <a:endParaRPr lang="en-US" dirty="0"/>
          </a:p>
        </p:txBody>
      </p:sp>
      <p:grpSp>
        <p:nvGrpSpPr>
          <p:cNvPr id="72" name="Content Placeholder 71"/>
          <p:cNvGrpSpPr>
            <a:grpSpLocks noGrp="1"/>
          </p:cNvGrpSpPr>
          <p:nvPr>
            <p:ph idx="1"/>
          </p:nvPr>
        </p:nvGrpSpPr>
        <p:grpSpPr>
          <a:xfrm>
            <a:off x="152400" y="1066800"/>
            <a:ext cx="7924800" cy="5791200"/>
            <a:chOff x="323850" y="1700213"/>
            <a:chExt cx="8591550" cy="4395787"/>
          </a:xfrm>
        </p:grpSpPr>
        <p:sp>
          <p:nvSpPr>
            <p:cNvPr id="73" name="Rectangle 3"/>
            <p:cNvSpPr>
              <a:spLocks noChangeArrowheads="1"/>
            </p:cNvSpPr>
            <p:nvPr/>
          </p:nvSpPr>
          <p:spPr bwMode="auto">
            <a:xfrm>
              <a:off x="827088" y="3284538"/>
              <a:ext cx="1143000" cy="6858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74" name="Text Box 4"/>
            <p:cNvSpPr txBox="1">
              <a:spLocks noChangeArrowheads="1"/>
            </p:cNvSpPr>
            <p:nvPr/>
          </p:nvSpPr>
          <p:spPr bwMode="auto">
            <a:xfrm>
              <a:off x="838200" y="3429000"/>
              <a:ext cx="1143000" cy="366713"/>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a:latin typeface="Times New Roman" pitchFamily="18" charset="0"/>
                  <a:ea typeface="PMingLiU" pitchFamily="18" charset="-120"/>
                </a:rPr>
                <a:t>CPU</a:t>
              </a:r>
            </a:p>
          </p:txBody>
        </p:sp>
        <p:sp>
          <p:nvSpPr>
            <p:cNvPr id="75" name="Rectangle 5"/>
            <p:cNvSpPr>
              <a:spLocks noChangeArrowheads="1"/>
            </p:cNvSpPr>
            <p:nvPr/>
          </p:nvSpPr>
          <p:spPr bwMode="auto">
            <a:xfrm>
              <a:off x="4343400" y="2209800"/>
              <a:ext cx="1066800" cy="9144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76" name="Text Box 6"/>
            <p:cNvSpPr txBox="1">
              <a:spLocks noChangeArrowheads="1"/>
            </p:cNvSpPr>
            <p:nvPr/>
          </p:nvSpPr>
          <p:spPr bwMode="auto">
            <a:xfrm>
              <a:off x="4343400" y="2362200"/>
              <a:ext cx="1066800" cy="641350"/>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On-chip RAM</a:t>
              </a:r>
            </a:p>
          </p:txBody>
        </p:sp>
        <p:sp>
          <p:nvSpPr>
            <p:cNvPr id="77" name="Rectangle 7"/>
            <p:cNvSpPr>
              <a:spLocks noChangeArrowheads="1"/>
            </p:cNvSpPr>
            <p:nvPr/>
          </p:nvSpPr>
          <p:spPr bwMode="auto">
            <a:xfrm>
              <a:off x="2667000" y="1905000"/>
              <a:ext cx="1219200" cy="1219200"/>
            </a:xfrm>
            <a:prstGeom prst="rect">
              <a:avLst/>
            </a:prstGeom>
            <a:solidFill>
              <a:srgbClr val="FFFF99"/>
            </a:solidFill>
            <a:ln w="9525">
              <a:solidFill>
                <a:schemeClr val="tx1"/>
              </a:solidFill>
              <a:miter lim="800000"/>
              <a:headEnd/>
              <a:tailEnd/>
            </a:ln>
            <a:effectLst/>
          </p:spPr>
          <p:txBody>
            <a:bodyPr wrap="none" anchor="ctr"/>
            <a:lstStyle/>
            <a:p>
              <a:endParaRPr lang="en-US"/>
            </a:p>
          </p:txBody>
        </p:sp>
        <p:sp>
          <p:nvSpPr>
            <p:cNvPr id="78" name="Text Box 8"/>
            <p:cNvSpPr txBox="1">
              <a:spLocks noChangeArrowheads="1"/>
            </p:cNvSpPr>
            <p:nvPr/>
          </p:nvSpPr>
          <p:spPr bwMode="auto">
            <a:xfrm>
              <a:off x="2627313" y="1916113"/>
              <a:ext cx="1295400" cy="1200150"/>
            </a:xfrm>
            <a:prstGeom prst="rect">
              <a:avLst/>
            </a:prstGeom>
            <a:solidFill>
              <a:srgbClr val="CCFF99"/>
            </a:solidFill>
            <a:ln w="9525">
              <a:solidFill>
                <a:srgbClr val="000000"/>
              </a:solid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On-chip ROM for program code</a:t>
              </a:r>
            </a:p>
          </p:txBody>
        </p:sp>
        <p:sp>
          <p:nvSpPr>
            <p:cNvPr id="79" name="Rectangle 9"/>
            <p:cNvSpPr>
              <a:spLocks noChangeArrowheads="1"/>
            </p:cNvSpPr>
            <p:nvPr/>
          </p:nvSpPr>
          <p:spPr bwMode="auto">
            <a:xfrm>
              <a:off x="4114800" y="4114800"/>
              <a:ext cx="16002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80" name="Text Box 10"/>
            <p:cNvSpPr txBox="1">
              <a:spLocks noChangeArrowheads="1"/>
            </p:cNvSpPr>
            <p:nvPr/>
          </p:nvSpPr>
          <p:spPr bwMode="auto">
            <a:xfrm>
              <a:off x="4267200" y="4343400"/>
              <a:ext cx="13716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4 I/O Ports</a:t>
              </a:r>
            </a:p>
          </p:txBody>
        </p:sp>
        <p:sp>
          <p:nvSpPr>
            <p:cNvPr id="81" name="Rectangle 11"/>
            <p:cNvSpPr>
              <a:spLocks noChangeArrowheads="1"/>
            </p:cNvSpPr>
            <p:nvPr/>
          </p:nvSpPr>
          <p:spPr bwMode="auto">
            <a:xfrm>
              <a:off x="6057900" y="2728913"/>
              <a:ext cx="1295400" cy="381000"/>
            </a:xfrm>
            <a:prstGeom prst="rect">
              <a:avLst/>
            </a:prstGeom>
            <a:solidFill>
              <a:srgbClr val="CC99FF"/>
            </a:solidFill>
            <a:ln w="9525">
              <a:solidFill>
                <a:srgbClr val="000000"/>
              </a:solidFill>
              <a:miter lim="800000"/>
              <a:headEnd/>
              <a:tailEnd/>
            </a:ln>
            <a:effectLst/>
          </p:spPr>
          <p:txBody>
            <a:bodyPr wrap="none" anchor="ctr"/>
            <a:lstStyle/>
            <a:p>
              <a:endParaRPr lang="en-US"/>
            </a:p>
          </p:txBody>
        </p:sp>
        <p:sp>
          <p:nvSpPr>
            <p:cNvPr id="82" name="Text Box 12"/>
            <p:cNvSpPr txBox="1">
              <a:spLocks noChangeArrowheads="1"/>
            </p:cNvSpPr>
            <p:nvPr/>
          </p:nvSpPr>
          <p:spPr bwMode="auto">
            <a:xfrm>
              <a:off x="6057900" y="2743200"/>
              <a:ext cx="1295400" cy="376238"/>
            </a:xfrm>
            <a:prstGeom prst="rect">
              <a:avLst/>
            </a:prstGeom>
            <a:solidFill>
              <a:srgbClr val="CCFF99"/>
            </a:solidFill>
            <a:ln w="9525">
              <a:solidFill>
                <a:srgbClr val="000000"/>
              </a:solid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Timer 0</a:t>
              </a:r>
            </a:p>
          </p:txBody>
        </p:sp>
        <p:sp>
          <p:nvSpPr>
            <p:cNvPr id="83" name="Rectangle 13"/>
            <p:cNvSpPr>
              <a:spLocks noChangeArrowheads="1"/>
            </p:cNvSpPr>
            <p:nvPr/>
          </p:nvSpPr>
          <p:spPr bwMode="auto">
            <a:xfrm>
              <a:off x="6096000" y="4114800"/>
              <a:ext cx="12192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84" name="Text Box 14"/>
            <p:cNvSpPr txBox="1">
              <a:spLocks noChangeArrowheads="1"/>
            </p:cNvSpPr>
            <p:nvPr/>
          </p:nvSpPr>
          <p:spPr bwMode="auto">
            <a:xfrm>
              <a:off x="6324600" y="4191000"/>
              <a:ext cx="838200" cy="641350"/>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Serial Port</a:t>
              </a:r>
            </a:p>
          </p:txBody>
        </p:sp>
        <p:sp>
          <p:nvSpPr>
            <p:cNvPr id="85" name="Rectangle 16"/>
            <p:cNvSpPr>
              <a:spLocks noChangeArrowheads="1"/>
            </p:cNvSpPr>
            <p:nvPr/>
          </p:nvSpPr>
          <p:spPr bwMode="auto">
            <a:xfrm>
              <a:off x="838200" y="4267200"/>
              <a:ext cx="1143000" cy="7620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86" name="Text Box 17"/>
            <p:cNvSpPr txBox="1">
              <a:spLocks noChangeArrowheads="1"/>
            </p:cNvSpPr>
            <p:nvPr/>
          </p:nvSpPr>
          <p:spPr bwMode="auto">
            <a:xfrm>
              <a:off x="838200" y="4495800"/>
              <a:ext cx="1143000" cy="366713"/>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a:latin typeface="Times New Roman" pitchFamily="18" charset="0"/>
                  <a:ea typeface="PMingLiU" pitchFamily="18" charset="-120"/>
                </a:rPr>
                <a:t>OSC</a:t>
              </a:r>
            </a:p>
          </p:txBody>
        </p:sp>
        <p:sp>
          <p:nvSpPr>
            <p:cNvPr id="87" name="Line 18"/>
            <p:cNvSpPr>
              <a:spLocks noChangeShapeType="1"/>
            </p:cNvSpPr>
            <p:nvPr/>
          </p:nvSpPr>
          <p:spPr bwMode="auto">
            <a:xfrm flipV="1">
              <a:off x="1219200" y="3962400"/>
              <a:ext cx="0" cy="304800"/>
            </a:xfrm>
            <a:prstGeom prst="line">
              <a:avLst/>
            </a:prstGeom>
            <a:noFill/>
            <a:ln w="9525">
              <a:solidFill>
                <a:srgbClr val="000000"/>
              </a:solidFill>
              <a:round/>
              <a:headEnd/>
              <a:tailEnd type="triangle" w="med" len="med"/>
            </a:ln>
            <a:effectLst/>
          </p:spPr>
          <p:txBody>
            <a:bodyPr/>
            <a:lstStyle/>
            <a:p>
              <a:endParaRPr lang="en-US"/>
            </a:p>
          </p:txBody>
        </p:sp>
        <p:sp>
          <p:nvSpPr>
            <p:cNvPr id="88" name="Line 19"/>
            <p:cNvSpPr>
              <a:spLocks noChangeShapeType="1"/>
            </p:cNvSpPr>
            <p:nvPr/>
          </p:nvSpPr>
          <p:spPr bwMode="auto">
            <a:xfrm flipV="1">
              <a:off x="1524000" y="3962400"/>
              <a:ext cx="0" cy="304800"/>
            </a:xfrm>
            <a:prstGeom prst="line">
              <a:avLst/>
            </a:prstGeom>
            <a:noFill/>
            <a:ln w="9525">
              <a:solidFill>
                <a:srgbClr val="000000"/>
              </a:solidFill>
              <a:round/>
              <a:headEnd/>
              <a:tailEnd type="triangle" w="med" len="med"/>
            </a:ln>
            <a:effectLst/>
          </p:spPr>
          <p:txBody>
            <a:bodyPr/>
            <a:lstStyle/>
            <a:p>
              <a:endParaRPr lang="en-US"/>
            </a:p>
          </p:txBody>
        </p:sp>
        <p:sp>
          <p:nvSpPr>
            <p:cNvPr id="89" name="Rectangle 20"/>
            <p:cNvSpPr>
              <a:spLocks noChangeArrowheads="1"/>
            </p:cNvSpPr>
            <p:nvPr/>
          </p:nvSpPr>
          <p:spPr bwMode="auto">
            <a:xfrm>
              <a:off x="838200" y="2209800"/>
              <a:ext cx="1143000" cy="7620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90" name="Text Box 21"/>
            <p:cNvSpPr txBox="1">
              <a:spLocks noChangeArrowheads="1"/>
            </p:cNvSpPr>
            <p:nvPr/>
          </p:nvSpPr>
          <p:spPr bwMode="auto">
            <a:xfrm>
              <a:off x="838200" y="2286000"/>
              <a:ext cx="1143000" cy="641350"/>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dirty="0">
                  <a:latin typeface="Times New Roman" pitchFamily="18" charset="0"/>
                  <a:ea typeface="PMingLiU" pitchFamily="18" charset="-120"/>
                </a:rPr>
                <a:t>Interrupt Control</a:t>
              </a:r>
            </a:p>
          </p:txBody>
        </p:sp>
        <p:sp>
          <p:nvSpPr>
            <p:cNvPr id="91" name="Line 22"/>
            <p:cNvSpPr>
              <a:spLocks noChangeShapeType="1"/>
            </p:cNvSpPr>
            <p:nvPr/>
          </p:nvSpPr>
          <p:spPr bwMode="auto">
            <a:xfrm>
              <a:off x="1371600" y="2971800"/>
              <a:ext cx="0" cy="304800"/>
            </a:xfrm>
            <a:prstGeom prst="line">
              <a:avLst/>
            </a:prstGeom>
            <a:noFill/>
            <a:ln w="9525">
              <a:solidFill>
                <a:srgbClr val="000000"/>
              </a:solidFill>
              <a:round/>
              <a:headEnd/>
              <a:tailEnd type="triangle" w="med" len="med"/>
            </a:ln>
            <a:effectLst/>
          </p:spPr>
          <p:txBody>
            <a:bodyPr/>
            <a:lstStyle/>
            <a:p>
              <a:endParaRPr lang="en-US"/>
            </a:p>
          </p:txBody>
        </p:sp>
        <p:sp>
          <p:nvSpPr>
            <p:cNvPr id="92" name="Line 23"/>
            <p:cNvSpPr>
              <a:spLocks noChangeShapeType="1"/>
            </p:cNvSpPr>
            <p:nvPr/>
          </p:nvSpPr>
          <p:spPr bwMode="auto">
            <a:xfrm>
              <a:off x="1143000" y="1905000"/>
              <a:ext cx="0" cy="304800"/>
            </a:xfrm>
            <a:prstGeom prst="line">
              <a:avLst/>
            </a:prstGeom>
            <a:noFill/>
            <a:ln w="9525">
              <a:solidFill>
                <a:srgbClr val="000000"/>
              </a:solidFill>
              <a:round/>
              <a:headEnd/>
              <a:tailEnd type="triangle" w="med" len="med"/>
            </a:ln>
            <a:effectLst/>
          </p:spPr>
          <p:txBody>
            <a:bodyPr/>
            <a:lstStyle/>
            <a:p>
              <a:endParaRPr lang="en-US"/>
            </a:p>
          </p:txBody>
        </p:sp>
        <p:sp>
          <p:nvSpPr>
            <p:cNvPr id="93" name="Line 24"/>
            <p:cNvSpPr>
              <a:spLocks noChangeShapeType="1"/>
            </p:cNvSpPr>
            <p:nvPr/>
          </p:nvSpPr>
          <p:spPr bwMode="auto">
            <a:xfrm>
              <a:off x="1600200" y="1905000"/>
              <a:ext cx="0" cy="304800"/>
            </a:xfrm>
            <a:prstGeom prst="line">
              <a:avLst/>
            </a:prstGeom>
            <a:noFill/>
            <a:ln w="9525">
              <a:solidFill>
                <a:srgbClr val="000000"/>
              </a:solidFill>
              <a:round/>
              <a:headEnd/>
              <a:tailEnd type="triangle" w="med" len="med"/>
            </a:ln>
            <a:effectLst/>
          </p:spPr>
          <p:txBody>
            <a:bodyPr/>
            <a:lstStyle/>
            <a:p>
              <a:endParaRPr lang="en-US"/>
            </a:p>
          </p:txBody>
        </p:sp>
        <p:sp>
          <p:nvSpPr>
            <p:cNvPr id="94" name="Text Box 25"/>
            <p:cNvSpPr txBox="1">
              <a:spLocks noChangeArrowheads="1"/>
            </p:cNvSpPr>
            <p:nvPr/>
          </p:nvSpPr>
          <p:spPr bwMode="auto">
            <a:xfrm>
              <a:off x="323850" y="1700213"/>
              <a:ext cx="2603500" cy="280340"/>
            </a:xfrm>
            <a:prstGeom prst="rect">
              <a:avLst/>
            </a:prstGeom>
            <a:noFill/>
            <a:ln w="9525">
              <a:noFill/>
              <a:miter lim="800000"/>
              <a:headEnd/>
              <a:tailEnd/>
            </a:ln>
            <a:effectLst/>
          </p:spPr>
          <p:txBody>
            <a:bodyPr wrap="square">
              <a:spAutoFit/>
            </a:bodyPr>
            <a:lstStyle/>
            <a:p>
              <a:pPr fontAlgn="b">
                <a:spcBef>
                  <a:spcPct val="50000"/>
                </a:spcBef>
              </a:pPr>
              <a:r>
                <a:rPr kumimoji="1" lang="en-US" altLang="zh-TW" sz="1800" b="1" dirty="0">
                  <a:latin typeface="Times New Roman" pitchFamily="18" charset="0"/>
                  <a:ea typeface="PMingLiU" pitchFamily="18" charset="-120"/>
                </a:rPr>
                <a:t>External interrupts</a:t>
              </a:r>
            </a:p>
          </p:txBody>
        </p:sp>
        <p:sp>
          <p:nvSpPr>
            <p:cNvPr id="95" name="Line 26"/>
            <p:cNvSpPr>
              <a:spLocks noChangeShapeType="1"/>
            </p:cNvSpPr>
            <p:nvPr/>
          </p:nvSpPr>
          <p:spPr bwMode="auto">
            <a:xfrm>
              <a:off x="1143000" y="5029200"/>
              <a:ext cx="0" cy="685800"/>
            </a:xfrm>
            <a:prstGeom prst="line">
              <a:avLst/>
            </a:prstGeom>
            <a:noFill/>
            <a:ln w="9525">
              <a:solidFill>
                <a:srgbClr val="000000"/>
              </a:solidFill>
              <a:round/>
              <a:headEnd/>
              <a:tailEnd/>
            </a:ln>
            <a:effectLst/>
          </p:spPr>
          <p:txBody>
            <a:bodyPr/>
            <a:lstStyle/>
            <a:p>
              <a:endParaRPr lang="en-US"/>
            </a:p>
          </p:txBody>
        </p:sp>
        <p:sp>
          <p:nvSpPr>
            <p:cNvPr id="96" name="Rectangle 27"/>
            <p:cNvSpPr>
              <a:spLocks noChangeArrowheads="1"/>
            </p:cNvSpPr>
            <p:nvPr/>
          </p:nvSpPr>
          <p:spPr bwMode="auto">
            <a:xfrm>
              <a:off x="1371600" y="5257800"/>
              <a:ext cx="76200" cy="304800"/>
            </a:xfrm>
            <a:prstGeom prst="rect">
              <a:avLst/>
            </a:prstGeom>
            <a:noFill/>
            <a:ln w="9525">
              <a:solidFill>
                <a:srgbClr val="000000"/>
              </a:solidFill>
              <a:miter lim="800000"/>
              <a:headEnd/>
              <a:tailEnd/>
            </a:ln>
            <a:effectLst/>
          </p:spPr>
          <p:txBody>
            <a:bodyPr wrap="none" anchor="ctr"/>
            <a:lstStyle/>
            <a:p>
              <a:endParaRPr lang="en-US"/>
            </a:p>
          </p:txBody>
        </p:sp>
        <p:sp>
          <p:nvSpPr>
            <p:cNvPr id="97" name="Line 28"/>
            <p:cNvSpPr>
              <a:spLocks noChangeShapeType="1"/>
            </p:cNvSpPr>
            <p:nvPr/>
          </p:nvSpPr>
          <p:spPr bwMode="auto">
            <a:xfrm>
              <a:off x="1295400" y="5334000"/>
              <a:ext cx="0" cy="152400"/>
            </a:xfrm>
            <a:prstGeom prst="line">
              <a:avLst/>
            </a:prstGeom>
            <a:noFill/>
            <a:ln w="9525">
              <a:solidFill>
                <a:srgbClr val="000000"/>
              </a:solidFill>
              <a:round/>
              <a:headEnd/>
              <a:tailEnd/>
            </a:ln>
            <a:effectLst/>
          </p:spPr>
          <p:txBody>
            <a:bodyPr/>
            <a:lstStyle/>
            <a:p>
              <a:endParaRPr lang="en-US"/>
            </a:p>
          </p:txBody>
        </p:sp>
        <p:sp>
          <p:nvSpPr>
            <p:cNvPr id="98" name="Line 29"/>
            <p:cNvSpPr>
              <a:spLocks noChangeShapeType="1"/>
            </p:cNvSpPr>
            <p:nvPr/>
          </p:nvSpPr>
          <p:spPr bwMode="auto">
            <a:xfrm>
              <a:off x="1524000" y="5334000"/>
              <a:ext cx="0" cy="152400"/>
            </a:xfrm>
            <a:prstGeom prst="line">
              <a:avLst/>
            </a:prstGeom>
            <a:noFill/>
            <a:ln w="9525">
              <a:solidFill>
                <a:srgbClr val="000000"/>
              </a:solidFill>
              <a:round/>
              <a:headEnd/>
              <a:tailEnd/>
            </a:ln>
            <a:effectLst/>
          </p:spPr>
          <p:txBody>
            <a:bodyPr/>
            <a:lstStyle/>
            <a:p>
              <a:endParaRPr lang="en-US"/>
            </a:p>
          </p:txBody>
        </p:sp>
        <p:sp>
          <p:nvSpPr>
            <p:cNvPr id="99" name="Line 30"/>
            <p:cNvSpPr>
              <a:spLocks noChangeShapeType="1"/>
            </p:cNvSpPr>
            <p:nvPr/>
          </p:nvSpPr>
          <p:spPr bwMode="auto">
            <a:xfrm>
              <a:off x="1143000" y="5410200"/>
              <a:ext cx="152400" cy="0"/>
            </a:xfrm>
            <a:prstGeom prst="line">
              <a:avLst/>
            </a:prstGeom>
            <a:noFill/>
            <a:ln w="9525">
              <a:solidFill>
                <a:srgbClr val="000000"/>
              </a:solidFill>
              <a:round/>
              <a:headEnd/>
              <a:tailEnd/>
            </a:ln>
            <a:effectLst/>
          </p:spPr>
          <p:txBody>
            <a:bodyPr/>
            <a:lstStyle/>
            <a:p>
              <a:endParaRPr lang="en-US"/>
            </a:p>
          </p:txBody>
        </p:sp>
        <p:sp>
          <p:nvSpPr>
            <p:cNvPr id="100" name="Line 31"/>
            <p:cNvSpPr>
              <a:spLocks noChangeShapeType="1"/>
            </p:cNvSpPr>
            <p:nvPr/>
          </p:nvSpPr>
          <p:spPr bwMode="auto">
            <a:xfrm>
              <a:off x="1524000" y="5410200"/>
              <a:ext cx="152400" cy="0"/>
            </a:xfrm>
            <a:prstGeom prst="line">
              <a:avLst/>
            </a:prstGeom>
            <a:noFill/>
            <a:ln w="9525">
              <a:solidFill>
                <a:srgbClr val="000000"/>
              </a:solidFill>
              <a:round/>
              <a:headEnd/>
              <a:tailEnd/>
            </a:ln>
            <a:effectLst/>
          </p:spPr>
          <p:txBody>
            <a:bodyPr/>
            <a:lstStyle/>
            <a:p>
              <a:endParaRPr lang="en-US"/>
            </a:p>
          </p:txBody>
        </p:sp>
        <p:sp>
          <p:nvSpPr>
            <p:cNvPr id="101" name="Line 32"/>
            <p:cNvSpPr>
              <a:spLocks noChangeShapeType="1"/>
            </p:cNvSpPr>
            <p:nvPr/>
          </p:nvSpPr>
          <p:spPr bwMode="auto">
            <a:xfrm>
              <a:off x="1676400" y="5029200"/>
              <a:ext cx="0" cy="685800"/>
            </a:xfrm>
            <a:prstGeom prst="line">
              <a:avLst/>
            </a:prstGeom>
            <a:noFill/>
            <a:ln w="9525">
              <a:solidFill>
                <a:srgbClr val="000000"/>
              </a:solidFill>
              <a:round/>
              <a:headEnd/>
              <a:tailEnd/>
            </a:ln>
            <a:effectLst/>
          </p:spPr>
          <p:txBody>
            <a:bodyPr/>
            <a:lstStyle/>
            <a:p>
              <a:endParaRPr lang="en-US"/>
            </a:p>
          </p:txBody>
        </p:sp>
        <p:sp>
          <p:nvSpPr>
            <p:cNvPr id="102" name="Line 33"/>
            <p:cNvSpPr>
              <a:spLocks noChangeShapeType="1"/>
            </p:cNvSpPr>
            <p:nvPr/>
          </p:nvSpPr>
          <p:spPr bwMode="auto">
            <a:xfrm>
              <a:off x="1066800" y="5715000"/>
              <a:ext cx="152400" cy="0"/>
            </a:xfrm>
            <a:prstGeom prst="line">
              <a:avLst/>
            </a:prstGeom>
            <a:noFill/>
            <a:ln w="9525">
              <a:solidFill>
                <a:srgbClr val="000000"/>
              </a:solidFill>
              <a:round/>
              <a:headEnd/>
              <a:tailEnd/>
            </a:ln>
            <a:effectLst/>
          </p:spPr>
          <p:txBody>
            <a:bodyPr/>
            <a:lstStyle/>
            <a:p>
              <a:endParaRPr lang="en-US"/>
            </a:p>
          </p:txBody>
        </p:sp>
        <p:sp>
          <p:nvSpPr>
            <p:cNvPr id="103" name="Line 34"/>
            <p:cNvSpPr>
              <a:spLocks noChangeShapeType="1"/>
            </p:cNvSpPr>
            <p:nvPr/>
          </p:nvSpPr>
          <p:spPr bwMode="auto">
            <a:xfrm>
              <a:off x="1066800" y="5791200"/>
              <a:ext cx="152400" cy="0"/>
            </a:xfrm>
            <a:prstGeom prst="line">
              <a:avLst/>
            </a:prstGeom>
            <a:noFill/>
            <a:ln w="9525">
              <a:solidFill>
                <a:srgbClr val="000000"/>
              </a:solidFill>
              <a:round/>
              <a:headEnd/>
              <a:tailEnd/>
            </a:ln>
            <a:effectLst/>
          </p:spPr>
          <p:txBody>
            <a:bodyPr/>
            <a:lstStyle/>
            <a:p>
              <a:endParaRPr lang="en-US"/>
            </a:p>
          </p:txBody>
        </p:sp>
        <p:sp>
          <p:nvSpPr>
            <p:cNvPr id="104" name="Line 35"/>
            <p:cNvSpPr>
              <a:spLocks noChangeShapeType="1"/>
            </p:cNvSpPr>
            <p:nvPr/>
          </p:nvSpPr>
          <p:spPr bwMode="auto">
            <a:xfrm flipV="1">
              <a:off x="1143000" y="5791200"/>
              <a:ext cx="0" cy="152400"/>
            </a:xfrm>
            <a:prstGeom prst="line">
              <a:avLst/>
            </a:prstGeom>
            <a:noFill/>
            <a:ln w="9525">
              <a:solidFill>
                <a:srgbClr val="000000"/>
              </a:solidFill>
              <a:round/>
              <a:headEnd/>
              <a:tailEnd/>
            </a:ln>
            <a:effectLst/>
          </p:spPr>
          <p:txBody>
            <a:bodyPr/>
            <a:lstStyle/>
            <a:p>
              <a:endParaRPr lang="en-US"/>
            </a:p>
          </p:txBody>
        </p:sp>
        <p:sp>
          <p:nvSpPr>
            <p:cNvPr id="105" name="Line 36"/>
            <p:cNvSpPr>
              <a:spLocks noChangeShapeType="1"/>
            </p:cNvSpPr>
            <p:nvPr/>
          </p:nvSpPr>
          <p:spPr bwMode="auto">
            <a:xfrm>
              <a:off x="1600200" y="5715000"/>
              <a:ext cx="152400" cy="0"/>
            </a:xfrm>
            <a:prstGeom prst="line">
              <a:avLst/>
            </a:prstGeom>
            <a:noFill/>
            <a:ln w="9525">
              <a:solidFill>
                <a:srgbClr val="000000"/>
              </a:solidFill>
              <a:round/>
              <a:headEnd/>
              <a:tailEnd/>
            </a:ln>
            <a:effectLst/>
          </p:spPr>
          <p:txBody>
            <a:bodyPr/>
            <a:lstStyle/>
            <a:p>
              <a:endParaRPr lang="en-US"/>
            </a:p>
          </p:txBody>
        </p:sp>
        <p:sp>
          <p:nvSpPr>
            <p:cNvPr id="106" name="Line 37"/>
            <p:cNvSpPr>
              <a:spLocks noChangeShapeType="1"/>
            </p:cNvSpPr>
            <p:nvPr/>
          </p:nvSpPr>
          <p:spPr bwMode="auto">
            <a:xfrm>
              <a:off x="1600200" y="5791200"/>
              <a:ext cx="152400" cy="0"/>
            </a:xfrm>
            <a:prstGeom prst="line">
              <a:avLst/>
            </a:prstGeom>
            <a:noFill/>
            <a:ln w="9525">
              <a:solidFill>
                <a:srgbClr val="000000"/>
              </a:solidFill>
              <a:round/>
              <a:headEnd/>
              <a:tailEnd/>
            </a:ln>
            <a:effectLst/>
          </p:spPr>
          <p:txBody>
            <a:bodyPr/>
            <a:lstStyle/>
            <a:p>
              <a:endParaRPr lang="en-US"/>
            </a:p>
          </p:txBody>
        </p:sp>
        <p:sp>
          <p:nvSpPr>
            <p:cNvPr id="107" name="Line 38"/>
            <p:cNvSpPr>
              <a:spLocks noChangeShapeType="1"/>
            </p:cNvSpPr>
            <p:nvPr/>
          </p:nvSpPr>
          <p:spPr bwMode="auto">
            <a:xfrm flipV="1">
              <a:off x="1676400" y="5791200"/>
              <a:ext cx="0" cy="152400"/>
            </a:xfrm>
            <a:prstGeom prst="line">
              <a:avLst/>
            </a:prstGeom>
            <a:noFill/>
            <a:ln w="9525">
              <a:solidFill>
                <a:srgbClr val="000000"/>
              </a:solidFill>
              <a:round/>
              <a:headEnd/>
              <a:tailEnd/>
            </a:ln>
            <a:effectLst/>
          </p:spPr>
          <p:txBody>
            <a:bodyPr/>
            <a:lstStyle/>
            <a:p>
              <a:endParaRPr lang="en-US"/>
            </a:p>
          </p:txBody>
        </p:sp>
        <p:sp>
          <p:nvSpPr>
            <p:cNvPr id="108" name="Line 39"/>
            <p:cNvSpPr>
              <a:spLocks noChangeShapeType="1"/>
            </p:cNvSpPr>
            <p:nvPr/>
          </p:nvSpPr>
          <p:spPr bwMode="auto">
            <a:xfrm>
              <a:off x="990600" y="5943600"/>
              <a:ext cx="304800" cy="0"/>
            </a:xfrm>
            <a:prstGeom prst="line">
              <a:avLst/>
            </a:prstGeom>
            <a:noFill/>
            <a:ln w="9525">
              <a:solidFill>
                <a:srgbClr val="000000"/>
              </a:solidFill>
              <a:round/>
              <a:headEnd/>
              <a:tailEnd/>
            </a:ln>
            <a:effectLst/>
          </p:spPr>
          <p:txBody>
            <a:bodyPr/>
            <a:lstStyle/>
            <a:p>
              <a:endParaRPr lang="en-US"/>
            </a:p>
          </p:txBody>
        </p:sp>
        <p:sp>
          <p:nvSpPr>
            <p:cNvPr id="109" name="Line 40"/>
            <p:cNvSpPr>
              <a:spLocks noChangeShapeType="1"/>
            </p:cNvSpPr>
            <p:nvPr/>
          </p:nvSpPr>
          <p:spPr bwMode="auto">
            <a:xfrm>
              <a:off x="1066800" y="6096000"/>
              <a:ext cx="152400" cy="0"/>
            </a:xfrm>
            <a:prstGeom prst="line">
              <a:avLst/>
            </a:prstGeom>
            <a:noFill/>
            <a:ln w="9525">
              <a:solidFill>
                <a:srgbClr val="000000"/>
              </a:solidFill>
              <a:round/>
              <a:headEnd/>
              <a:tailEnd/>
            </a:ln>
            <a:effectLst/>
          </p:spPr>
          <p:txBody>
            <a:bodyPr/>
            <a:lstStyle/>
            <a:p>
              <a:endParaRPr lang="en-US"/>
            </a:p>
          </p:txBody>
        </p:sp>
        <p:sp>
          <p:nvSpPr>
            <p:cNvPr id="110" name="Line 41"/>
            <p:cNvSpPr>
              <a:spLocks noChangeShapeType="1"/>
            </p:cNvSpPr>
            <p:nvPr/>
          </p:nvSpPr>
          <p:spPr bwMode="auto">
            <a:xfrm>
              <a:off x="1028700" y="6019800"/>
              <a:ext cx="228600" cy="0"/>
            </a:xfrm>
            <a:prstGeom prst="line">
              <a:avLst/>
            </a:prstGeom>
            <a:noFill/>
            <a:ln w="9525">
              <a:solidFill>
                <a:srgbClr val="000000"/>
              </a:solidFill>
              <a:round/>
              <a:headEnd/>
              <a:tailEnd/>
            </a:ln>
            <a:effectLst/>
          </p:spPr>
          <p:txBody>
            <a:bodyPr/>
            <a:lstStyle/>
            <a:p>
              <a:endParaRPr lang="en-US"/>
            </a:p>
          </p:txBody>
        </p:sp>
        <p:sp>
          <p:nvSpPr>
            <p:cNvPr id="111" name="Line 42"/>
            <p:cNvSpPr>
              <a:spLocks noChangeShapeType="1"/>
            </p:cNvSpPr>
            <p:nvPr/>
          </p:nvSpPr>
          <p:spPr bwMode="auto">
            <a:xfrm>
              <a:off x="1524000" y="5943600"/>
              <a:ext cx="304800" cy="0"/>
            </a:xfrm>
            <a:prstGeom prst="line">
              <a:avLst/>
            </a:prstGeom>
            <a:noFill/>
            <a:ln w="9525">
              <a:solidFill>
                <a:srgbClr val="000000"/>
              </a:solidFill>
              <a:round/>
              <a:headEnd/>
              <a:tailEnd/>
            </a:ln>
            <a:effectLst/>
          </p:spPr>
          <p:txBody>
            <a:bodyPr/>
            <a:lstStyle/>
            <a:p>
              <a:endParaRPr lang="en-US"/>
            </a:p>
          </p:txBody>
        </p:sp>
        <p:sp>
          <p:nvSpPr>
            <p:cNvPr id="112" name="Line 43"/>
            <p:cNvSpPr>
              <a:spLocks noChangeShapeType="1"/>
            </p:cNvSpPr>
            <p:nvPr/>
          </p:nvSpPr>
          <p:spPr bwMode="auto">
            <a:xfrm>
              <a:off x="1600200" y="6096000"/>
              <a:ext cx="152400" cy="0"/>
            </a:xfrm>
            <a:prstGeom prst="line">
              <a:avLst/>
            </a:prstGeom>
            <a:noFill/>
            <a:ln w="9525">
              <a:solidFill>
                <a:srgbClr val="000000"/>
              </a:solidFill>
              <a:round/>
              <a:headEnd/>
              <a:tailEnd/>
            </a:ln>
            <a:effectLst/>
          </p:spPr>
          <p:txBody>
            <a:bodyPr/>
            <a:lstStyle/>
            <a:p>
              <a:endParaRPr lang="en-US"/>
            </a:p>
          </p:txBody>
        </p:sp>
        <p:sp>
          <p:nvSpPr>
            <p:cNvPr id="113" name="Line 44"/>
            <p:cNvSpPr>
              <a:spLocks noChangeShapeType="1"/>
            </p:cNvSpPr>
            <p:nvPr/>
          </p:nvSpPr>
          <p:spPr bwMode="auto">
            <a:xfrm>
              <a:off x="1562100" y="6019800"/>
              <a:ext cx="228600" cy="0"/>
            </a:xfrm>
            <a:prstGeom prst="line">
              <a:avLst/>
            </a:prstGeom>
            <a:noFill/>
            <a:ln w="9525">
              <a:solidFill>
                <a:srgbClr val="000000"/>
              </a:solidFill>
              <a:round/>
              <a:headEnd/>
              <a:tailEnd/>
            </a:ln>
            <a:effectLst/>
          </p:spPr>
          <p:txBody>
            <a:bodyPr/>
            <a:lstStyle/>
            <a:p>
              <a:endParaRPr lang="en-US"/>
            </a:p>
          </p:txBody>
        </p:sp>
        <p:sp>
          <p:nvSpPr>
            <p:cNvPr id="114" name="Rectangle 45"/>
            <p:cNvSpPr>
              <a:spLocks noChangeArrowheads="1"/>
            </p:cNvSpPr>
            <p:nvPr/>
          </p:nvSpPr>
          <p:spPr bwMode="auto">
            <a:xfrm>
              <a:off x="6057900" y="2333625"/>
              <a:ext cx="1295400" cy="381000"/>
            </a:xfrm>
            <a:prstGeom prst="rect">
              <a:avLst/>
            </a:prstGeom>
            <a:solidFill>
              <a:srgbClr val="CC99FF"/>
            </a:solidFill>
            <a:ln w="9525">
              <a:solidFill>
                <a:srgbClr val="000000"/>
              </a:solidFill>
              <a:miter lim="800000"/>
              <a:headEnd/>
              <a:tailEnd/>
            </a:ln>
            <a:effectLst/>
          </p:spPr>
          <p:txBody>
            <a:bodyPr wrap="none" anchor="ctr"/>
            <a:lstStyle/>
            <a:p>
              <a:endParaRPr lang="en-US"/>
            </a:p>
          </p:txBody>
        </p:sp>
        <p:sp>
          <p:nvSpPr>
            <p:cNvPr id="115" name="Text Box 46"/>
            <p:cNvSpPr txBox="1">
              <a:spLocks noChangeArrowheads="1"/>
            </p:cNvSpPr>
            <p:nvPr/>
          </p:nvSpPr>
          <p:spPr bwMode="auto">
            <a:xfrm>
              <a:off x="6057900" y="2347913"/>
              <a:ext cx="1295400" cy="376237"/>
            </a:xfrm>
            <a:prstGeom prst="rect">
              <a:avLst/>
            </a:prstGeom>
            <a:solidFill>
              <a:srgbClr val="CCFF99"/>
            </a:solidFill>
            <a:ln w="9525">
              <a:solidFill>
                <a:srgbClr val="000000"/>
              </a:solid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Timer 1</a:t>
              </a:r>
            </a:p>
          </p:txBody>
        </p:sp>
        <p:sp>
          <p:nvSpPr>
            <p:cNvPr id="116" name="Rectangle 47"/>
            <p:cNvSpPr>
              <a:spLocks noChangeArrowheads="1"/>
            </p:cNvSpPr>
            <p:nvPr/>
          </p:nvSpPr>
          <p:spPr bwMode="auto">
            <a:xfrm>
              <a:off x="6057900" y="1952625"/>
              <a:ext cx="1295400" cy="3810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17" name="Text Box 48"/>
            <p:cNvSpPr txBox="1">
              <a:spLocks noChangeArrowheads="1"/>
            </p:cNvSpPr>
            <p:nvPr/>
          </p:nvSpPr>
          <p:spPr bwMode="auto">
            <a:xfrm>
              <a:off x="6057900" y="1966913"/>
              <a:ext cx="1604963" cy="304800"/>
            </a:xfrm>
            <a:prstGeom prst="rect">
              <a:avLst/>
            </a:prstGeom>
            <a:noFill/>
            <a:ln w="9525">
              <a:noFill/>
              <a:miter lim="800000"/>
              <a:headEnd/>
              <a:tailEnd/>
            </a:ln>
            <a:effectLst/>
          </p:spPr>
          <p:txBody>
            <a:bodyPr>
              <a:spAutoFit/>
            </a:bodyPr>
            <a:lstStyle/>
            <a:p>
              <a:pPr fontAlgn="b">
                <a:spcBef>
                  <a:spcPct val="50000"/>
                </a:spcBef>
              </a:pPr>
              <a:r>
                <a:rPr kumimoji="1" lang="en-US" altLang="zh-TW" sz="1400" b="1">
                  <a:latin typeface="Times New Roman" pitchFamily="18" charset="0"/>
                  <a:ea typeface="PMingLiU" pitchFamily="18" charset="-120"/>
                </a:rPr>
                <a:t>Timer/Counter</a:t>
              </a:r>
            </a:p>
          </p:txBody>
        </p:sp>
        <p:sp>
          <p:nvSpPr>
            <p:cNvPr id="118" name="Rectangle 49"/>
            <p:cNvSpPr>
              <a:spLocks noChangeArrowheads="1"/>
            </p:cNvSpPr>
            <p:nvPr/>
          </p:nvSpPr>
          <p:spPr bwMode="auto">
            <a:xfrm>
              <a:off x="2667000" y="4114800"/>
              <a:ext cx="12192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19" name="Text Box 50"/>
            <p:cNvSpPr txBox="1">
              <a:spLocks noChangeArrowheads="1"/>
            </p:cNvSpPr>
            <p:nvPr/>
          </p:nvSpPr>
          <p:spPr bwMode="auto">
            <a:xfrm>
              <a:off x="2667000" y="4267200"/>
              <a:ext cx="1143000" cy="641350"/>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a:latin typeface="Times New Roman" pitchFamily="18" charset="0"/>
                  <a:ea typeface="PMingLiU" pitchFamily="18" charset="-120"/>
                </a:rPr>
                <a:t>Bus Control</a:t>
              </a:r>
            </a:p>
          </p:txBody>
        </p:sp>
        <p:sp>
          <p:nvSpPr>
            <p:cNvPr id="120" name="Line 53"/>
            <p:cNvSpPr>
              <a:spLocks noChangeShapeType="1"/>
            </p:cNvSpPr>
            <p:nvPr/>
          </p:nvSpPr>
          <p:spPr bwMode="auto">
            <a:xfrm>
              <a:off x="44196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1" name="Line 54"/>
            <p:cNvSpPr>
              <a:spLocks noChangeShapeType="1"/>
            </p:cNvSpPr>
            <p:nvPr/>
          </p:nvSpPr>
          <p:spPr bwMode="auto">
            <a:xfrm>
              <a:off x="47244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2" name="Line 55"/>
            <p:cNvSpPr>
              <a:spLocks noChangeShapeType="1"/>
            </p:cNvSpPr>
            <p:nvPr/>
          </p:nvSpPr>
          <p:spPr bwMode="auto">
            <a:xfrm>
              <a:off x="50292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3" name="Line 56"/>
            <p:cNvSpPr>
              <a:spLocks noChangeShapeType="1"/>
            </p:cNvSpPr>
            <p:nvPr/>
          </p:nvSpPr>
          <p:spPr bwMode="auto">
            <a:xfrm>
              <a:off x="53340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4" name="Line 57"/>
            <p:cNvSpPr>
              <a:spLocks noChangeShapeType="1"/>
            </p:cNvSpPr>
            <p:nvPr/>
          </p:nvSpPr>
          <p:spPr bwMode="auto">
            <a:xfrm>
              <a:off x="6477000" y="4953000"/>
              <a:ext cx="0" cy="381000"/>
            </a:xfrm>
            <a:prstGeom prst="line">
              <a:avLst/>
            </a:prstGeom>
            <a:noFill/>
            <a:ln w="9525">
              <a:solidFill>
                <a:srgbClr val="000000"/>
              </a:solidFill>
              <a:round/>
              <a:headEnd/>
              <a:tailEnd type="triangle" w="med" len="med"/>
            </a:ln>
            <a:effectLst/>
          </p:spPr>
          <p:txBody>
            <a:bodyPr/>
            <a:lstStyle/>
            <a:p>
              <a:endParaRPr lang="en-US"/>
            </a:p>
          </p:txBody>
        </p:sp>
        <p:sp>
          <p:nvSpPr>
            <p:cNvPr id="125" name="Line 58"/>
            <p:cNvSpPr>
              <a:spLocks noChangeShapeType="1"/>
            </p:cNvSpPr>
            <p:nvPr/>
          </p:nvSpPr>
          <p:spPr bwMode="auto">
            <a:xfrm flipV="1">
              <a:off x="7010400" y="4953000"/>
              <a:ext cx="0" cy="381000"/>
            </a:xfrm>
            <a:prstGeom prst="line">
              <a:avLst/>
            </a:prstGeom>
            <a:noFill/>
            <a:ln w="9525">
              <a:solidFill>
                <a:srgbClr val="000000"/>
              </a:solidFill>
              <a:round/>
              <a:headEnd/>
              <a:tailEnd type="triangle" w="med" len="med"/>
            </a:ln>
            <a:effectLst/>
          </p:spPr>
          <p:txBody>
            <a:bodyPr/>
            <a:lstStyle/>
            <a:p>
              <a:endParaRPr lang="en-US"/>
            </a:p>
          </p:txBody>
        </p:sp>
        <p:sp>
          <p:nvSpPr>
            <p:cNvPr id="126" name="Text Box 59"/>
            <p:cNvSpPr txBox="1">
              <a:spLocks noChangeArrowheads="1"/>
            </p:cNvSpPr>
            <p:nvPr/>
          </p:nvSpPr>
          <p:spPr bwMode="auto">
            <a:xfrm>
              <a:off x="6172199" y="5334000"/>
              <a:ext cx="1528233" cy="280340"/>
            </a:xfrm>
            <a:prstGeom prst="rect">
              <a:avLst/>
            </a:prstGeom>
            <a:noFill/>
            <a:ln w="9525">
              <a:noFill/>
              <a:miter lim="800000"/>
              <a:headEnd/>
              <a:tailEnd/>
            </a:ln>
            <a:effectLst/>
          </p:spPr>
          <p:txBody>
            <a:bodyPr wrap="square">
              <a:spAutoFit/>
            </a:bodyPr>
            <a:lstStyle/>
            <a:p>
              <a:pPr fontAlgn="b">
                <a:spcBef>
                  <a:spcPct val="50000"/>
                </a:spcBef>
              </a:pPr>
              <a:r>
                <a:rPr kumimoji="1" lang="en-US" altLang="zh-TW" sz="1800" b="1" dirty="0" err="1">
                  <a:latin typeface="Times New Roman" pitchFamily="18" charset="0"/>
                  <a:ea typeface="PMingLiU" pitchFamily="18" charset="-120"/>
                </a:rPr>
                <a:t>TxD</a:t>
              </a:r>
              <a:r>
                <a:rPr kumimoji="1" lang="en-US" altLang="zh-TW" sz="1800" b="1" dirty="0">
                  <a:latin typeface="Times New Roman" pitchFamily="18" charset="0"/>
                  <a:ea typeface="PMingLiU" pitchFamily="18" charset="-120"/>
                </a:rPr>
                <a:t>  RxD</a:t>
              </a:r>
            </a:p>
          </p:txBody>
        </p:sp>
        <p:sp>
          <p:nvSpPr>
            <p:cNvPr id="127" name="Text Box 60"/>
            <p:cNvSpPr txBox="1">
              <a:spLocks noChangeArrowheads="1"/>
            </p:cNvSpPr>
            <p:nvPr/>
          </p:nvSpPr>
          <p:spPr bwMode="auto">
            <a:xfrm>
              <a:off x="4191000" y="5334000"/>
              <a:ext cx="1513417" cy="256978"/>
            </a:xfrm>
            <a:prstGeom prst="rect">
              <a:avLst/>
            </a:prstGeom>
            <a:noFill/>
            <a:ln w="9525">
              <a:noFill/>
              <a:miter lim="800000"/>
              <a:headEnd/>
              <a:tailEnd/>
            </a:ln>
            <a:effectLst/>
          </p:spPr>
          <p:txBody>
            <a:bodyPr wrap="square">
              <a:spAutoFit/>
            </a:bodyPr>
            <a:lstStyle/>
            <a:p>
              <a:pPr fontAlgn="b">
                <a:spcBef>
                  <a:spcPct val="50000"/>
                </a:spcBef>
              </a:pPr>
              <a:r>
                <a:rPr kumimoji="1" lang="en-US" altLang="zh-TW" sz="1600" b="1" dirty="0">
                  <a:latin typeface="Times New Roman" pitchFamily="18" charset="0"/>
                  <a:ea typeface="PMingLiU" pitchFamily="18" charset="-120"/>
                </a:rPr>
                <a:t>P0 P1 P2 P3</a:t>
              </a:r>
            </a:p>
          </p:txBody>
        </p:sp>
        <p:sp>
          <p:nvSpPr>
            <p:cNvPr id="128" name="AutoShape 61"/>
            <p:cNvSpPr>
              <a:spLocks/>
            </p:cNvSpPr>
            <p:nvPr/>
          </p:nvSpPr>
          <p:spPr bwMode="auto">
            <a:xfrm rot="16200000">
              <a:off x="4419600" y="5562600"/>
              <a:ext cx="152400" cy="304800"/>
            </a:xfrm>
            <a:prstGeom prst="leftBrace">
              <a:avLst>
                <a:gd name="adj1" fmla="val 16667"/>
                <a:gd name="adj2" fmla="val 50000"/>
              </a:avLst>
            </a:prstGeom>
            <a:noFill/>
            <a:ln w="9525">
              <a:solidFill>
                <a:srgbClr val="000000"/>
              </a:solidFill>
              <a:round/>
              <a:headEnd/>
              <a:tailEnd/>
            </a:ln>
            <a:effectLst/>
          </p:spPr>
          <p:txBody>
            <a:bodyPr wrap="none" anchor="ctr"/>
            <a:lstStyle/>
            <a:p>
              <a:endParaRPr lang="en-US"/>
            </a:p>
          </p:txBody>
        </p:sp>
        <p:sp>
          <p:nvSpPr>
            <p:cNvPr id="129" name="Text Box 62"/>
            <p:cNvSpPr txBox="1">
              <a:spLocks noChangeArrowheads="1"/>
            </p:cNvSpPr>
            <p:nvPr/>
          </p:nvSpPr>
          <p:spPr bwMode="auto">
            <a:xfrm>
              <a:off x="3733800" y="5715000"/>
              <a:ext cx="18288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dirty="0">
                  <a:latin typeface="Times New Roman" pitchFamily="18" charset="0"/>
                  <a:ea typeface="PMingLiU" pitchFamily="18" charset="-120"/>
                </a:rPr>
                <a:t>Address/Data</a:t>
              </a:r>
            </a:p>
          </p:txBody>
        </p:sp>
        <p:sp>
          <p:nvSpPr>
            <p:cNvPr id="130" name="AutoShape 63"/>
            <p:cNvSpPr>
              <a:spLocks/>
            </p:cNvSpPr>
            <p:nvPr/>
          </p:nvSpPr>
          <p:spPr bwMode="auto">
            <a:xfrm>
              <a:off x="7696200" y="2438400"/>
              <a:ext cx="76200" cy="533400"/>
            </a:xfrm>
            <a:prstGeom prst="rightBrace">
              <a:avLst>
                <a:gd name="adj1" fmla="val 58333"/>
                <a:gd name="adj2" fmla="val 50000"/>
              </a:avLst>
            </a:prstGeom>
            <a:noFill/>
            <a:ln w="9525">
              <a:solidFill>
                <a:srgbClr val="000000"/>
              </a:solidFill>
              <a:round/>
              <a:headEnd/>
              <a:tailEnd/>
            </a:ln>
            <a:effectLst/>
          </p:spPr>
          <p:txBody>
            <a:bodyPr wrap="none" anchor="ctr"/>
            <a:lstStyle/>
            <a:p>
              <a:endParaRPr lang="en-US"/>
            </a:p>
          </p:txBody>
        </p:sp>
        <p:sp>
          <p:nvSpPr>
            <p:cNvPr id="131" name="Line 64"/>
            <p:cNvSpPr>
              <a:spLocks noChangeShapeType="1"/>
            </p:cNvSpPr>
            <p:nvPr/>
          </p:nvSpPr>
          <p:spPr bwMode="auto">
            <a:xfrm flipH="1">
              <a:off x="7391400" y="2514600"/>
              <a:ext cx="228600" cy="0"/>
            </a:xfrm>
            <a:prstGeom prst="line">
              <a:avLst/>
            </a:prstGeom>
            <a:noFill/>
            <a:ln w="9525">
              <a:solidFill>
                <a:srgbClr val="000000"/>
              </a:solidFill>
              <a:round/>
              <a:headEnd/>
              <a:tailEnd type="triangle" w="med" len="med"/>
            </a:ln>
            <a:effectLst/>
          </p:spPr>
          <p:txBody>
            <a:bodyPr/>
            <a:lstStyle/>
            <a:p>
              <a:endParaRPr lang="en-US"/>
            </a:p>
          </p:txBody>
        </p:sp>
        <p:sp>
          <p:nvSpPr>
            <p:cNvPr id="132" name="Line 65"/>
            <p:cNvSpPr>
              <a:spLocks noChangeShapeType="1"/>
            </p:cNvSpPr>
            <p:nvPr/>
          </p:nvSpPr>
          <p:spPr bwMode="auto">
            <a:xfrm flipH="1">
              <a:off x="7391400" y="2971800"/>
              <a:ext cx="228600" cy="0"/>
            </a:xfrm>
            <a:prstGeom prst="line">
              <a:avLst/>
            </a:prstGeom>
            <a:noFill/>
            <a:ln w="9525">
              <a:solidFill>
                <a:srgbClr val="000000"/>
              </a:solidFill>
              <a:round/>
              <a:headEnd/>
              <a:tailEnd type="triangle" w="med" len="med"/>
            </a:ln>
            <a:effectLst/>
          </p:spPr>
          <p:txBody>
            <a:bodyPr/>
            <a:lstStyle/>
            <a:p>
              <a:endParaRPr lang="en-US"/>
            </a:p>
          </p:txBody>
        </p:sp>
        <p:sp>
          <p:nvSpPr>
            <p:cNvPr id="133" name="Text Box 66"/>
            <p:cNvSpPr txBox="1">
              <a:spLocks noChangeArrowheads="1"/>
            </p:cNvSpPr>
            <p:nvPr/>
          </p:nvSpPr>
          <p:spPr bwMode="auto">
            <a:xfrm>
              <a:off x="7772400" y="2362200"/>
              <a:ext cx="1143000" cy="641350"/>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Counter Inputs</a:t>
              </a:r>
            </a:p>
          </p:txBody>
        </p:sp>
        <p:sp>
          <p:nvSpPr>
            <p:cNvPr id="134" name="AutoShape 67"/>
            <p:cNvSpPr>
              <a:spLocks noChangeArrowheads="1"/>
            </p:cNvSpPr>
            <p:nvPr/>
          </p:nvSpPr>
          <p:spPr bwMode="auto">
            <a:xfrm>
              <a:off x="1981200" y="3429000"/>
              <a:ext cx="4876800" cy="381000"/>
            </a:xfrm>
            <a:prstGeom prst="leftArrow">
              <a:avLst>
                <a:gd name="adj1" fmla="val 68333"/>
                <a:gd name="adj2" fmla="val 68207"/>
              </a:avLst>
            </a:prstGeom>
            <a:solidFill>
              <a:srgbClr val="CC99FF"/>
            </a:solidFill>
            <a:ln w="9525">
              <a:solidFill>
                <a:srgbClr val="000000"/>
              </a:solidFill>
              <a:miter lim="800000"/>
              <a:headEnd/>
              <a:tailEnd/>
            </a:ln>
            <a:effectLst/>
          </p:spPr>
          <p:txBody>
            <a:bodyPr wrap="none" anchor="ctr"/>
            <a:lstStyle/>
            <a:p>
              <a:endParaRPr lang="en-US"/>
            </a:p>
          </p:txBody>
        </p:sp>
        <p:sp>
          <p:nvSpPr>
            <p:cNvPr id="135" name="AutoShape 68"/>
            <p:cNvSpPr>
              <a:spLocks noChangeArrowheads="1"/>
            </p:cNvSpPr>
            <p:nvPr/>
          </p:nvSpPr>
          <p:spPr bwMode="auto">
            <a:xfrm>
              <a:off x="4648200" y="3124200"/>
              <a:ext cx="457200" cy="990600"/>
            </a:xfrm>
            <a:prstGeom prst="upDownArrow">
              <a:avLst>
                <a:gd name="adj1" fmla="val 50000"/>
                <a:gd name="adj2" fmla="val 43333"/>
              </a:avLst>
            </a:prstGeom>
            <a:solidFill>
              <a:srgbClr val="CC99FF"/>
            </a:solidFill>
            <a:ln w="9525">
              <a:solidFill>
                <a:srgbClr val="000000"/>
              </a:solidFill>
              <a:miter lim="800000"/>
              <a:headEnd/>
              <a:tailEnd/>
            </a:ln>
            <a:effectLst/>
          </p:spPr>
          <p:txBody>
            <a:bodyPr wrap="none" anchor="ctr"/>
            <a:lstStyle/>
            <a:p>
              <a:endParaRPr lang="en-US"/>
            </a:p>
          </p:txBody>
        </p:sp>
        <p:sp>
          <p:nvSpPr>
            <p:cNvPr id="136" name="AutoShape 69"/>
            <p:cNvSpPr>
              <a:spLocks noChangeArrowheads="1"/>
            </p:cNvSpPr>
            <p:nvPr/>
          </p:nvSpPr>
          <p:spPr bwMode="auto">
            <a:xfrm>
              <a:off x="6629400" y="3124200"/>
              <a:ext cx="457200" cy="990600"/>
            </a:xfrm>
            <a:prstGeom prst="upDownArrow">
              <a:avLst>
                <a:gd name="adj1" fmla="val 50000"/>
                <a:gd name="adj2" fmla="val 43333"/>
              </a:avLst>
            </a:prstGeom>
            <a:solidFill>
              <a:srgbClr val="CC99FF"/>
            </a:solidFill>
            <a:ln w="9525">
              <a:solidFill>
                <a:srgbClr val="000000"/>
              </a:solidFill>
              <a:miter lim="800000"/>
              <a:headEnd/>
              <a:tailEnd/>
            </a:ln>
            <a:effectLst/>
          </p:spPr>
          <p:txBody>
            <a:bodyPr wrap="none" anchor="ctr"/>
            <a:lstStyle/>
            <a:p>
              <a:endParaRPr lang="en-US"/>
            </a:p>
          </p:txBody>
        </p:sp>
        <p:sp>
          <p:nvSpPr>
            <p:cNvPr id="137" name="AutoShape 70"/>
            <p:cNvSpPr>
              <a:spLocks noChangeArrowheads="1"/>
            </p:cNvSpPr>
            <p:nvPr/>
          </p:nvSpPr>
          <p:spPr bwMode="auto">
            <a:xfrm>
              <a:off x="3048000" y="3124200"/>
              <a:ext cx="381000" cy="990600"/>
            </a:xfrm>
            <a:prstGeom prst="downArrow">
              <a:avLst>
                <a:gd name="adj1" fmla="val 50000"/>
                <a:gd name="adj2" fmla="val 65000"/>
              </a:avLst>
            </a:prstGeom>
            <a:solidFill>
              <a:srgbClr val="CC99FF"/>
            </a:solidFill>
            <a:ln w="9525">
              <a:solidFill>
                <a:srgbClr val="000000"/>
              </a:solidFill>
              <a:miter lim="800000"/>
              <a:headEnd/>
              <a:tailEnd/>
            </a:ln>
            <a:effectLst/>
          </p:spPr>
          <p:txBody>
            <a:bodyPr wrap="none" anchor="ctr"/>
            <a:lstStyle/>
            <a:p>
              <a:endParaRPr lang="en-US"/>
            </a:p>
          </p:txBody>
        </p:sp>
        <p:sp>
          <p:nvSpPr>
            <p:cNvPr id="138" name="Rectangle 71"/>
            <p:cNvSpPr>
              <a:spLocks noChangeArrowheads="1"/>
            </p:cNvSpPr>
            <p:nvPr/>
          </p:nvSpPr>
          <p:spPr bwMode="auto">
            <a:xfrm>
              <a:off x="2514600" y="3505200"/>
              <a:ext cx="4419600" cy="228600"/>
            </a:xfrm>
            <a:prstGeom prst="rect">
              <a:avLst/>
            </a:prstGeom>
            <a:solidFill>
              <a:srgbClr val="CC99FF"/>
            </a:solidFill>
            <a:ln w="9525">
              <a:solidFill>
                <a:srgbClr val="000000"/>
              </a:solidFill>
              <a:miter lim="800000"/>
              <a:headEnd/>
              <a:tailEnd/>
            </a:ln>
            <a:effectLst/>
          </p:spPr>
          <p:txBody>
            <a:bodyPr wrap="none" anchor="ctr"/>
            <a:lstStyle/>
            <a:p>
              <a:endParaRPr lang="en-US"/>
            </a:p>
          </p:txBody>
        </p:sp>
        <p:sp>
          <p:nvSpPr>
            <p:cNvPr id="139" name="AutoShape 72"/>
            <p:cNvSpPr>
              <a:spLocks noChangeArrowheads="1"/>
            </p:cNvSpPr>
            <p:nvPr/>
          </p:nvSpPr>
          <p:spPr bwMode="auto">
            <a:xfrm>
              <a:off x="3048000" y="3124200"/>
              <a:ext cx="381000" cy="304800"/>
            </a:xfrm>
            <a:prstGeom prst="downArrow">
              <a:avLst>
                <a:gd name="adj1" fmla="val 57500"/>
                <a:gd name="adj2" fmla="val 48435"/>
              </a:avLst>
            </a:prstGeom>
            <a:solidFill>
              <a:srgbClr val="CC99FF"/>
            </a:solidFill>
            <a:ln w="9525">
              <a:solidFill>
                <a:srgbClr val="000000"/>
              </a:solidFill>
              <a:miter lim="800000"/>
              <a:headEnd/>
              <a:tailEnd/>
            </a:ln>
            <a:effectLst/>
          </p:spPr>
          <p:txBody>
            <a:bodyPr wrap="none" anchor="ct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MC</a:t>
            </a:r>
            <a:endParaRPr lang="en-US" dirty="0"/>
          </a:p>
        </p:txBody>
      </p:sp>
      <p:sp>
        <p:nvSpPr>
          <p:cNvPr id="3" name="Content Placeholder 2"/>
          <p:cNvSpPr>
            <a:spLocks noGrp="1"/>
          </p:cNvSpPr>
          <p:nvPr>
            <p:ph idx="1"/>
          </p:nvPr>
        </p:nvSpPr>
        <p:spPr>
          <a:xfrm>
            <a:off x="457200" y="1609416"/>
            <a:ext cx="7239000" cy="5019984"/>
          </a:xfrm>
        </p:spPr>
        <p:txBody>
          <a:bodyPr/>
          <a:lstStyle/>
          <a:p>
            <a:r>
              <a:rPr lang="en-US" dirty="0" smtClean="0"/>
              <a:t>8K Bytes of In-System Programmable (ISP) Flash Memory</a:t>
            </a:r>
          </a:p>
          <a:p>
            <a:r>
              <a:rPr lang="en-US" dirty="0" smtClean="0"/>
              <a:t>4.0V to 5.5V Operating Range</a:t>
            </a:r>
          </a:p>
          <a:p>
            <a:r>
              <a:rPr lang="en-US" dirty="0" smtClean="0"/>
              <a:t>Fully Static Operation: 0 Hz to 33 MHz</a:t>
            </a:r>
          </a:p>
          <a:p>
            <a:r>
              <a:rPr lang="en-US" dirty="0" smtClean="0"/>
              <a:t>256 x 8-bit Internal RAM</a:t>
            </a:r>
          </a:p>
          <a:p>
            <a:r>
              <a:rPr lang="en-US" dirty="0" smtClean="0"/>
              <a:t>32 Programmable I/O Lines</a:t>
            </a:r>
          </a:p>
          <a:p>
            <a:r>
              <a:rPr lang="en-US" dirty="0" smtClean="0"/>
              <a:t>Three 16-bit Timer/Counters</a:t>
            </a:r>
          </a:p>
          <a:p>
            <a:r>
              <a:rPr lang="en-US" dirty="0" smtClean="0"/>
              <a:t>Eight Interrupt Sources</a:t>
            </a:r>
          </a:p>
          <a:p>
            <a:r>
              <a:rPr lang="en-US" dirty="0" smtClean="0"/>
              <a:t>Full Duplex UART Serial Channel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271</TotalTime>
  <Words>937</Words>
  <Application>Microsoft Office PowerPoint</Application>
  <PresentationFormat>On-screen Show (4:3)</PresentationFormat>
  <Paragraphs>123</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Opulent</vt:lpstr>
      <vt:lpstr>Bitmap Image</vt:lpstr>
      <vt:lpstr>RFID BASED ATTENDANCE SYSTEM</vt:lpstr>
      <vt:lpstr>contents</vt:lpstr>
      <vt:lpstr>Project overview</vt:lpstr>
      <vt:lpstr>Block diagram</vt:lpstr>
      <vt:lpstr>Power supply</vt:lpstr>
      <vt:lpstr>Contd..</vt:lpstr>
      <vt:lpstr>Microcontroller</vt:lpstr>
      <vt:lpstr>Block diagram of mc</vt:lpstr>
      <vt:lpstr>Features of MC</vt:lpstr>
      <vt:lpstr>Pin description</vt:lpstr>
      <vt:lpstr>Power on Reset circuit</vt:lpstr>
      <vt:lpstr>RFid</vt:lpstr>
      <vt:lpstr>Contd..</vt:lpstr>
      <vt:lpstr>Liquid crystal display-lcd</vt:lpstr>
      <vt:lpstr>Contd..</vt:lpstr>
      <vt:lpstr>Software requirements</vt:lpstr>
      <vt:lpstr>Contd..</vt:lpstr>
      <vt:lpstr>Working of project</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DTMF BASED REMOTE INDUSTRIAL LOAD AND/OR AGRICULTURAL PUMP CONTROL</dc:title>
  <dc:creator/>
  <cp:lastModifiedBy>admin</cp:lastModifiedBy>
  <cp:revision>45</cp:revision>
  <dcterms:created xsi:type="dcterms:W3CDTF">2006-08-16T00:00:00Z</dcterms:created>
  <dcterms:modified xsi:type="dcterms:W3CDTF">2013-10-09T06:33:59Z</dcterms:modified>
</cp:coreProperties>
</file>