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3" r:id="rId4"/>
    <p:sldId id="256" r:id="rId5"/>
    <p:sldId id="257" r:id="rId6"/>
    <p:sldId id="259" r:id="rId7"/>
    <p:sldId id="258" r:id="rId8"/>
    <p:sldId id="260" r:id="rId9"/>
    <p:sldId id="261" r:id="rId10"/>
    <p:sldId id="262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42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医院，诊所，楼房，建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859" y="2908936"/>
            <a:ext cx="966311" cy="9663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5740" y="1010602"/>
            <a:ext cx="26550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set-a </a:t>
            </a:r>
            <a:r>
              <a:rPr lang="zh-CN" altLang="en-US" sz="1350"/>
              <a:t>属性变量描述性统计分析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955030" y="2066925"/>
            <a:ext cx="1398218" cy="1170637"/>
            <a:chOff x="12426" y="2218"/>
            <a:chExt cx="3298" cy="2809"/>
          </a:xfrm>
        </p:grpSpPr>
        <p:pic>
          <p:nvPicPr>
            <p:cNvPr id="5" name="图片 4" descr="女士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3" y="2218"/>
              <a:ext cx="1701" cy="1701"/>
            </a:xfrm>
            <a:prstGeom prst="rect">
              <a:avLst/>
            </a:prstGeom>
          </p:spPr>
        </p:pic>
        <p:pic>
          <p:nvPicPr>
            <p:cNvPr id="6" name="图片 5" descr="男士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26" y="2218"/>
              <a:ext cx="1701" cy="1701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2523" y="3919"/>
              <a:ext cx="1507" cy="1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56.14%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217" y="3919"/>
              <a:ext cx="1507" cy="1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43.76%</a:t>
              </a:r>
            </a:p>
          </p:txBody>
        </p:sp>
      </p:grpSp>
      <p:cxnSp>
        <p:nvCxnSpPr>
          <p:cNvPr id="10" name="直接箭头连接符 9"/>
          <p:cNvCxnSpPr>
            <a:endCxn id="6" idx="1"/>
          </p:cNvCxnSpPr>
          <p:nvPr/>
        </p:nvCxnSpPr>
        <p:spPr>
          <a:xfrm flipV="1">
            <a:off x="4991577" y="2421255"/>
            <a:ext cx="963454" cy="719138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83480" y="2499360"/>
            <a:ext cx="8334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Gender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811781" y="3968592"/>
            <a:ext cx="932021" cy="722471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68441" y="4030504"/>
            <a:ext cx="8334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ICUType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4289" y="4825843"/>
            <a:ext cx="2680335" cy="1096328"/>
            <a:chOff x="51" y="8333"/>
            <a:chExt cx="5628" cy="2302"/>
          </a:xfrm>
        </p:grpSpPr>
        <p:pic>
          <p:nvPicPr>
            <p:cNvPr id="13" name="图片 12" descr="冠状动脉疾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" y="8864"/>
              <a:ext cx="850" cy="85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1" y="9714"/>
              <a:ext cx="1596" cy="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50"/>
                <a:t>Type1:Coronary Care Unit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5" y="8333"/>
              <a:ext cx="1342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14.42%</a:t>
              </a:r>
            </a:p>
          </p:txBody>
        </p:sp>
        <p:pic>
          <p:nvPicPr>
            <p:cNvPr id="18" name="图片 17" descr="心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7" y="8864"/>
              <a:ext cx="850" cy="85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439" y="9714"/>
              <a:ext cx="159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50"/>
                <a:t>Type2:Cardiac Surgery Recovery Unit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66" y="8333"/>
              <a:ext cx="1342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21.84%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41" y="9714"/>
              <a:ext cx="1596" cy="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50"/>
                <a:t>Type3:Medical ICU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1" y="8333"/>
              <a:ext cx="1342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37.02%</a:t>
              </a:r>
            </a:p>
          </p:txBody>
        </p:sp>
        <p:pic>
          <p:nvPicPr>
            <p:cNvPr id="23" name="图片 22" descr="内科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5" y="8864"/>
              <a:ext cx="850" cy="85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4083" y="9714"/>
              <a:ext cx="1596" cy="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50"/>
                <a:t>Type4:Surgical ICU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083" y="8333"/>
              <a:ext cx="1342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26.69%</a:t>
              </a:r>
            </a:p>
          </p:txBody>
        </p:sp>
        <p:pic>
          <p:nvPicPr>
            <p:cNvPr id="26" name="图片 25" descr="外科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3" y="8864"/>
              <a:ext cx="850" cy="850"/>
            </a:xfrm>
            <a:prstGeom prst="rect">
              <a:avLst/>
            </a:prstGeom>
          </p:spPr>
        </p:pic>
      </p:grpSp>
      <p:cxnSp>
        <p:nvCxnSpPr>
          <p:cNvPr id="28" name="直接箭头连接符 27"/>
          <p:cNvCxnSpPr/>
          <p:nvPr/>
        </p:nvCxnSpPr>
        <p:spPr>
          <a:xfrm flipH="1" flipV="1">
            <a:off x="2811780" y="2493169"/>
            <a:ext cx="938213" cy="604838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98007" y="2549366"/>
            <a:ext cx="4262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Age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003483" y="3653790"/>
            <a:ext cx="872490" cy="178594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33035" y="3450907"/>
            <a:ext cx="8334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Height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967889" y="3693319"/>
            <a:ext cx="2878931" cy="950595"/>
            <a:chOff x="12427" y="6162"/>
            <a:chExt cx="6045" cy="1996"/>
          </a:xfrm>
        </p:grpSpPr>
        <p:pic>
          <p:nvPicPr>
            <p:cNvPr id="37" name="图片 36" descr="D:\Code\RCode\ICU-patient\figure\Attribute_plot\Height-male.pngHeight-male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2427" y="6162"/>
              <a:ext cx="3022" cy="1996"/>
            </a:xfrm>
            <a:prstGeom prst="rect">
              <a:avLst/>
            </a:prstGeom>
          </p:spPr>
        </p:pic>
        <p:pic>
          <p:nvPicPr>
            <p:cNvPr id="39" name="图片 38" descr="D:\Code\RCode\ICU-patient\figure\Attribute_plot\Height-female.pngHeight-female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5451" y="6163"/>
              <a:ext cx="3021" cy="1995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3169921" y="4872990"/>
            <a:ext cx="2747486" cy="950595"/>
            <a:chOff x="6656" y="8430"/>
            <a:chExt cx="5769" cy="1996"/>
          </a:xfrm>
        </p:grpSpPr>
        <p:pic>
          <p:nvPicPr>
            <p:cNvPr id="41" name="图片 40" descr="D:\Code\RCode\ICU-patient\figure\Attribute_plot\Weight-male.pngWeight-male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6656" y="8430"/>
              <a:ext cx="3022" cy="1996"/>
            </a:xfrm>
            <a:prstGeom prst="rect">
              <a:avLst/>
            </a:prstGeom>
          </p:spPr>
        </p:pic>
        <p:pic>
          <p:nvPicPr>
            <p:cNvPr id="42" name="图片 41" descr="D:\Code\RCode\ICU-patient\figure\Attribute_plot\Weight-female.pngWeight-female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9403" y="8430"/>
              <a:ext cx="3022" cy="1996"/>
            </a:xfrm>
            <a:prstGeom prst="rect">
              <a:avLst/>
            </a:prstGeom>
          </p:spPr>
        </p:pic>
      </p:grpSp>
      <p:cxnSp>
        <p:nvCxnSpPr>
          <p:cNvPr id="44" name="直接箭头连接符 43"/>
          <p:cNvCxnSpPr/>
          <p:nvPr/>
        </p:nvCxnSpPr>
        <p:spPr>
          <a:xfrm>
            <a:off x="4349115" y="4030504"/>
            <a:ext cx="12383" cy="79629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99597" y="4191952"/>
            <a:ext cx="8334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Weight</a:t>
            </a:r>
          </a:p>
        </p:txBody>
      </p:sp>
      <p:pic>
        <p:nvPicPr>
          <p:cNvPr id="2" name="图片 1" descr="D:\Code\RCode\ICU-patient\figure\Attribute_plot\Age.pngAge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10793" y="3341047"/>
            <a:ext cx="2044065" cy="1349693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782955" y="1604963"/>
            <a:ext cx="2525078" cy="1735931"/>
            <a:chOff x="1644" y="1570"/>
            <a:chExt cx="5302" cy="3645"/>
          </a:xfrm>
        </p:grpSpPr>
        <p:pic>
          <p:nvPicPr>
            <p:cNvPr id="47" name="图片 46" descr="D:\Code\RCode\ICU-patient\figure\Attribute_plot\age3.pngage3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2168" y="1570"/>
              <a:ext cx="3645" cy="364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497" y="1570"/>
              <a:ext cx="1342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40-60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63" y="2366"/>
              <a:ext cx="1783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Under 40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73" y="4214"/>
              <a:ext cx="1783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Over 80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44" y="2946"/>
              <a:ext cx="1151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60-80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31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274019"/>
            <a:ext cx="2880000" cy="2055600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260162"/>
            <a:ext cx="2880000" cy="2055600"/>
          </a:xfrm>
          <a:prstGeom prst="rect">
            <a:avLst/>
          </a:prstGeom>
        </p:spPr>
      </p:pic>
      <p:pic>
        <p:nvPicPr>
          <p:cNvPr id="20" name="图片 1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23608" y="2106504"/>
            <a:ext cx="2880000" cy="2055600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06504"/>
            <a:ext cx="2880000" cy="20556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188640"/>
            <a:ext cx="2880000" cy="20556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923608" y="188640"/>
            <a:ext cx="2880000" cy="2055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11760" y="1994356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(a)</a:t>
            </a:r>
            <a:endParaRPr lang="en-US" altLang="zh-CN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293630" y="199435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(b)</a:t>
            </a:r>
            <a:endParaRPr lang="en-US" altLang="zh-CN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11760" y="400506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(c)</a:t>
            </a:r>
            <a:endParaRPr lang="en-US" altLang="zh-CN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3630" y="400506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(d)</a:t>
            </a:r>
            <a:endParaRPr lang="en-US" altLang="zh-CN" sz="1200" dirty="0"/>
          </a:p>
        </p:txBody>
      </p:sp>
      <p:sp>
        <p:nvSpPr>
          <p:cNvPr id="15" name="AutoShape 2" descr="http://127.0.0.1:54084/graphics/0d4d92aa-cecb-493a-b821-2bb700207f57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406150" y="615978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(e)</a:t>
            </a:r>
            <a:endParaRPr lang="en-US" altLang="zh-CN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309339" y="6173342"/>
            <a:ext cx="32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(f)</a:t>
            </a:r>
            <a:endParaRPr lang="en-US" altLang="zh-CN" sz="1200" dirty="0"/>
          </a:p>
        </p:txBody>
      </p:sp>
      <p:sp>
        <p:nvSpPr>
          <p:cNvPr id="18" name="AutoShape 2" descr="http://127.0.0.1:54084/graphics/0d4d92aa-cecb-493a-b821-2bb700207f57.png"/>
          <p:cNvSpPr>
            <a:spLocks noChangeAspect="1" noChangeArrowheads="1"/>
          </p:cNvSpPr>
          <p:nvPr/>
        </p:nvSpPr>
        <p:spPr bwMode="auto">
          <a:xfrm>
            <a:off x="63500" y="18796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3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Code\RCode\ICU-patient\figure\Attribute_plot\in-death.pngin-death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0521" y="1849211"/>
            <a:ext cx="1586389" cy="1047750"/>
          </a:xfrm>
          <a:prstGeom prst="rect">
            <a:avLst/>
          </a:prstGeom>
        </p:spPr>
      </p:pic>
      <p:pic>
        <p:nvPicPr>
          <p:cNvPr id="5" name="图片 4" descr="D:\Code\RCode\ICU-patient\figure\Attribute_plot\out-death.pngout-death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0045" y="2905535"/>
            <a:ext cx="1587341" cy="1047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5740" y="1010602"/>
            <a:ext cx="26550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set-a </a:t>
            </a:r>
            <a:r>
              <a:rPr lang="zh-CN" altLang="en-US" sz="1350"/>
              <a:t>存活情况描述性统计分析</a:t>
            </a:r>
          </a:p>
        </p:txBody>
      </p:sp>
      <p:pic>
        <p:nvPicPr>
          <p:cNvPr id="6" name="图片 5" descr="死亡登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248" y="2451735"/>
            <a:ext cx="810000" cy="8100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214688" y="3211831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36.8%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24689" y="4481989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63.1%</a:t>
            </a:r>
          </a:p>
        </p:txBody>
      </p:sp>
      <p:pic>
        <p:nvPicPr>
          <p:cNvPr id="11" name="图片 10" descr="生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297" y="3814286"/>
            <a:ext cx="667703" cy="667703"/>
          </a:xfrm>
          <a:prstGeom prst="rect">
            <a:avLst/>
          </a:prstGeom>
        </p:spPr>
      </p:pic>
      <p:sp>
        <p:nvSpPr>
          <p:cNvPr id="12" name="左大括号 11"/>
          <p:cNvSpPr/>
          <p:nvPr/>
        </p:nvSpPr>
        <p:spPr>
          <a:xfrm>
            <a:off x="2889409" y="2580323"/>
            <a:ext cx="252889" cy="1901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9"/>
          <p:cNvSpPr txBox="1"/>
          <p:nvPr/>
        </p:nvSpPr>
        <p:spPr>
          <a:xfrm>
            <a:off x="3224689" y="2282191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1473</a:t>
            </a:r>
            <a:r>
              <a:rPr lang="zh-CN" altLang="en-US" sz="1200"/>
              <a:t>人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6016467" y="1848803"/>
            <a:ext cx="252889" cy="1901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/>
        </p:nvSpPr>
        <p:spPr>
          <a:xfrm>
            <a:off x="6185535" y="1885951"/>
            <a:ext cx="52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37.6%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130290" y="2904649"/>
            <a:ext cx="52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62.4%</a:t>
            </a:r>
          </a:p>
        </p:txBody>
      </p:sp>
      <p:pic>
        <p:nvPicPr>
          <p:cNvPr id="2" name="图片 1" descr="D:\Code\RCode\ICU-patient\figure\Attribute_plot\stay-day.pngstay-day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79029" y="2643086"/>
            <a:ext cx="2380774" cy="1571625"/>
          </a:xfrm>
          <a:prstGeom prst="rect">
            <a:avLst/>
          </a:prstGeom>
        </p:spPr>
      </p:pic>
      <p:pic>
        <p:nvPicPr>
          <p:cNvPr id="4" name="图片 3" descr="D:\Code\RCode\ICU-patient\figure\Attribute_plot\survival.pngsurvival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933650" y="3770625"/>
            <a:ext cx="1984058" cy="1309688"/>
          </a:xfrm>
          <a:prstGeom prst="rect">
            <a:avLst/>
          </a:prstGeom>
        </p:spPr>
      </p:pic>
      <p:pic>
        <p:nvPicPr>
          <p:cNvPr id="9" name="图片 8" descr="D:\Code\RCode\ICU-patient\figure\Attribute_plot\death.pngdeath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933650" y="2201858"/>
            <a:ext cx="1984058" cy="130968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459706" y="3165634"/>
            <a:ext cx="1300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solidFill>
                  <a:srgbClr val="FF0000"/>
                </a:solidFill>
              </a:rPr>
              <a:t>Mean:13.6617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79156" y="2580322"/>
            <a:ext cx="1300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FF0000"/>
                </a:solidFill>
              </a:rPr>
              <a:t>Mean:15.3518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35843" y="4214812"/>
            <a:ext cx="1180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FF0000"/>
                </a:solidFill>
              </a:rPr>
              <a:t>Mean:12.6634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47071" y="2082641"/>
            <a:ext cx="1300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FF0000"/>
                </a:solidFill>
              </a:rPr>
              <a:t>Mean:14.4765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00399" y="3235642"/>
            <a:ext cx="1300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FF0000"/>
                </a:solidFill>
              </a:rPr>
              <a:t>Mean:15.8846</a:t>
            </a:r>
          </a:p>
        </p:txBody>
      </p:sp>
    </p:spTree>
    <p:extLst>
      <p:ext uri="{BB962C8B-B14F-4D97-AF65-F5344CB8AC3E}">
        <p14:creationId xmlns:p14="http://schemas.microsoft.com/office/powerpoint/2010/main" val="21762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R_X1326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9" y="1430655"/>
            <a:ext cx="2249332" cy="1485000"/>
          </a:xfrm>
          <a:prstGeom prst="rect">
            <a:avLst/>
          </a:prstGeom>
        </p:spPr>
      </p:pic>
      <p:pic>
        <p:nvPicPr>
          <p:cNvPr id="10" name="图片 9" descr="HR_X1326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10" y="1430655"/>
            <a:ext cx="2249332" cy="1485000"/>
          </a:xfrm>
          <a:prstGeom prst="rect">
            <a:avLst/>
          </a:prstGeom>
        </p:spPr>
      </p:pic>
      <p:pic>
        <p:nvPicPr>
          <p:cNvPr id="11" name="图片 10" descr="HR_X133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9" y="3029426"/>
            <a:ext cx="2249332" cy="1485000"/>
          </a:xfrm>
          <a:prstGeom prst="rect">
            <a:avLst/>
          </a:prstGeom>
        </p:spPr>
      </p:pic>
      <p:pic>
        <p:nvPicPr>
          <p:cNvPr id="12" name="图片 11" descr="HR_X1330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382" y="3029426"/>
            <a:ext cx="2249332" cy="1485000"/>
          </a:xfrm>
          <a:prstGeom prst="rect">
            <a:avLst/>
          </a:prstGeom>
        </p:spPr>
      </p:pic>
      <p:pic>
        <p:nvPicPr>
          <p:cNvPr id="13" name="图片 12" descr="HR_X1328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710" y="3029426"/>
            <a:ext cx="2249332" cy="1485000"/>
          </a:xfrm>
          <a:prstGeom prst="rect">
            <a:avLst/>
          </a:prstGeom>
        </p:spPr>
      </p:pic>
      <p:pic>
        <p:nvPicPr>
          <p:cNvPr id="14" name="图片 13" descr="HR_1327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0858" y="1492568"/>
            <a:ext cx="2248998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7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0830" y="764704"/>
            <a:ext cx="8562340" cy="5709920"/>
            <a:chOff x="52705" y="813435"/>
            <a:chExt cx="8562340" cy="5709920"/>
          </a:xfrm>
        </p:grpSpPr>
        <p:grpSp>
          <p:nvGrpSpPr>
            <p:cNvPr id="3" name="组合 2"/>
            <p:cNvGrpSpPr/>
            <p:nvPr/>
          </p:nvGrpSpPr>
          <p:grpSpPr>
            <a:xfrm>
              <a:off x="52705" y="2271395"/>
              <a:ext cx="8562340" cy="4251960"/>
              <a:chOff x="914400" y="914400"/>
              <a:chExt cx="5486400" cy="5486400"/>
            </a:xfrm>
          </p:grpSpPr>
          <p:sp>
            <p:nvSpPr>
              <p:cNvPr id="4" name="rc3"/>
              <p:cNvSpPr/>
              <p:nvPr/>
            </p:nvSpPr>
            <p:spPr>
              <a:xfrm>
                <a:off x="914400" y="914400"/>
                <a:ext cx="54864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4"/>
              <p:cNvSpPr/>
              <p:nvPr/>
            </p:nvSpPr>
            <p:spPr>
              <a:xfrm>
                <a:off x="914400" y="914400"/>
                <a:ext cx="5486399" cy="548639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5"/>
              <p:cNvSpPr/>
              <p:nvPr/>
            </p:nvSpPr>
            <p:spPr>
              <a:xfrm>
                <a:off x="983989" y="983989"/>
                <a:ext cx="1782407" cy="534722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6"/>
              <p:cNvSpPr/>
              <p:nvPr/>
            </p:nvSpPr>
            <p:spPr>
              <a:xfrm>
                <a:off x="1497919" y="1278446"/>
                <a:ext cx="1198887" cy="465283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t7"/>
              <p:cNvSpPr/>
              <p:nvPr/>
            </p:nvSpPr>
            <p:spPr>
              <a:xfrm>
                <a:off x="1644363" y="5018897"/>
                <a:ext cx="49651" cy="49651"/>
              </a:xfrm>
              <a:prstGeom prst="triangl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t8"/>
              <p:cNvSpPr/>
              <p:nvPr/>
            </p:nvSpPr>
            <p:spPr>
              <a:xfrm>
                <a:off x="1644363" y="5308171"/>
                <a:ext cx="49651" cy="49651"/>
              </a:xfrm>
              <a:prstGeom prst="ellips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t9"/>
              <p:cNvSpPr/>
              <p:nvPr/>
            </p:nvSpPr>
            <p:spPr>
              <a:xfrm>
                <a:off x="1644363" y="5441701"/>
                <a:ext cx="49651" cy="49651"/>
              </a:xfrm>
              <a:prstGeom prst="rect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0"/>
              <p:cNvSpPr/>
              <p:nvPr/>
            </p:nvSpPr>
            <p:spPr>
              <a:xfrm>
                <a:off x="1669189" y="1726660"/>
                <a:ext cx="0" cy="651218"/>
              </a:xfrm>
              <a:custGeom>
                <a:avLst/>
                <a:gdLst/>
                <a:ahLst/>
                <a:cxnLst/>
                <a:rect l="0" t="0" r="0" b="0"/>
                <a:pathLst>
                  <a:path h="651218">
                    <a:moveTo>
                      <a:pt x="0" y="651218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1"/>
              <p:cNvSpPr/>
              <p:nvPr/>
            </p:nvSpPr>
            <p:spPr>
              <a:xfrm>
                <a:off x="1669189" y="3346431"/>
                <a:ext cx="0" cy="776968"/>
              </a:xfrm>
              <a:custGeom>
                <a:avLst/>
                <a:gdLst/>
                <a:ahLst/>
                <a:cxnLst/>
                <a:rect l="0" t="0" r="0" b="0"/>
                <a:pathLst>
                  <a:path h="776968">
                    <a:moveTo>
                      <a:pt x="0" y="0"/>
                    </a:moveTo>
                    <a:lnTo>
                      <a:pt x="0" y="776968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g12"/>
              <p:cNvSpPr/>
              <p:nvPr/>
            </p:nvSpPr>
            <p:spPr>
              <a:xfrm>
                <a:off x="1562145" y="2377879"/>
                <a:ext cx="214087" cy="968552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968552">
                    <a:moveTo>
                      <a:pt x="0" y="0"/>
                    </a:moveTo>
                    <a:lnTo>
                      <a:pt x="0" y="968552"/>
                    </a:lnTo>
                    <a:lnTo>
                      <a:pt x="214087" y="968552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F8766D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3"/>
              <p:cNvSpPr/>
              <p:nvPr/>
            </p:nvSpPr>
            <p:spPr>
              <a:xfrm>
                <a:off x="1562145" y="2853020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4"/>
              <p:cNvSpPr/>
              <p:nvPr/>
            </p:nvSpPr>
            <p:spPr>
              <a:xfrm>
                <a:off x="1954638" y="3751358"/>
                <a:ext cx="0" cy="371623"/>
              </a:xfrm>
              <a:custGeom>
                <a:avLst/>
                <a:gdLst/>
                <a:ahLst/>
                <a:cxnLst/>
                <a:rect l="0" t="0" r="0" b="0"/>
                <a:pathLst>
                  <a:path h="371623">
                    <a:moveTo>
                      <a:pt x="0" y="371623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5"/>
              <p:cNvSpPr/>
              <p:nvPr/>
            </p:nvSpPr>
            <p:spPr>
              <a:xfrm>
                <a:off x="1954638" y="4915486"/>
                <a:ext cx="0" cy="804298"/>
              </a:xfrm>
              <a:custGeom>
                <a:avLst/>
                <a:gdLst/>
                <a:ahLst/>
                <a:cxnLst/>
                <a:rect l="0" t="0" r="0" b="0"/>
                <a:pathLst>
                  <a:path h="804298">
                    <a:moveTo>
                      <a:pt x="0" y="0"/>
                    </a:moveTo>
                    <a:lnTo>
                      <a:pt x="0" y="804298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g16"/>
              <p:cNvSpPr/>
              <p:nvPr/>
            </p:nvSpPr>
            <p:spPr>
              <a:xfrm>
                <a:off x="1847595" y="4122982"/>
                <a:ext cx="214087" cy="792504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792504">
                    <a:moveTo>
                      <a:pt x="0" y="0"/>
                    </a:moveTo>
                    <a:lnTo>
                      <a:pt x="0" y="792504"/>
                    </a:lnTo>
                    <a:lnTo>
                      <a:pt x="214087" y="792504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F8766D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7"/>
              <p:cNvSpPr/>
              <p:nvPr/>
            </p:nvSpPr>
            <p:spPr>
              <a:xfrm>
                <a:off x="1847595" y="4516344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t18"/>
              <p:cNvSpPr/>
              <p:nvPr/>
            </p:nvSpPr>
            <p:spPr>
              <a:xfrm>
                <a:off x="2215262" y="4989466"/>
                <a:ext cx="49651" cy="49651"/>
              </a:xfrm>
              <a:prstGeom prst="triangl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t19"/>
              <p:cNvSpPr/>
              <p:nvPr/>
            </p:nvSpPr>
            <p:spPr>
              <a:xfrm>
                <a:off x="2215262" y="5286322"/>
                <a:ext cx="49651" cy="49651"/>
              </a:xfrm>
              <a:prstGeom prst="ellips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t20"/>
              <p:cNvSpPr/>
              <p:nvPr/>
            </p:nvSpPr>
            <p:spPr>
              <a:xfrm>
                <a:off x="2215262" y="5425777"/>
                <a:ext cx="49651" cy="49651"/>
              </a:xfrm>
              <a:prstGeom prst="rect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1"/>
              <p:cNvSpPr/>
              <p:nvPr/>
            </p:nvSpPr>
            <p:spPr>
              <a:xfrm>
                <a:off x="2240088" y="1742148"/>
                <a:ext cx="0" cy="592215"/>
              </a:xfrm>
              <a:custGeom>
                <a:avLst/>
                <a:gdLst/>
                <a:ahLst/>
                <a:cxnLst/>
                <a:rect l="0" t="0" r="0" b="0"/>
                <a:pathLst>
                  <a:path h="592215">
                    <a:moveTo>
                      <a:pt x="0" y="592215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2"/>
              <p:cNvSpPr/>
              <p:nvPr/>
            </p:nvSpPr>
            <p:spPr>
              <a:xfrm>
                <a:off x="2240088" y="3343701"/>
                <a:ext cx="0" cy="809695"/>
              </a:xfrm>
              <a:custGeom>
                <a:avLst/>
                <a:gdLst/>
                <a:ahLst/>
                <a:cxnLst/>
                <a:rect l="0" t="0" r="0" b="0"/>
                <a:pathLst>
                  <a:path h="809695">
                    <a:moveTo>
                      <a:pt x="0" y="0"/>
                    </a:moveTo>
                    <a:lnTo>
                      <a:pt x="0" y="809695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23"/>
              <p:cNvSpPr/>
              <p:nvPr/>
            </p:nvSpPr>
            <p:spPr>
              <a:xfrm>
                <a:off x="2133044" y="2334363"/>
                <a:ext cx="214087" cy="1009338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1009338">
                    <a:moveTo>
                      <a:pt x="0" y="0"/>
                    </a:moveTo>
                    <a:lnTo>
                      <a:pt x="0" y="1009338"/>
                    </a:lnTo>
                    <a:lnTo>
                      <a:pt x="214087" y="1009338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F8766D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4"/>
              <p:cNvSpPr/>
              <p:nvPr/>
            </p:nvSpPr>
            <p:spPr>
              <a:xfrm>
                <a:off x="2133044" y="2843954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t25"/>
              <p:cNvSpPr/>
              <p:nvPr/>
            </p:nvSpPr>
            <p:spPr>
              <a:xfrm>
                <a:off x="2500711" y="4432053"/>
                <a:ext cx="49651" cy="49651"/>
              </a:xfrm>
              <a:prstGeom prst="triangl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t26"/>
              <p:cNvSpPr/>
              <p:nvPr/>
            </p:nvSpPr>
            <p:spPr>
              <a:xfrm>
                <a:off x="2500711" y="4895320"/>
                <a:ext cx="49651" cy="49651"/>
              </a:xfrm>
              <a:prstGeom prst="ellips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t27"/>
              <p:cNvSpPr/>
              <p:nvPr/>
            </p:nvSpPr>
            <p:spPr>
              <a:xfrm>
                <a:off x="2500711" y="5135944"/>
                <a:ext cx="49651" cy="49651"/>
              </a:xfrm>
              <a:prstGeom prst="rect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8"/>
              <p:cNvSpPr/>
              <p:nvPr/>
            </p:nvSpPr>
            <p:spPr>
              <a:xfrm>
                <a:off x="2525537" y="1489939"/>
                <a:ext cx="0" cy="350758"/>
              </a:xfrm>
              <a:custGeom>
                <a:avLst/>
                <a:gdLst/>
                <a:ahLst/>
                <a:cxnLst/>
                <a:rect l="0" t="0" r="0" b="0"/>
                <a:pathLst>
                  <a:path h="350758">
                    <a:moveTo>
                      <a:pt x="0" y="350758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29"/>
              <p:cNvSpPr/>
              <p:nvPr/>
            </p:nvSpPr>
            <p:spPr>
              <a:xfrm>
                <a:off x="2525537" y="2612589"/>
                <a:ext cx="0" cy="762701"/>
              </a:xfrm>
              <a:custGeom>
                <a:avLst/>
                <a:gdLst/>
                <a:ahLst/>
                <a:cxnLst/>
                <a:rect l="0" t="0" r="0" b="0"/>
                <a:pathLst>
                  <a:path h="762701">
                    <a:moveTo>
                      <a:pt x="0" y="0"/>
                    </a:moveTo>
                    <a:lnTo>
                      <a:pt x="0" y="762701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g30"/>
              <p:cNvSpPr/>
              <p:nvPr/>
            </p:nvSpPr>
            <p:spPr>
              <a:xfrm>
                <a:off x="2418494" y="1840697"/>
                <a:ext cx="214087" cy="771891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771891">
                    <a:moveTo>
                      <a:pt x="0" y="0"/>
                    </a:moveTo>
                    <a:lnTo>
                      <a:pt x="0" y="771891"/>
                    </a:lnTo>
                    <a:lnTo>
                      <a:pt x="214087" y="771891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F8766D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1"/>
              <p:cNvSpPr/>
              <p:nvPr/>
            </p:nvSpPr>
            <p:spPr>
              <a:xfrm>
                <a:off x="2418494" y="2213444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2"/>
              <p:cNvSpPr/>
              <p:nvPr/>
            </p:nvSpPr>
            <p:spPr>
              <a:xfrm>
                <a:off x="1497919" y="1278446"/>
                <a:ext cx="0" cy="4652830"/>
              </a:xfrm>
              <a:custGeom>
                <a:avLst/>
                <a:gdLst/>
                <a:ahLst/>
                <a:cxnLst/>
                <a:rect l="0" t="0" r="0" b="0"/>
                <a:pathLst>
                  <a:path h="4652830">
                    <a:moveTo>
                      <a:pt x="0" y="465283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tx33"/>
              <p:cNvSpPr/>
              <p:nvPr/>
            </p:nvSpPr>
            <p:spPr>
              <a:xfrm>
                <a:off x="1217772" y="5724344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0.00</a:t>
                </a:r>
              </a:p>
            </p:txBody>
          </p:sp>
          <p:sp>
            <p:nvSpPr>
              <p:cNvPr id="35" name="tx34"/>
              <p:cNvSpPr/>
              <p:nvPr/>
            </p:nvSpPr>
            <p:spPr>
              <a:xfrm>
                <a:off x="1217772" y="4568078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0.25</a:t>
                </a:r>
              </a:p>
            </p:txBody>
          </p:sp>
          <p:sp>
            <p:nvSpPr>
              <p:cNvPr id="36" name="tx35"/>
              <p:cNvSpPr/>
              <p:nvPr/>
            </p:nvSpPr>
            <p:spPr>
              <a:xfrm>
                <a:off x="1217772" y="3411813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0.50</a:t>
                </a:r>
              </a:p>
            </p:txBody>
          </p:sp>
          <p:sp>
            <p:nvSpPr>
              <p:cNvPr id="37" name="tx36"/>
              <p:cNvSpPr/>
              <p:nvPr/>
            </p:nvSpPr>
            <p:spPr>
              <a:xfrm>
                <a:off x="1217772" y="2255547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0.75</a:t>
                </a:r>
              </a:p>
            </p:txBody>
          </p:sp>
          <p:sp>
            <p:nvSpPr>
              <p:cNvPr id="38" name="pl37"/>
              <p:cNvSpPr/>
              <p:nvPr/>
            </p:nvSpPr>
            <p:spPr>
              <a:xfrm>
                <a:off x="1463125" y="576603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8"/>
              <p:cNvSpPr/>
              <p:nvPr/>
            </p:nvSpPr>
            <p:spPr>
              <a:xfrm>
                <a:off x="1463125" y="460977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39"/>
              <p:cNvSpPr/>
              <p:nvPr/>
            </p:nvSpPr>
            <p:spPr>
              <a:xfrm>
                <a:off x="1463125" y="345350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0"/>
              <p:cNvSpPr/>
              <p:nvPr/>
            </p:nvSpPr>
            <p:spPr>
              <a:xfrm>
                <a:off x="1463125" y="229723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1"/>
              <p:cNvSpPr/>
              <p:nvPr/>
            </p:nvSpPr>
            <p:spPr>
              <a:xfrm>
                <a:off x="1497919" y="5931277"/>
                <a:ext cx="11988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8887">
                    <a:moveTo>
                      <a:pt x="0" y="0"/>
                    </a:moveTo>
                    <a:lnTo>
                      <a:pt x="119888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2"/>
              <p:cNvSpPr/>
              <p:nvPr/>
            </p:nvSpPr>
            <p:spPr>
              <a:xfrm>
                <a:off x="1669189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3"/>
              <p:cNvSpPr/>
              <p:nvPr/>
            </p:nvSpPr>
            <p:spPr>
              <a:xfrm>
                <a:off x="1954638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4"/>
              <p:cNvSpPr/>
              <p:nvPr/>
            </p:nvSpPr>
            <p:spPr>
              <a:xfrm>
                <a:off x="2240088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5"/>
              <p:cNvSpPr/>
              <p:nvPr/>
            </p:nvSpPr>
            <p:spPr>
              <a:xfrm>
                <a:off x="2525537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tx46"/>
              <p:cNvSpPr/>
              <p:nvPr/>
            </p:nvSpPr>
            <p:spPr>
              <a:xfrm>
                <a:off x="1510881" y="5993907"/>
                <a:ext cx="316616" cy="80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MFPD</a:t>
                </a:r>
              </a:p>
            </p:txBody>
          </p:sp>
          <p:sp>
            <p:nvSpPr>
              <p:cNvPr id="48" name="tx47"/>
              <p:cNvSpPr/>
              <p:nvPr/>
            </p:nvSpPr>
            <p:spPr>
              <a:xfrm>
                <a:off x="1793247" y="5993907"/>
                <a:ext cx="322783" cy="80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MFHD</a:t>
                </a:r>
              </a:p>
            </p:txBody>
          </p:sp>
          <p:sp>
            <p:nvSpPr>
              <p:cNvPr id="49" name="tx48"/>
              <p:cNvSpPr/>
              <p:nvPr/>
            </p:nvSpPr>
            <p:spPr>
              <a:xfrm>
                <a:off x="2041425" y="5993907"/>
                <a:ext cx="397326" cy="80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 dirty="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MFDPD</a:t>
                </a:r>
              </a:p>
            </p:txBody>
          </p:sp>
          <p:sp>
            <p:nvSpPr>
              <p:cNvPr id="50" name="tx49"/>
              <p:cNvSpPr/>
              <p:nvPr/>
            </p:nvSpPr>
            <p:spPr>
              <a:xfrm>
                <a:off x="2329957" y="5991179"/>
                <a:ext cx="391160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MFSPD</a:t>
                </a:r>
              </a:p>
            </p:txBody>
          </p:sp>
          <p:sp>
            <p:nvSpPr>
              <p:cNvPr id="51" name="tx50"/>
              <p:cNvSpPr/>
              <p:nvPr/>
            </p:nvSpPr>
            <p:spPr>
              <a:xfrm>
                <a:off x="1608396" y="6187116"/>
                <a:ext cx="924216" cy="12776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depth methods</a:t>
                </a:r>
              </a:p>
            </p:txBody>
          </p:sp>
          <p:sp>
            <p:nvSpPr>
              <p:cNvPr id="52" name="tx51"/>
              <p:cNvSpPr/>
              <p:nvPr/>
            </p:nvSpPr>
            <p:spPr>
              <a:xfrm rot="-5400000">
                <a:off x="914901" y="3540980"/>
                <a:ext cx="349591" cy="12776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depth</a:t>
                </a:r>
              </a:p>
            </p:txBody>
          </p:sp>
          <p:sp>
            <p:nvSpPr>
              <p:cNvPr id="54" name="rc53"/>
              <p:cNvSpPr/>
              <p:nvPr/>
            </p:nvSpPr>
            <p:spPr>
              <a:xfrm>
                <a:off x="2766396" y="983989"/>
                <a:ext cx="1782407" cy="534722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rc54"/>
              <p:cNvSpPr/>
              <p:nvPr/>
            </p:nvSpPr>
            <p:spPr>
              <a:xfrm>
                <a:off x="3280327" y="1278446"/>
                <a:ext cx="1198887" cy="465283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t55"/>
              <p:cNvSpPr/>
              <p:nvPr/>
            </p:nvSpPr>
            <p:spPr>
              <a:xfrm>
                <a:off x="3426770" y="4612440"/>
                <a:ext cx="49651" cy="49651"/>
              </a:xfrm>
              <a:prstGeom prst="triangl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t56"/>
              <p:cNvSpPr/>
              <p:nvPr/>
            </p:nvSpPr>
            <p:spPr>
              <a:xfrm>
                <a:off x="3426770" y="4851626"/>
                <a:ext cx="49651" cy="49651"/>
              </a:xfrm>
              <a:prstGeom prst="ellips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t57"/>
              <p:cNvSpPr/>
              <p:nvPr/>
            </p:nvSpPr>
            <p:spPr>
              <a:xfrm>
                <a:off x="3426770" y="5089457"/>
                <a:ext cx="49651" cy="49651"/>
              </a:xfrm>
              <a:prstGeom prst="rect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8"/>
              <p:cNvSpPr/>
              <p:nvPr/>
            </p:nvSpPr>
            <p:spPr>
              <a:xfrm>
                <a:off x="3451596" y="1843900"/>
                <a:ext cx="0" cy="588404"/>
              </a:xfrm>
              <a:custGeom>
                <a:avLst/>
                <a:gdLst/>
                <a:ahLst/>
                <a:cxnLst/>
                <a:rect l="0" t="0" r="0" b="0"/>
                <a:pathLst>
                  <a:path h="588404">
                    <a:moveTo>
                      <a:pt x="0" y="58840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59"/>
              <p:cNvSpPr/>
              <p:nvPr/>
            </p:nvSpPr>
            <p:spPr>
              <a:xfrm>
                <a:off x="3451596" y="3311549"/>
                <a:ext cx="0" cy="824024"/>
              </a:xfrm>
              <a:custGeom>
                <a:avLst/>
                <a:gdLst/>
                <a:ahLst/>
                <a:cxnLst/>
                <a:rect l="0" t="0" r="0" b="0"/>
                <a:pathLst>
                  <a:path h="824024">
                    <a:moveTo>
                      <a:pt x="0" y="0"/>
                    </a:moveTo>
                    <a:lnTo>
                      <a:pt x="0" y="824024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g60"/>
              <p:cNvSpPr/>
              <p:nvPr/>
            </p:nvSpPr>
            <p:spPr>
              <a:xfrm>
                <a:off x="3344553" y="2432304"/>
                <a:ext cx="214087" cy="879244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879244">
                    <a:moveTo>
                      <a:pt x="0" y="0"/>
                    </a:moveTo>
                    <a:lnTo>
                      <a:pt x="0" y="879244"/>
                    </a:lnTo>
                    <a:lnTo>
                      <a:pt x="214087" y="879244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00BA38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1"/>
              <p:cNvSpPr/>
              <p:nvPr/>
            </p:nvSpPr>
            <p:spPr>
              <a:xfrm>
                <a:off x="3344553" y="2740814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2"/>
              <p:cNvSpPr/>
              <p:nvPr/>
            </p:nvSpPr>
            <p:spPr>
              <a:xfrm>
                <a:off x="3737046" y="3861860"/>
                <a:ext cx="0" cy="388035"/>
              </a:xfrm>
              <a:custGeom>
                <a:avLst/>
                <a:gdLst/>
                <a:ahLst/>
                <a:cxnLst/>
                <a:rect l="0" t="0" r="0" b="0"/>
                <a:pathLst>
                  <a:path h="388035">
                    <a:moveTo>
                      <a:pt x="0" y="388035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3"/>
              <p:cNvSpPr/>
              <p:nvPr/>
            </p:nvSpPr>
            <p:spPr>
              <a:xfrm>
                <a:off x="3737046" y="4984840"/>
                <a:ext cx="0" cy="734944"/>
              </a:xfrm>
              <a:custGeom>
                <a:avLst/>
                <a:gdLst/>
                <a:ahLst/>
                <a:cxnLst/>
                <a:rect l="0" t="0" r="0" b="0"/>
                <a:pathLst>
                  <a:path h="734944">
                    <a:moveTo>
                      <a:pt x="0" y="0"/>
                    </a:moveTo>
                    <a:lnTo>
                      <a:pt x="0" y="734944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g64"/>
              <p:cNvSpPr/>
              <p:nvPr/>
            </p:nvSpPr>
            <p:spPr>
              <a:xfrm>
                <a:off x="3630002" y="4249895"/>
                <a:ext cx="214087" cy="734944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734944">
                    <a:moveTo>
                      <a:pt x="0" y="0"/>
                    </a:moveTo>
                    <a:lnTo>
                      <a:pt x="0" y="734944"/>
                    </a:lnTo>
                    <a:lnTo>
                      <a:pt x="214087" y="734944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00BA38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5"/>
              <p:cNvSpPr/>
              <p:nvPr/>
            </p:nvSpPr>
            <p:spPr>
              <a:xfrm>
                <a:off x="3630002" y="4505844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t66"/>
              <p:cNvSpPr/>
              <p:nvPr/>
            </p:nvSpPr>
            <p:spPr>
              <a:xfrm>
                <a:off x="3997669" y="4642619"/>
                <a:ext cx="49651" cy="49651"/>
              </a:xfrm>
              <a:prstGeom prst="triangl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t67"/>
              <p:cNvSpPr/>
              <p:nvPr/>
            </p:nvSpPr>
            <p:spPr>
              <a:xfrm>
                <a:off x="3997669" y="4884444"/>
                <a:ext cx="49651" cy="49651"/>
              </a:xfrm>
              <a:prstGeom prst="ellips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t68"/>
              <p:cNvSpPr/>
              <p:nvPr/>
            </p:nvSpPr>
            <p:spPr>
              <a:xfrm>
                <a:off x="3997669" y="5115328"/>
                <a:ext cx="49651" cy="49651"/>
              </a:xfrm>
              <a:prstGeom prst="rect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69"/>
              <p:cNvSpPr/>
              <p:nvPr/>
            </p:nvSpPr>
            <p:spPr>
              <a:xfrm>
                <a:off x="4022495" y="1857832"/>
                <a:ext cx="0" cy="592376"/>
              </a:xfrm>
              <a:custGeom>
                <a:avLst/>
                <a:gdLst/>
                <a:ahLst/>
                <a:cxnLst/>
                <a:rect l="0" t="0" r="0" b="0"/>
                <a:pathLst>
                  <a:path h="592376">
                    <a:moveTo>
                      <a:pt x="0" y="592376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l70"/>
              <p:cNvSpPr/>
              <p:nvPr/>
            </p:nvSpPr>
            <p:spPr>
              <a:xfrm>
                <a:off x="4022495" y="3330023"/>
                <a:ext cx="0" cy="831989"/>
              </a:xfrm>
              <a:custGeom>
                <a:avLst/>
                <a:gdLst/>
                <a:ahLst/>
                <a:cxnLst/>
                <a:rect l="0" t="0" r="0" b="0"/>
                <a:pathLst>
                  <a:path h="831989">
                    <a:moveTo>
                      <a:pt x="0" y="0"/>
                    </a:moveTo>
                    <a:lnTo>
                      <a:pt x="0" y="831989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g71"/>
              <p:cNvSpPr/>
              <p:nvPr/>
            </p:nvSpPr>
            <p:spPr>
              <a:xfrm>
                <a:off x="3915452" y="2450208"/>
                <a:ext cx="214087" cy="879814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879814">
                    <a:moveTo>
                      <a:pt x="0" y="0"/>
                    </a:moveTo>
                    <a:lnTo>
                      <a:pt x="0" y="879814"/>
                    </a:lnTo>
                    <a:lnTo>
                      <a:pt x="214087" y="879814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00BA38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2"/>
              <p:cNvSpPr/>
              <p:nvPr/>
            </p:nvSpPr>
            <p:spPr>
              <a:xfrm>
                <a:off x="3915452" y="2754421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t73"/>
              <p:cNvSpPr/>
              <p:nvPr/>
            </p:nvSpPr>
            <p:spPr>
              <a:xfrm>
                <a:off x="4283119" y="4009831"/>
                <a:ext cx="49651" cy="49651"/>
              </a:xfrm>
              <a:prstGeom prst="triangl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t74"/>
              <p:cNvSpPr/>
              <p:nvPr/>
            </p:nvSpPr>
            <p:spPr>
              <a:xfrm>
                <a:off x="4283119" y="4372898"/>
                <a:ext cx="49651" cy="49651"/>
              </a:xfrm>
              <a:prstGeom prst="ellips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t75"/>
              <p:cNvSpPr/>
              <p:nvPr/>
            </p:nvSpPr>
            <p:spPr>
              <a:xfrm>
                <a:off x="4283119" y="4671325"/>
                <a:ext cx="49651" cy="49651"/>
              </a:xfrm>
              <a:prstGeom prst="rect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6"/>
              <p:cNvSpPr/>
              <p:nvPr/>
            </p:nvSpPr>
            <p:spPr>
              <a:xfrm>
                <a:off x="4307944" y="1489939"/>
                <a:ext cx="0" cy="370228"/>
              </a:xfrm>
              <a:custGeom>
                <a:avLst/>
                <a:gdLst/>
                <a:ahLst/>
                <a:cxnLst/>
                <a:rect l="0" t="0" r="0" b="0"/>
                <a:pathLst>
                  <a:path h="370228">
                    <a:moveTo>
                      <a:pt x="0" y="370228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7"/>
              <p:cNvSpPr/>
              <p:nvPr/>
            </p:nvSpPr>
            <p:spPr>
              <a:xfrm>
                <a:off x="4307944" y="2495969"/>
                <a:ext cx="0" cy="785827"/>
              </a:xfrm>
              <a:custGeom>
                <a:avLst/>
                <a:gdLst/>
                <a:ahLst/>
                <a:cxnLst/>
                <a:rect l="0" t="0" r="0" b="0"/>
                <a:pathLst>
                  <a:path h="785827">
                    <a:moveTo>
                      <a:pt x="0" y="0"/>
                    </a:moveTo>
                    <a:lnTo>
                      <a:pt x="0" y="785827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g78"/>
              <p:cNvSpPr/>
              <p:nvPr/>
            </p:nvSpPr>
            <p:spPr>
              <a:xfrm>
                <a:off x="4200901" y="1860167"/>
                <a:ext cx="214087" cy="635802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635802">
                    <a:moveTo>
                      <a:pt x="0" y="0"/>
                    </a:moveTo>
                    <a:lnTo>
                      <a:pt x="0" y="635802"/>
                    </a:lnTo>
                    <a:lnTo>
                      <a:pt x="214087" y="635802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00BA38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79"/>
              <p:cNvSpPr/>
              <p:nvPr/>
            </p:nvSpPr>
            <p:spPr>
              <a:xfrm>
                <a:off x="4200901" y="2088137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0"/>
              <p:cNvSpPr/>
              <p:nvPr/>
            </p:nvSpPr>
            <p:spPr>
              <a:xfrm>
                <a:off x="3280327" y="1278446"/>
                <a:ext cx="0" cy="4652830"/>
              </a:xfrm>
              <a:custGeom>
                <a:avLst/>
                <a:gdLst/>
                <a:ahLst/>
                <a:cxnLst/>
                <a:rect l="0" t="0" r="0" b="0"/>
                <a:pathLst>
                  <a:path h="4652830">
                    <a:moveTo>
                      <a:pt x="0" y="465283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tx81"/>
              <p:cNvSpPr/>
              <p:nvPr/>
            </p:nvSpPr>
            <p:spPr>
              <a:xfrm>
                <a:off x="3000179" y="5815502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0.00</a:t>
                </a:r>
              </a:p>
            </p:txBody>
          </p:sp>
          <p:sp>
            <p:nvSpPr>
              <p:cNvPr id="83" name="tx82"/>
              <p:cNvSpPr/>
              <p:nvPr/>
            </p:nvSpPr>
            <p:spPr>
              <a:xfrm>
                <a:off x="3000179" y="4605916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0.25</a:t>
                </a:r>
              </a:p>
            </p:txBody>
          </p:sp>
          <p:sp>
            <p:nvSpPr>
              <p:cNvPr id="84" name="tx83"/>
              <p:cNvSpPr/>
              <p:nvPr/>
            </p:nvSpPr>
            <p:spPr>
              <a:xfrm>
                <a:off x="3000179" y="3396329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0.50</a:t>
                </a:r>
              </a:p>
            </p:txBody>
          </p:sp>
          <p:sp>
            <p:nvSpPr>
              <p:cNvPr id="85" name="tx84"/>
              <p:cNvSpPr/>
              <p:nvPr/>
            </p:nvSpPr>
            <p:spPr>
              <a:xfrm>
                <a:off x="3000179" y="2186743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0.75</a:t>
                </a:r>
              </a:p>
            </p:txBody>
          </p:sp>
          <p:sp>
            <p:nvSpPr>
              <p:cNvPr id="86" name="pl85"/>
              <p:cNvSpPr/>
              <p:nvPr/>
            </p:nvSpPr>
            <p:spPr>
              <a:xfrm>
                <a:off x="3245532" y="585719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l86"/>
              <p:cNvSpPr/>
              <p:nvPr/>
            </p:nvSpPr>
            <p:spPr>
              <a:xfrm>
                <a:off x="3245532" y="464760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l87"/>
              <p:cNvSpPr/>
              <p:nvPr/>
            </p:nvSpPr>
            <p:spPr>
              <a:xfrm>
                <a:off x="3245532" y="343802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l88"/>
              <p:cNvSpPr/>
              <p:nvPr/>
            </p:nvSpPr>
            <p:spPr>
              <a:xfrm>
                <a:off x="3245532" y="222843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l89"/>
              <p:cNvSpPr/>
              <p:nvPr/>
            </p:nvSpPr>
            <p:spPr>
              <a:xfrm>
                <a:off x="3280327" y="5931277"/>
                <a:ext cx="11988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8887">
                    <a:moveTo>
                      <a:pt x="0" y="0"/>
                    </a:moveTo>
                    <a:lnTo>
                      <a:pt x="119888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l90"/>
              <p:cNvSpPr/>
              <p:nvPr/>
            </p:nvSpPr>
            <p:spPr>
              <a:xfrm>
                <a:off x="3451596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l91"/>
              <p:cNvSpPr/>
              <p:nvPr/>
            </p:nvSpPr>
            <p:spPr>
              <a:xfrm>
                <a:off x="3737046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l92"/>
              <p:cNvSpPr/>
              <p:nvPr/>
            </p:nvSpPr>
            <p:spPr>
              <a:xfrm>
                <a:off x="4022495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l93"/>
              <p:cNvSpPr/>
              <p:nvPr/>
            </p:nvSpPr>
            <p:spPr>
              <a:xfrm>
                <a:off x="4307944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tx94"/>
              <p:cNvSpPr/>
              <p:nvPr/>
            </p:nvSpPr>
            <p:spPr>
              <a:xfrm>
                <a:off x="3293288" y="5993907"/>
                <a:ext cx="316616" cy="80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MFPD</a:t>
                </a:r>
              </a:p>
            </p:txBody>
          </p:sp>
          <p:sp>
            <p:nvSpPr>
              <p:cNvPr id="96" name="tx95"/>
              <p:cNvSpPr/>
              <p:nvPr/>
            </p:nvSpPr>
            <p:spPr>
              <a:xfrm>
                <a:off x="3575654" y="5993907"/>
                <a:ext cx="322783" cy="80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MFHD</a:t>
                </a:r>
              </a:p>
            </p:txBody>
          </p:sp>
          <p:sp>
            <p:nvSpPr>
              <p:cNvPr id="97" name="tx96"/>
              <p:cNvSpPr/>
              <p:nvPr/>
            </p:nvSpPr>
            <p:spPr>
              <a:xfrm>
                <a:off x="3823832" y="5993907"/>
                <a:ext cx="397326" cy="80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MFDPD</a:t>
                </a:r>
              </a:p>
            </p:txBody>
          </p:sp>
          <p:sp>
            <p:nvSpPr>
              <p:cNvPr id="98" name="tx97"/>
              <p:cNvSpPr/>
              <p:nvPr/>
            </p:nvSpPr>
            <p:spPr>
              <a:xfrm>
                <a:off x="4112364" y="5991179"/>
                <a:ext cx="391160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MFSPD</a:t>
                </a:r>
              </a:p>
            </p:txBody>
          </p:sp>
          <p:sp>
            <p:nvSpPr>
              <p:cNvPr id="99" name="tx98"/>
              <p:cNvSpPr/>
              <p:nvPr/>
            </p:nvSpPr>
            <p:spPr>
              <a:xfrm>
                <a:off x="3444804" y="6182006"/>
                <a:ext cx="924216" cy="12776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depth methods</a:t>
                </a:r>
              </a:p>
            </p:txBody>
          </p:sp>
          <p:sp>
            <p:nvSpPr>
              <p:cNvPr id="100" name="tx99"/>
              <p:cNvSpPr/>
              <p:nvPr/>
            </p:nvSpPr>
            <p:spPr>
              <a:xfrm rot="-5400000">
                <a:off x="2697308" y="3540980"/>
                <a:ext cx="349591" cy="12776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depth</a:t>
                </a:r>
              </a:p>
            </p:txBody>
          </p:sp>
          <p:sp>
            <p:nvSpPr>
              <p:cNvPr id="102" name="rc101"/>
              <p:cNvSpPr/>
              <p:nvPr/>
            </p:nvSpPr>
            <p:spPr>
              <a:xfrm>
                <a:off x="4548803" y="983989"/>
                <a:ext cx="1782407" cy="534722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rc102"/>
              <p:cNvSpPr/>
              <p:nvPr/>
            </p:nvSpPr>
            <p:spPr>
              <a:xfrm>
                <a:off x="5062734" y="1278446"/>
                <a:ext cx="1198887" cy="465283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t103"/>
              <p:cNvSpPr/>
              <p:nvPr/>
            </p:nvSpPr>
            <p:spPr>
              <a:xfrm>
                <a:off x="5209178" y="5025093"/>
                <a:ext cx="49651" cy="49651"/>
              </a:xfrm>
              <a:prstGeom prst="triangl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t104"/>
              <p:cNvSpPr/>
              <p:nvPr/>
            </p:nvSpPr>
            <p:spPr>
              <a:xfrm>
                <a:off x="5209178" y="5134670"/>
                <a:ext cx="49651" cy="49651"/>
              </a:xfrm>
              <a:prstGeom prst="ellips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l105"/>
              <p:cNvSpPr/>
              <p:nvPr/>
            </p:nvSpPr>
            <p:spPr>
              <a:xfrm>
                <a:off x="5234004" y="1868774"/>
                <a:ext cx="0" cy="538274"/>
              </a:xfrm>
              <a:custGeom>
                <a:avLst/>
                <a:gdLst/>
                <a:ahLst/>
                <a:cxnLst/>
                <a:rect l="0" t="0" r="0" b="0"/>
                <a:pathLst>
                  <a:path h="538274">
                    <a:moveTo>
                      <a:pt x="0" y="53827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l106"/>
              <p:cNvSpPr/>
              <p:nvPr/>
            </p:nvSpPr>
            <p:spPr>
              <a:xfrm>
                <a:off x="5234004" y="3300626"/>
                <a:ext cx="0" cy="837371"/>
              </a:xfrm>
              <a:custGeom>
                <a:avLst/>
                <a:gdLst/>
                <a:ahLst/>
                <a:cxnLst/>
                <a:rect l="0" t="0" r="0" b="0"/>
                <a:pathLst>
                  <a:path h="837371">
                    <a:moveTo>
                      <a:pt x="0" y="0"/>
                    </a:moveTo>
                    <a:lnTo>
                      <a:pt x="0" y="837371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g107"/>
              <p:cNvSpPr/>
              <p:nvPr/>
            </p:nvSpPr>
            <p:spPr>
              <a:xfrm>
                <a:off x="5126960" y="2407049"/>
                <a:ext cx="214087" cy="893577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893577">
                    <a:moveTo>
                      <a:pt x="0" y="0"/>
                    </a:moveTo>
                    <a:lnTo>
                      <a:pt x="0" y="893577"/>
                    </a:lnTo>
                    <a:lnTo>
                      <a:pt x="214087" y="893577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619CFF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l108"/>
              <p:cNvSpPr/>
              <p:nvPr/>
            </p:nvSpPr>
            <p:spPr>
              <a:xfrm>
                <a:off x="5126960" y="2785810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l109"/>
              <p:cNvSpPr/>
              <p:nvPr/>
            </p:nvSpPr>
            <p:spPr>
              <a:xfrm>
                <a:off x="5519453" y="3848700"/>
                <a:ext cx="0" cy="381290"/>
              </a:xfrm>
              <a:custGeom>
                <a:avLst/>
                <a:gdLst/>
                <a:ahLst/>
                <a:cxnLst/>
                <a:rect l="0" t="0" r="0" b="0"/>
                <a:pathLst>
                  <a:path h="381290">
                    <a:moveTo>
                      <a:pt x="0" y="38129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l110"/>
              <p:cNvSpPr/>
              <p:nvPr/>
            </p:nvSpPr>
            <p:spPr>
              <a:xfrm>
                <a:off x="5519453" y="5005895"/>
                <a:ext cx="0" cy="713890"/>
              </a:xfrm>
              <a:custGeom>
                <a:avLst/>
                <a:gdLst/>
                <a:ahLst/>
                <a:cxnLst/>
                <a:rect l="0" t="0" r="0" b="0"/>
                <a:pathLst>
                  <a:path h="713890">
                    <a:moveTo>
                      <a:pt x="0" y="0"/>
                    </a:moveTo>
                    <a:lnTo>
                      <a:pt x="0" y="71389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g111"/>
              <p:cNvSpPr/>
              <p:nvPr/>
            </p:nvSpPr>
            <p:spPr>
              <a:xfrm>
                <a:off x="5412409" y="4229990"/>
                <a:ext cx="214087" cy="775904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775904">
                    <a:moveTo>
                      <a:pt x="0" y="0"/>
                    </a:moveTo>
                    <a:lnTo>
                      <a:pt x="0" y="775904"/>
                    </a:lnTo>
                    <a:lnTo>
                      <a:pt x="214087" y="775904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619CFF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l112"/>
              <p:cNvSpPr/>
              <p:nvPr/>
            </p:nvSpPr>
            <p:spPr>
              <a:xfrm>
                <a:off x="5412409" y="4541030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t113"/>
              <p:cNvSpPr/>
              <p:nvPr/>
            </p:nvSpPr>
            <p:spPr>
              <a:xfrm>
                <a:off x="5780076" y="5043037"/>
                <a:ext cx="49651" cy="49651"/>
              </a:xfrm>
              <a:prstGeom prst="triangl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t114"/>
              <p:cNvSpPr/>
              <p:nvPr/>
            </p:nvSpPr>
            <p:spPr>
              <a:xfrm>
                <a:off x="5780076" y="5153643"/>
                <a:ext cx="49651" cy="49651"/>
              </a:xfrm>
              <a:prstGeom prst="ellips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5"/>
              <p:cNvSpPr/>
              <p:nvPr/>
            </p:nvSpPr>
            <p:spPr>
              <a:xfrm>
                <a:off x="5804902" y="1899038"/>
                <a:ext cx="0" cy="486992"/>
              </a:xfrm>
              <a:custGeom>
                <a:avLst/>
                <a:gdLst/>
                <a:ahLst/>
                <a:cxnLst/>
                <a:rect l="0" t="0" r="0" b="0"/>
                <a:pathLst>
                  <a:path h="486992">
                    <a:moveTo>
                      <a:pt x="0" y="486992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6"/>
              <p:cNvSpPr/>
              <p:nvPr/>
            </p:nvSpPr>
            <p:spPr>
              <a:xfrm>
                <a:off x="5804902" y="3349330"/>
                <a:ext cx="0" cy="789127"/>
              </a:xfrm>
              <a:custGeom>
                <a:avLst/>
                <a:gdLst/>
                <a:ahLst/>
                <a:cxnLst/>
                <a:rect l="0" t="0" r="0" b="0"/>
                <a:pathLst>
                  <a:path h="789127">
                    <a:moveTo>
                      <a:pt x="0" y="0"/>
                    </a:moveTo>
                    <a:lnTo>
                      <a:pt x="0" y="789127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g117"/>
              <p:cNvSpPr/>
              <p:nvPr/>
            </p:nvSpPr>
            <p:spPr>
              <a:xfrm>
                <a:off x="5697859" y="2386030"/>
                <a:ext cx="214087" cy="963299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963299">
                    <a:moveTo>
                      <a:pt x="0" y="0"/>
                    </a:moveTo>
                    <a:lnTo>
                      <a:pt x="0" y="963299"/>
                    </a:lnTo>
                    <a:lnTo>
                      <a:pt x="214087" y="963299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619CFF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8"/>
              <p:cNvSpPr/>
              <p:nvPr/>
            </p:nvSpPr>
            <p:spPr>
              <a:xfrm>
                <a:off x="5697859" y="2848512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t119"/>
              <p:cNvSpPr/>
              <p:nvPr/>
            </p:nvSpPr>
            <p:spPr>
              <a:xfrm>
                <a:off x="6065526" y="4576069"/>
                <a:ext cx="49651" cy="49651"/>
              </a:xfrm>
              <a:prstGeom prst="triangl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t120"/>
              <p:cNvSpPr/>
              <p:nvPr/>
            </p:nvSpPr>
            <p:spPr>
              <a:xfrm>
                <a:off x="6065526" y="4736566"/>
                <a:ext cx="49651" cy="49651"/>
              </a:xfrm>
              <a:prstGeom prst="ellipse">
                <a:avLst/>
              </a:prstGeom>
              <a:solidFill>
                <a:srgbClr val="333333">
                  <a:alpha val="100000"/>
                </a:srgbClr>
              </a:solidFill>
              <a:ln w="900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1"/>
              <p:cNvSpPr/>
              <p:nvPr/>
            </p:nvSpPr>
            <p:spPr>
              <a:xfrm>
                <a:off x="6090352" y="1489939"/>
                <a:ext cx="0" cy="325068"/>
              </a:xfrm>
              <a:custGeom>
                <a:avLst/>
                <a:gdLst/>
                <a:ahLst/>
                <a:cxnLst/>
                <a:rect l="0" t="0" r="0" b="0"/>
                <a:pathLst>
                  <a:path h="325068">
                    <a:moveTo>
                      <a:pt x="0" y="325068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2"/>
              <p:cNvSpPr/>
              <p:nvPr/>
            </p:nvSpPr>
            <p:spPr>
              <a:xfrm>
                <a:off x="6090352" y="2552707"/>
                <a:ext cx="0" cy="912094"/>
              </a:xfrm>
              <a:custGeom>
                <a:avLst/>
                <a:gdLst/>
                <a:ahLst/>
                <a:cxnLst/>
                <a:rect l="0" t="0" r="0" b="0"/>
                <a:pathLst>
                  <a:path h="912094">
                    <a:moveTo>
                      <a:pt x="0" y="0"/>
                    </a:moveTo>
                    <a:lnTo>
                      <a:pt x="0" y="912094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g123"/>
              <p:cNvSpPr/>
              <p:nvPr/>
            </p:nvSpPr>
            <p:spPr>
              <a:xfrm>
                <a:off x="5983308" y="1815007"/>
                <a:ext cx="214087" cy="737699"/>
              </a:xfrm>
              <a:custGeom>
                <a:avLst/>
                <a:gdLst/>
                <a:ahLst/>
                <a:cxnLst/>
                <a:rect l="0" t="0" r="0" b="0"/>
                <a:pathLst>
                  <a:path w="214087" h="737699">
                    <a:moveTo>
                      <a:pt x="0" y="0"/>
                    </a:moveTo>
                    <a:lnTo>
                      <a:pt x="0" y="737699"/>
                    </a:lnTo>
                    <a:lnTo>
                      <a:pt x="214087" y="737699"/>
                    </a:lnTo>
                    <a:lnTo>
                      <a:pt x="214087" y="0"/>
                    </a:lnTo>
                    <a:close/>
                  </a:path>
                </a:pathLst>
              </a:custGeom>
              <a:solidFill>
                <a:srgbClr val="619CFF">
                  <a:alpha val="100000"/>
                </a:srgbClr>
              </a:solidFill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l124"/>
              <p:cNvSpPr/>
              <p:nvPr/>
            </p:nvSpPr>
            <p:spPr>
              <a:xfrm>
                <a:off x="5983308" y="2171549"/>
                <a:ext cx="2140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14087">
                    <a:moveTo>
                      <a:pt x="0" y="0"/>
                    </a:moveTo>
                    <a:lnTo>
                      <a:pt x="214087" y="0"/>
                    </a:lnTo>
                  </a:path>
                </a:pathLst>
              </a:custGeom>
              <a:ln w="27101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l125"/>
              <p:cNvSpPr/>
              <p:nvPr/>
            </p:nvSpPr>
            <p:spPr>
              <a:xfrm>
                <a:off x="5062734" y="1278446"/>
                <a:ext cx="0" cy="4652830"/>
              </a:xfrm>
              <a:custGeom>
                <a:avLst/>
                <a:gdLst/>
                <a:ahLst/>
                <a:cxnLst/>
                <a:rect l="0" t="0" r="0" b="0"/>
                <a:pathLst>
                  <a:path h="4652830">
                    <a:moveTo>
                      <a:pt x="0" y="465283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tx126"/>
              <p:cNvSpPr/>
              <p:nvPr/>
            </p:nvSpPr>
            <p:spPr>
              <a:xfrm>
                <a:off x="4782587" y="5827315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0.00</a:t>
                </a:r>
              </a:p>
            </p:txBody>
          </p:sp>
          <p:sp>
            <p:nvSpPr>
              <p:cNvPr id="128" name="tx127"/>
              <p:cNvSpPr/>
              <p:nvPr/>
            </p:nvSpPr>
            <p:spPr>
              <a:xfrm>
                <a:off x="4782587" y="4616100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0.25</a:t>
                </a:r>
              </a:p>
            </p:txBody>
          </p:sp>
          <p:sp>
            <p:nvSpPr>
              <p:cNvPr id="129" name="tx128"/>
              <p:cNvSpPr/>
              <p:nvPr/>
            </p:nvSpPr>
            <p:spPr>
              <a:xfrm>
                <a:off x="4782587" y="3404885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0.50</a:t>
                </a:r>
              </a:p>
            </p:txBody>
          </p:sp>
          <p:sp>
            <p:nvSpPr>
              <p:cNvPr id="130" name="tx129"/>
              <p:cNvSpPr/>
              <p:nvPr/>
            </p:nvSpPr>
            <p:spPr>
              <a:xfrm>
                <a:off x="4782587" y="2193670"/>
                <a:ext cx="217517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0.75</a:t>
                </a:r>
              </a:p>
            </p:txBody>
          </p:sp>
          <p:sp>
            <p:nvSpPr>
              <p:cNvPr id="131" name="pl130"/>
              <p:cNvSpPr/>
              <p:nvPr/>
            </p:nvSpPr>
            <p:spPr>
              <a:xfrm>
                <a:off x="5027939" y="586900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l131"/>
              <p:cNvSpPr/>
              <p:nvPr/>
            </p:nvSpPr>
            <p:spPr>
              <a:xfrm>
                <a:off x="5027939" y="465779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l132"/>
              <p:cNvSpPr/>
              <p:nvPr/>
            </p:nvSpPr>
            <p:spPr>
              <a:xfrm>
                <a:off x="5027939" y="344657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l133"/>
              <p:cNvSpPr/>
              <p:nvPr/>
            </p:nvSpPr>
            <p:spPr>
              <a:xfrm>
                <a:off x="5027939" y="2235362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l134"/>
              <p:cNvSpPr/>
              <p:nvPr/>
            </p:nvSpPr>
            <p:spPr>
              <a:xfrm>
                <a:off x="5062734" y="5931277"/>
                <a:ext cx="1198887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8887">
                    <a:moveTo>
                      <a:pt x="0" y="0"/>
                    </a:moveTo>
                    <a:lnTo>
                      <a:pt x="119888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l135"/>
              <p:cNvSpPr/>
              <p:nvPr/>
            </p:nvSpPr>
            <p:spPr>
              <a:xfrm>
                <a:off x="5234004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l136"/>
              <p:cNvSpPr/>
              <p:nvPr/>
            </p:nvSpPr>
            <p:spPr>
              <a:xfrm>
                <a:off x="5519453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l137"/>
              <p:cNvSpPr/>
              <p:nvPr/>
            </p:nvSpPr>
            <p:spPr>
              <a:xfrm>
                <a:off x="5804902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l138"/>
              <p:cNvSpPr/>
              <p:nvPr/>
            </p:nvSpPr>
            <p:spPr>
              <a:xfrm>
                <a:off x="6090352" y="5931277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tx139"/>
              <p:cNvSpPr/>
              <p:nvPr/>
            </p:nvSpPr>
            <p:spPr>
              <a:xfrm>
                <a:off x="5075695" y="5993907"/>
                <a:ext cx="316616" cy="80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MFPD</a:t>
                </a:r>
              </a:p>
            </p:txBody>
          </p:sp>
          <p:sp>
            <p:nvSpPr>
              <p:cNvPr id="141" name="tx140"/>
              <p:cNvSpPr/>
              <p:nvPr/>
            </p:nvSpPr>
            <p:spPr>
              <a:xfrm>
                <a:off x="5358061" y="5993907"/>
                <a:ext cx="322783" cy="80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MFHD</a:t>
                </a:r>
              </a:p>
            </p:txBody>
          </p:sp>
          <p:sp>
            <p:nvSpPr>
              <p:cNvPr id="142" name="tx141"/>
              <p:cNvSpPr/>
              <p:nvPr/>
            </p:nvSpPr>
            <p:spPr>
              <a:xfrm>
                <a:off x="5606239" y="5993907"/>
                <a:ext cx="397326" cy="8000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MFDPD</a:t>
                </a:r>
              </a:p>
            </p:txBody>
          </p:sp>
          <p:sp>
            <p:nvSpPr>
              <p:cNvPr id="143" name="tx142"/>
              <p:cNvSpPr/>
              <p:nvPr/>
            </p:nvSpPr>
            <p:spPr>
              <a:xfrm>
                <a:off x="5894772" y="5991179"/>
                <a:ext cx="391160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MFSPD</a:t>
                </a:r>
              </a:p>
            </p:txBody>
          </p:sp>
          <p:sp>
            <p:nvSpPr>
              <p:cNvPr id="144" name="tx143"/>
              <p:cNvSpPr/>
              <p:nvPr/>
            </p:nvSpPr>
            <p:spPr>
              <a:xfrm>
                <a:off x="5208957" y="6187116"/>
                <a:ext cx="924216" cy="12776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depth methods</a:t>
                </a:r>
              </a:p>
            </p:txBody>
          </p:sp>
          <p:sp>
            <p:nvSpPr>
              <p:cNvPr id="145" name="tx144"/>
              <p:cNvSpPr/>
              <p:nvPr/>
            </p:nvSpPr>
            <p:spPr>
              <a:xfrm rot="-5400000">
                <a:off x="4479715" y="3540980"/>
                <a:ext cx="349591" cy="12776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cs typeface="Arial" panose="020B0604020202020204"/>
                  </a:rPr>
                  <a:t>depth</a:t>
                </a:r>
              </a:p>
            </p:txBody>
          </p:sp>
        </p:grpSp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255" y="813435"/>
              <a:ext cx="1810559" cy="1800000"/>
            </a:xfrm>
            <a:prstGeom prst="rect">
              <a:avLst/>
            </a:prstGeom>
          </p:spPr>
        </p:pic>
        <p:pic>
          <p:nvPicPr>
            <p:cNvPr id="148" name="图片 1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3805" y="813435"/>
              <a:ext cx="1812973" cy="1800000"/>
            </a:xfrm>
            <a:prstGeom prst="rect">
              <a:avLst/>
            </a:prstGeom>
          </p:spPr>
        </p:pic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2555" y="813435"/>
              <a:ext cx="1780184" cy="1800000"/>
            </a:xfrm>
            <a:prstGeom prst="rect">
              <a:avLst/>
            </a:prstGeom>
          </p:spPr>
        </p:pic>
        <p:sp>
          <p:nvSpPr>
            <p:cNvPr id="150" name="pt7"/>
            <p:cNvSpPr/>
            <p:nvPr/>
          </p:nvSpPr>
          <p:spPr>
            <a:xfrm>
              <a:off x="291979" y="1115103"/>
              <a:ext cx="77488" cy="38480"/>
            </a:xfrm>
            <a:prstGeom prst="triangl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324740" y="99584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</a:t>
              </a:r>
              <a:r>
                <a:rPr lang="en-US" altLang="zh-CN" sz="1200" dirty="0" smtClean="0"/>
                <a:t>utlier1</a:t>
              </a:r>
              <a:endParaRPr lang="en-US" altLang="zh-CN" sz="1200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311805" y="122484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</a:t>
              </a:r>
              <a:r>
                <a:rPr lang="en-US" altLang="zh-CN" sz="1200" dirty="0" smtClean="0"/>
                <a:t>utlier2</a:t>
              </a:r>
              <a:endParaRPr lang="en-US" altLang="zh-CN" sz="1200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311805" y="1455126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Outlier3</a:t>
              </a:r>
              <a:endParaRPr lang="en-US" altLang="zh-CN" sz="1200" dirty="0"/>
            </a:p>
          </p:txBody>
        </p:sp>
        <p:sp>
          <p:nvSpPr>
            <p:cNvPr id="154" name="pt8"/>
            <p:cNvSpPr/>
            <p:nvPr/>
          </p:nvSpPr>
          <p:spPr>
            <a:xfrm>
              <a:off x="284612" y="1354892"/>
              <a:ext cx="77488" cy="3848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9"/>
            <p:cNvSpPr/>
            <p:nvPr/>
          </p:nvSpPr>
          <p:spPr>
            <a:xfrm>
              <a:off x="282457" y="1557656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7"/>
            <p:cNvSpPr/>
            <p:nvPr/>
          </p:nvSpPr>
          <p:spPr>
            <a:xfrm>
              <a:off x="2656865" y="1705880"/>
              <a:ext cx="77488" cy="38480"/>
            </a:xfrm>
            <a:prstGeom prst="triangl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8"/>
            <p:cNvSpPr/>
            <p:nvPr/>
          </p:nvSpPr>
          <p:spPr>
            <a:xfrm>
              <a:off x="2656865" y="1272843"/>
              <a:ext cx="77488" cy="3848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9"/>
            <p:cNvSpPr/>
            <p:nvPr/>
          </p:nvSpPr>
          <p:spPr>
            <a:xfrm>
              <a:off x="2656865" y="1018188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9"/>
            <p:cNvSpPr/>
            <p:nvPr/>
          </p:nvSpPr>
          <p:spPr>
            <a:xfrm>
              <a:off x="5214010" y="2286918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8"/>
            <p:cNvSpPr/>
            <p:nvPr/>
          </p:nvSpPr>
          <p:spPr>
            <a:xfrm>
              <a:off x="5181625" y="2020238"/>
              <a:ext cx="77488" cy="3848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7"/>
            <p:cNvSpPr/>
            <p:nvPr/>
          </p:nvSpPr>
          <p:spPr>
            <a:xfrm>
              <a:off x="5136540" y="1783350"/>
              <a:ext cx="77488" cy="38480"/>
            </a:xfrm>
            <a:prstGeom prst="triangl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7"/>
            <p:cNvSpPr/>
            <p:nvPr/>
          </p:nvSpPr>
          <p:spPr>
            <a:xfrm>
              <a:off x="7995310" y="1744615"/>
              <a:ext cx="77488" cy="38480"/>
            </a:xfrm>
            <a:prstGeom prst="triangl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8"/>
            <p:cNvSpPr/>
            <p:nvPr/>
          </p:nvSpPr>
          <p:spPr>
            <a:xfrm>
              <a:off x="7963560" y="1311578"/>
              <a:ext cx="77488" cy="3848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9"/>
            <p:cNvSpPr/>
            <p:nvPr/>
          </p:nvSpPr>
          <p:spPr>
            <a:xfrm>
              <a:off x="7963560" y="1056923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7"/>
            <p:cNvSpPr/>
            <p:nvPr/>
          </p:nvSpPr>
          <p:spPr>
            <a:xfrm>
              <a:off x="1640230" y="5957205"/>
              <a:ext cx="77488" cy="38480"/>
            </a:xfrm>
            <a:prstGeom prst="triangl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9"/>
            <p:cNvSpPr/>
            <p:nvPr/>
          </p:nvSpPr>
          <p:spPr>
            <a:xfrm>
              <a:off x="1635853" y="6001900"/>
              <a:ext cx="77488" cy="3848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20"/>
            <p:cNvSpPr/>
            <p:nvPr/>
          </p:nvSpPr>
          <p:spPr>
            <a:xfrm>
              <a:off x="1642838" y="6031872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68"/>
            <p:cNvSpPr/>
            <p:nvPr/>
          </p:nvSpPr>
          <p:spPr>
            <a:xfrm>
              <a:off x="4419468" y="6031939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67"/>
            <p:cNvSpPr/>
            <p:nvPr/>
          </p:nvSpPr>
          <p:spPr>
            <a:xfrm>
              <a:off x="4419468" y="6012389"/>
              <a:ext cx="77488" cy="3848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66"/>
            <p:cNvSpPr/>
            <p:nvPr/>
          </p:nvSpPr>
          <p:spPr>
            <a:xfrm>
              <a:off x="4418833" y="5957055"/>
              <a:ext cx="77488" cy="38480"/>
            </a:xfrm>
            <a:prstGeom prst="triangl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68"/>
            <p:cNvSpPr/>
            <p:nvPr/>
          </p:nvSpPr>
          <p:spPr>
            <a:xfrm>
              <a:off x="6754998" y="5593154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68"/>
            <p:cNvSpPr/>
            <p:nvPr/>
          </p:nvSpPr>
          <p:spPr>
            <a:xfrm>
              <a:off x="7646538" y="5603314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68"/>
            <p:cNvSpPr/>
            <p:nvPr/>
          </p:nvSpPr>
          <p:spPr>
            <a:xfrm>
              <a:off x="8091038" y="5287084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68"/>
            <p:cNvSpPr/>
            <p:nvPr/>
          </p:nvSpPr>
          <p:spPr>
            <a:xfrm>
              <a:off x="7208388" y="6040829"/>
              <a:ext cx="77488" cy="38480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56"/>
            <p:cNvSpPr/>
            <p:nvPr/>
          </p:nvSpPr>
          <p:spPr>
            <a:xfrm>
              <a:off x="7208321" y="5995210"/>
              <a:ext cx="77488" cy="3848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03"/>
            <p:cNvSpPr/>
            <p:nvPr/>
          </p:nvSpPr>
          <p:spPr>
            <a:xfrm>
              <a:off x="7208732" y="5963912"/>
              <a:ext cx="77488" cy="38480"/>
            </a:xfrm>
            <a:prstGeom prst="triangl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8170/graphics/1aa3a22b-3cc0-455c-ae08-bd49293ea8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127.0.0.1:58170/graphics/1aa3a22b-3cc0-455c-ae08-bd49293ea898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://127.0.0.1:58170/graphics/1aa3a22b-3cc0-455c-ae08-bd49293ea898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63500" y="625475"/>
            <a:ext cx="8524800" cy="5544000"/>
            <a:chOff x="63500" y="625475"/>
            <a:chExt cx="8524800" cy="5544000"/>
          </a:xfrm>
        </p:grpSpPr>
        <p:pic>
          <p:nvPicPr>
            <p:cNvPr id="18" name="图片 17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0" y="625475"/>
              <a:ext cx="8524800" cy="55440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53403" y="479715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en-US" altLang="zh-CN" sz="2000" dirty="0"/>
            </a:p>
          </p:txBody>
        </p:sp>
        <p:sp>
          <p:nvSpPr>
            <p:cNvPr id="7" name="乘号 6"/>
            <p:cNvSpPr/>
            <p:nvPr/>
          </p:nvSpPr>
          <p:spPr>
            <a:xfrm>
              <a:off x="1259632" y="3933056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乘号 7"/>
            <p:cNvSpPr/>
            <p:nvPr/>
          </p:nvSpPr>
          <p:spPr>
            <a:xfrm>
              <a:off x="1979712" y="4137138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5724128" y="3934570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724787" y="4876251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3490877" y="4894250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4217888" y="4909926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5004048" y="3742360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6470848" y="4137138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7236296" y="3809835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7956376" y="3452154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73132" y="3561003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015716" y="3350567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760791" y="3173540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26881" y="3249425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53892" y="3373721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04048" y="1412776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753042" y="1405959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06852" y="1405959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272300" y="1393705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008519" y="1393705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1259632" y="2852936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015716" y="1916013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2724787" y="1196752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3526881" y="2285522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4253892" y="2880564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5004048" y="3369744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5718698" y="2604681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6448344" y="2024307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213792" y="1685059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7980907" y="1071262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73443" y="696995"/>
              <a:ext cx="10131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 I</a:t>
              </a:r>
            </a:p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 II</a:t>
              </a:r>
            </a:p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 III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乘号 39"/>
            <p:cNvSpPr/>
            <p:nvPr/>
          </p:nvSpPr>
          <p:spPr>
            <a:xfrm>
              <a:off x="789200" y="804817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34798" y="1128662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805544" y="1442832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83568" y="754360"/>
              <a:ext cx="1216282" cy="958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乘号 44"/>
          <p:cNvSpPr/>
          <p:nvPr/>
        </p:nvSpPr>
        <p:spPr>
          <a:xfrm>
            <a:off x="6623248" y="4289538"/>
            <a:ext cx="216024" cy="216024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乘号 45"/>
          <p:cNvSpPr/>
          <p:nvPr/>
        </p:nvSpPr>
        <p:spPr>
          <a:xfrm>
            <a:off x="6775648" y="4441938"/>
            <a:ext cx="216024" cy="216024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2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8170/graphics/1aa3a22b-3cc0-455c-ae08-bd49293ea8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127.0.0.1:58170/graphics/1aa3a22b-3cc0-455c-ae08-bd49293ea898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://127.0.0.1:58170/graphics/1aa3a22b-3cc0-455c-ae08-bd49293ea898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68300" y="260648"/>
            <a:ext cx="8524800" cy="5544000"/>
            <a:chOff x="63500" y="625475"/>
            <a:chExt cx="8524800" cy="5544000"/>
          </a:xfrm>
        </p:grpSpPr>
        <p:pic>
          <p:nvPicPr>
            <p:cNvPr id="18" name="图片 17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0" y="625475"/>
              <a:ext cx="8524800" cy="55440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23528" y="478420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en-US" altLang="zh-CN" sz="2000" dirty="0"/>
            </a:p>
          </p:txBody>
        </p:sp>
        <p:sp>
          <p:nvSpPr>
            <p:cNvPr id="7" name="乘号 6"/>
            <p:cNvSpPr/>
            <p:nvPr/>
          </p:nvSpPr>
          <p:spPr>
            <a:xfrm>
              <a:off x="1259632" y="3933056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乘号 7"/>
            <p:cNvSpPr/>
            <p:nvPr/>
          </p:nvSpPr>
          <p:spPr>
            <a:xfrm>
              <a:off x="1979712" y="4137138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5724128" y="3934570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724787" y="4876251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3490877" y="4894250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4217888" y="4909926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5004048" y="3742360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6470848" y="4137138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7236296" y="3809835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7956376" y="3452154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73132" y="3561003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015716" y="3350567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760791" y="3173540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26881" y="3249425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53892" y="3373721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04048" y="1412776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753042" y="1405959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06852" y="1405959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272300" y="1393705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008519" y="1393705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1259632" y="2852936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015716" y="1916013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2724787" y="1196752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3526881" y="2285522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4253892" y="2880564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5004048" y="3369744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5718698" y="2604681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6448344" y="2024307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213792" y="1685059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7980907" y="1071262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73443" y="696995"/>
              <a:ext cx="10131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 I</a:t>
              </a:r>
            </a:p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 II</a:t>
              </a:r>
            </a:p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 III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乘号 39"/>
            <p:cNvSpPr/>
            <p:nvPr/>
          </p:nvSpPr>
          <p:spPr>
            <a:xfrm>
              <a:off x="789200" y="804817"/>
              <a:ext cx="216024" cy="216024"/>
            </a:xfrm>
            <a:prstGeom prst="mathMultiply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34798" y="1128662"/>
              <a:ext cx="144016" cy="1568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805544" y="1442832"/>
              <a:ext cx="202524" cy="144016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83568" y="754360"/>
              <a:ext cx="1216282" cy="958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7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8170/graphics/7e2b578d-5f7c-4eec-9f95-1edfbc80c7d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611560" y="-27384"/>
            <a:ext cx="8398514" cy="8410150"/>
            <a:chOff x="662094" y="15875"/>
            <a:chExt cx="8398514" cy="8410150"/>
          </a:xfrm>
        </p:grpSpPr>
        <p:sp>
          <p:nvSpPr>
            <p:cNvPr id="3" name="矩形 2"/>
            <p:cNvSpPr/>
            <p:nvPr/>
          </p:nvSpPr>
          <p:spPr>
            <a:xfrm>
              <a:off x="755576" y="332656"/>
              <a:ext cx="8208912" cy="18002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3568" y="15875"/>
              <a:ext cx="18676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/>
                <a:t>a: Data preprocessing</a:t>
              </a:r>
              <a:endParaRPr lang="en-US" altLang="zh-CN" sz="1500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010" y="751815"/>
              <a:ext cx="485400" cy="62408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25666" y="1375901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MIMIC II database</a:t>
              </a:r>
              <a:endParaRPr lang="en-US" altLang="zh-CN" sz="12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778648" y="1087869"/>
              <a:ext cx="50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6644" y="655821"/>
              <a:ext cx="764097" cy="864096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664410" y="1461849"/>
              <a:ext cx="2096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Pre-filtered data</a:t>
              </a:r>
            </a:p>
            <a:p>
              <a:pPr algn="ctr"/>
              <a:r>
                <a:rPr lang="en-US" altLang="zh-CN" sz="1200" dirty="0" smtClean="0"/>
                <a:t>(Age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≥</a:t>
              </a:r>
              <a:r>
                <a:rPr lang="en-US" altLang="zh-CN" sz="1200" dirty="0" smtClean="0"/>
                <a:t>16, ICU Stay</a:t>
              </a:r>
              <a:r>
                <a:rPr lang="en-US" altLang="zh-CN" sz="1200" dirty="0" smtClean="0">
                  <a:latin typeface="宋体" panose="02010600030101010101" pitchFamily="2" charset="-122"/>
                </a:rPr>
                <a:t>≥</a:t>
              </a:r>
              <a:r>
                <a:rPr lang="en-US" altLang="zh-CN" sz="1200" dirty="0" smtClean="0"/>
                <a:t>48hrs)</a:t>
              </a:r>
              <a:endParaRPr lang="en-US" altLang="zh-CN" sz="12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3851920" y="692696"/>
              <a:ext cx="50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851920" y="692696"/>
              <a:ext cx="0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491880" y="112474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3851920" y="1124744"/>
              <a:ext cx="0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3851920" y="1547589"/>
              <a:ext cx="50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188237" y="1132092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Extract</a:t>
              </a:r>
              <a:endParaRPr lang="en-US" altLang="zh-CN" sz="1200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5045" y="372382"/>
              <a:ext cx="1106041" cy="640628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5495144" y="631721"/>
              <a:ext cx="267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Age, Height, Gender, Weight, ICU Type</a:t>
              </a:r>
              <a:endParaRPr lang="en-US" altLang="zh-CN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95144" y="1395358"/>
              <a:ext cx="267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Time series physiologic variables</a:t>
              </a:r>
              <a:endParaRPr lang="en-US" altLang="zh-CN" sz="1200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1191" y="1168059"/>
              <a:ext cx="1224901" cy="79700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519396" y="302651"/>
              <a:ext cx="1116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altLang="zh-CN" sz="1200" dirty="0" smtClean="0"/>
                <a:t>General descriptors</a:t>
              </a:r>
              <a:endParaRPr lang="en-US" altLang="zh-CN" sz="1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40348" y="1569550"/>
              <a:ext cx="1116124" cy="24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altLang="zh-CN" sz="1200" dirty="0" smtClean="0"/>
                <a:t>Vital signs</a:t>
              </a:r>
              <a:endParaRPr lang="en-US" altLang="zh-CN" sz="12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83568" y="2268746"/>
              <a:ext cx="253774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/>
                <a:t>b</a:t>
              </a:r>
              <a:r>
                <a:rPr lang="en-US" altLang="zh-CN" sz="1500" dirty="0" smtClean="0"/>
                <a:t>: </a:t>
              </a:r>
              <a:r>
                <a:rPr lang="en-US" altLang="zh-CN" sz="1500" dirty="0" err="1" smtClean="0"/>
                <a:t>Univariate</a:t>
              </a:r>
              <a:r>
                <a:rPr lang="en-US" altLang="zh-CN" sz="1500" dirty="0" smtClean="0"/>
                <a:t> outlier detection</a:t>
              </a:r>
              <a:endParaRPr lang="en-US" altLang="zh-CN" sz="15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50238" y="2588893"/>
              <a:ext cx="8214250" cy="170420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422" y="2890300"/>
              <a:ext cx="1491691" cy="970591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69649" y="3776509"/>
              <a:ext cx="166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One sparse, irregularly sampled variable</a:t>
              </a:r>
              <a:endParaRPr lang="en-US" altLang="zh-CN" sz="1200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282648" y="3579744"/>
              <a:ext cx="50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131840" y="2635059"/>
              <a:ext cx="1663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FPC Scores via PACE [45]</a:t>
              </a:r>
              <a:endParaRPr lang="en-US" altLang="zh-CN" sz="1200" dirty="0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902" y="2977684"/>
              <a:ext cx="2128845" cy="34719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文本框 40"/>
            <p:cNvSpPr txBox="1"/>
            <p:nvPr/>
          </p:nvSpPr>
          <p:spPr>
            <a:xfrm>
              <a:off x="3148358" y="3458193"/>
              <a:ext cx="1663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Test statistics</a:t>
              </a:r>
              <a:endParaRPr lang="en-US" altLang="zh-CN" sz="1200" dirty="0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2033" y="3735192"/>
              <a:ext cx="1233487" cy="37623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3" name="直接箭头连接符 42"/>
            <p:cNvCxnSpPr/>
            <p:nvPr/>
          </p:nvCxnSpPr>
          <p:spPr>
            <a:xfrm>
              <a:off x="5003641" y="3579744"/>
              <a:ext cx="50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5616092" y="3059866"/>
              <a:ext cx="1080120" cy="57606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616092" y="3419906"/>
              <a:ext cx="1080120" cy="57606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616092" y="3419906"/>
              <a:ext cx="1080120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92080" y="2750752"/>
              <a:ext cx="1663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Order statistics</a:t>
              </a:r>
              <a:endParaRPr lang="en-US" altLang="zh-CN" sz="1200" dirty="0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7203" y="3104951"/>
              <a:ext cx="664661" cy="285523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09753" y="3680131"/>
              <a:ext cx="639560" cy="255824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5324186" y="3388416"/>
              <a:ext cx="1663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Intersection Set</a:t>
              </a:r>
              <a:endParaRPr lang="en-US" altLang="zh-CN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6765083" y="3564136"/>
              <a:ext cx="50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7301334" y="2943935"/>
              <a:ext cx="1442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altLang="zh-CN" sz="1200" dirty="0" smtClean="0"/>
                <a:t>Test statistics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zh-CN" sz="1200" dirty="0" smtClean="0"/>
                <a:t>based on clean set</a:t>
              </a:r>
              <a:endParaRPr lang="en-US" altLang="zh-CN" sz="1200" dirty="0"/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52320" y="3496580"/>
              <a:ext cx="1208612" cy="559858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669649" y="4347083"/>
              <a:ext cx="19603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/>
                <a:t>c: Adaptive imputation</a:t>
              </a:r>
              <a:endParaRPr lang="en-US" altLang="zh-CN" sz="15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50238" y="4685414"/>
              <a:ext cx="8214250" cy="170420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50238" y="5923574"/>
              <a:ext cx="259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One variable with outliers </a:t>
              </a:r>
            </a:p>
            <a:p>
              <a:pPr algn="ctr"/>
              <a:r>
                <a:rPr lang="en-US" altLang="zh-CN" sz="1200" dirty="0" smtClean="0"/>
                <a:t>(Using the dense case for illustration)</a:t>
              </a:r>
              <a:endParaRPr lang="en-US" altLang="zh-CN" sz="1200" dirty="0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 rotWithShape="1">
            <a:blip r:embed="rId12"/>
            <a:srcRect t="12676"/>
            <a:stretch/>
          </p:blipFill>
          <p:spPr>
            <a:xfrm>
              <a:off x="1179010" y="4899392"/>
              <a:ext cx="1795229" cy="1019804"/>
            </a:xfrm>
            <a:prstGeom prst="rect">
              <a:avLst/>
            </a:prstGeom>
          </p:spPr>
        </p:pic>
        <p:cxnSp>
          <p:nvCxnSpPr>
            <p:cNvPr id="60" name="直接箭头连接符 59"/>
            <p:cNvCxnSpPr/>
            <p:nvPr/>
          </p:nvCxnSpPr>
          <p:spPr>
            <a:xfrm>
              <a:off x="3221314" y="5409294"/>
              <a:ext cx="50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71900" y="4805132"/>
              <a:ext cx="2071158" cy="1087358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3411919" y="6011130"/>
              <a:ext cx="2598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Expert analysis of the root causes</a:t>
              </a:r>
              <a:endParaRPr lang="en-US" altLang="zh-CN" sz="1200" dirty="0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5491058" y="5409294"/>
              <a:ext cx="50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6533870" y="4899392"/>
              <a:ext cx="1949864" cy="1195510"/>
              <a:chOff x="1112566" y="1916832"/>
              <a:chExt cx="6918868" cy="3930356"/>
            </a:xfrm>
          </p:grpSpPr>
          <p:pic>
            <p:nvPicPr>
              <p:cNvPr id="65" name="图片 64"/>
              <p:cNvPicPr>
                <a:picLocks noChangeAspect="1"/>
              </p:cNvPicPr>
              <p:nvPr/>
            </p:nvPicPr>
            <p:blipFill rotWithShape="1">
              <a:blip r:embed="rId12"/>
              <a:srcRect t="12676"/>
              <a:stretch/>
            </p:blipFill>
            <p:spPr>
              <a:xfrm>
                <a:off x="1112566" y="1916832"/>
                <a:ext cx="6918868" cy="3930356"/>
              </a:xfrm>
              <a:prstGeom prst="rect">
                <a:avLst/>
              </a:prstGeom>
            </p:spPr>
          </p:pic>
          <p:cxnSp>
            <p:nvCxnSpPr>
              <p:cNvPr id="66" name="直接连接符 65"/>
              <p:cNvCxnSpPr/>
              <p:nvPr/>
            </p:nvCxnSpPr>
            <p:spPr>
              <a:xfrm>
                <a:off x="3059832" y="2420888"/>
                <a:ext cx="4032448" cy="792088"/>
              </a:xfrm>
              <a:prstGeom prst="line">
                <a:avLst/>
              </a:prstGeom>
              <a:ln w="1905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2915816" y="3212976"/>
                <a:ext cx="4032448" cy="792088"/>
              </a:xfrm>
              <a:prstGeom prst="line">
                <a:avLst/>
              </a:prstGeom>
              <a:ln w="1905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rot="5400000">
                <a:off x="2843808" y="2924944"/>
                <a:ext cx="864096" cy="12700"/>
              </a:xfrm>
              <a:prstGeom prst="bentConnector3">
                <a:avLst/>
              </a:prstGeom>
              <a:ln w="3175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 flipH="1">
                <a:off x="3785249" y="2499246"/>
                <a:ext cx="162229" cy="131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△</a:t>
                </a:r>
                <a:endParaRPr lang="en-US" altLang="zh-CN" sz="2000" b="1" dirty="0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>
                <a:off x="4679904" y="3638627"/>
                <a:ext cx="2600146" cy="78405"/>
              </a:xfrm>
              <a:prstGeom prst="line">
                <a:avLst/>
              </a:prstGeom>
              <a:ln w="1905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4672776" y="4273496"/>
                <a:ext cx="2600146" cy="78405"/>
              </a:xfrm>
              <a:prstGeom prst="line">
                <a:avLst/>
              </a:prstGeom>
              <a:ln w="1905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6908447" y="3795208"/>
                <a:ext cx="5814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△</a:t>
                </a:r>
                <a:endParaRPr lang="en-US" altLang="zh-CN" sz="2000" b="1" dirty="0"/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>
                <a:off x="6948264" y="3717032"/>
                <a:ext cx="0" cy="634869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/>
            <p:cNvSpPr txBox="1"/>
            <p:nvPr/>
          </p:nvSpPr>
          <p:spPr>
            <a:xfrm>
              <a:off x="6194735" y="5968777"/>
              <a:ext cx="259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Outlier correction via function-on-function regression</a:t>
              </a:r>
              <a:endParaRPr lang="en-US" altLang="zh-CN" sz="12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62094" y="6385239"/>
              <a:ext cx="16421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/>
                <a:t>d</a:t>
              </a:r>
              <a:r>
                <a:rPr lang="en-US" altLang="zh-CN" sz="1500" dirty="0" smtClean="0"/>
                <a:t>: Survival analysis</a:t>
              </a:r>
              <a:endParaRPr lang="en-US" altLang="zh-CN" sz="15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750238" y="6696796"/>
              <a:ext cx="8214250" cy="170420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5545" y="7130650"/>
              <a:ext cx="3267360" cy="6908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9" name="文本框 78"/>
            <p:cNvSpPr txBox="1"/>
            <p:nvPr/>
          </p:nvSpPr>
          <p:spPr>
            <a:xfrm>
              <a:off x="770178" y="7183681"/>
              <a:ext cx="1960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Functional </a:t>
              </a:r>
              <a:r>
                <a:rPr lang="en-US" altLang="zh-CN" sz="1600" dirty="0"/>
                <a:t>Linear Cox Regression Model</a:t>
              </a:r>
              <a:endParaRPr lang="zh-CN" altLang="en-US" sz="16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461864" y="6767800"/>
              <a:ext cx="2598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Survival curves</a:t>
              </a:r>
              <a:endParaRPr lang="en-US" altLang="zh-CN" sz="1200" dirty="0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07408" y="6919934"/>
              <a:ext cx="1506091" cy="1506091"/>
            </a:xfrm>
            <a:prstGeom prst="rect">
              <a:avLst/>
            </a:prstGeom>
          </p:spPr>
        </p:pic>
        <p:cxnSp>
          <p:nvCxnSpPr>
            <p:cNvPr id="82" name="直接箭头连接符 81"/>
            <p:cNvCxnSpPr/>
            <p:nvPr/>
          </p:nvCxnSpPr>
          <p:spPr>
            <a:xfrm>
              <a:off x="6329772" y="7536136"/>
              <a:ext cx="50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76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12566" y="1916832"/>
            <a:ext cx="6918868" cy="3930356"/>
            <a:chOff x="1112566" y="1916832"/>
            <a:chExt cx="6918868" cy="393035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t="12676"/>
            <a:stretch/>
          </p:blipFill>
          <p:spPr>
            <a:xfrm>
              <a:off x="1112566" y="1916832"/>
              <a:ext cx="6918868" cy="3930356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3059832" y="2420888"/>
              <a:ext cx="4032448" cy="792088"/>
            </a:xfrm>
            <a:prstGeom prst="line">
              <a:avLst/>
            </a:prstGeom>
            <a:ln w="317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915816" y="3212976"/>
              <a:ext cx="4032448" cy="792088"/>
            </a:xfrm>
            <a:prstGeom prst="line">
              <a:avLst/>
            </a:prstGeom>
            <a:ln w="317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 rot="5400000">
              <a:off x="2843808" y="2924944"/>
              <a:ext cx="864096" cy="12700"/>
            </a:xfrm>
            <a:prstGeom prst="bentConnector3">
              <a:avLst/>
            </a:prstGeom>
            <a:ln w="3175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203848" y="2499246"/>
              <a:ext cx="58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△</a:t>
              </a:r>
              <a:endParaRPr lang="en-US" altLang="zh-CN" sz="2000" b="1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679904" y="3638627"/>
              <a:ext cx="2600146" cy="78405"/>
            </a:xfrm>
            <a:prstGeom prst="line">
              <a:avLst/>
            </a:prstGeom>
            <a:ln w="317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672776" y="4273496"/>
              <a:ext cx="2600146" cy="78405"/>
            </a:xfrm>
            <a:prstGeom prst="line">
              <a:avLst/>
            </a:prstGeom>
            <a:ln w="317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08447" y="3795208"/>
              <a:ext cx="5814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△</a:t>
              </a:r>
              <a:endParaRPr lang="en-US" altLang="zh-CN" sz="2000" b="1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948264" y="3717032"/>
              <a:ext cx="0" cy="634869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04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35" y="4373014"/>
            <a:ext cx="2880000" cy="2055600"/>
          </a:xfrm>
          <a:prstGeom prst="rect">
            <a:avLst/>
          </a:prstGeom>
        </p:spPr>
      </p:pic>
      <p:pic>
        <p:nvPicPr>
          <p:cNvPr id="24" name="图片 2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53" y="4396711"/>
            <a:ext cx="2880000" cy="2055600"/>
          </a:xfrm>
          <a:prstGeom prst="rect">
            <a:avLst/>
          </a:prstGeom>
        </p:spPr>
      </p:pic>
      <p:pic>
        <p:nvPicPr>
          <p:cNvPr id="23" name="图片 2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75135" y="2454758"/>
            <a:ext cx="2880000" cy="2055600"/>
          </a:xfrm>
          <a:prstGeom prst="rect">
            <a:avLst/>
          </a:prstGeom>
        </p:spPr>
      </p:pic>
      <p:pic>
        <p:nvPicPr>
          <p:cNvPr id="22" name="图片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15450" y="2424843"/>
            <a:ext cx="2880000" cy="20556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-3589905" y="-2542429"/>
            <a:ext cx="2808000" cy="20556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-3589905" y="-2542429"/>
            <a:ext cx="2808000" cy="20556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187624" y="476672"/>
            <a:ext cx="5747493" cy="6139309"/>
            <a:chOff x="1187624" y="356010"/>
            <a:chExt cx="5747493" cy="6139309"/>
          </a:xfrm>
        </p:grpSpPr>
        <p:pic>
          <p:nvPicPr>
            <p:cNvPr id="6" name="图片 5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841" y="356010"/>
              <a:ext cx="2885276" cy="20556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7624" y="362888"/>
              <a:ext cx="2880008" cy="205462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483768" y="2170743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(a)</a:t>
              </a:r>
              <a:endParaRPr lang="en-US" altLang="zh-CN" sz="12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5942" y="2143462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(b)</a:t>
              </a:r>
              <a:endParaRPr lang="en-US" altLang="zh-CN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83768" y="4137065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(c)</a:t>
              </a:r>
              <a:endParaRPr lang="en-US" altLang="zh-CN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64088" y="4137064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(d)</a:t>
              </a:r>
              <a:endParaRPr lang="en-US" altLang="zh-CN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3768" y="621832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(e)</a:t>
              </a:r>
              <a:endParaRPr lang="en-US" altLang="zh-CN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99084" y="6218320"/>
              <a:ext cx="32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(f)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940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255</Words>
  <Application>Microsoft Office PowerPoint</Application>
  <PresentationFormat>全屏显示(4:3)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133</cp:revision>
  <dcterms:created xsi:type="dcterms:W3CDTF">2017-02-13T16:18:00Z</dcterms:created>
  <dcterms:modified xsi:type="dcterms:W3CDTF">2022-07-28T00:39:38Z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2052-11.3.0.9230</vt:lpwstr>
  </property>
</Properties>
</file>