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4.png" ContentType="image/pn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10.png" ContentType="image/png"/>
  <Override PartName="/ppt/media/image6.jpeg" ContentType="image/jpeg"/>
  <Override PartName="/ppt/media/image13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desplazar la diapositiva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EDCB585-2BA2-4A34-93C7-7C35BFD29F6B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51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DCDF512-B166-48ED-8680-00928C21EC74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7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0108FD8-4402-4D29-91FA-077C60480695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76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BC8706-FCE1-488E-953F-15A697B9074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78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7BBB0F-AF7A-4A9B-8285-CEB8B31B9D3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8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7DD96C4-4303-4957-ACB5-A9C7D676B7B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82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7036804-BF40-4EB7-B111-7382FF9E775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84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EF143C-DA11-4A10-A944-0A8A6208355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86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B5BA5A0-E483-4E6C-9D50-ACEE83627B57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5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486E4B-2626-471C-8729-0BFBA11D6CB6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55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FFE1563-E13D-46C2-A747-40710278337D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57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DEA74D3-48AD-4CD8-BA45-5AAED6816A0A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4B9DAB-1F88-4835-A012-496CAB9055E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62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4E4CFD6-D96D-4518-8E51-1F9BC4DB76B9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65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C850BA-1454-4ED9-8D63-58D51851CDD1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68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D93AAC-7879-4283-8CDD-A34502DD5B1E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</p:spPr>
      </p:sp>
      <p:sp>
        <p:nvSpPr>
          <p:cNvPr id="270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25FF3D-5997-4CEA-8149-5265AF54BAAC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1466640" y="2843280"/>
            <a:ext cx="1367640" cy="195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466640" y="2843280"/>
            <a:ext cx="1367640" cy="195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1466640" y="2843280"/>
            <a:ext cx="1367640" cy="195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466640" y="2843280"/>
            <a:ext cx="1367640" cy="195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66640" y="2655720"/>
            <a:ext cx="1367640" cy="7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Empire-State-11.jpg" descr=""/>
          <p:cNvPicPr/>
          <p:nvPr/>
        </p:nvPicPr>
        <p:blipFill>
          <a:blip r:embed="rId2"/>
          <a:srcRect l="0" t="0" r="0" b="24813"/>
          <a:stretch/>
        </p:blipFill>
        <p:spPr>
          <a:xfrm flipH="1">
            <a:off x="6189120" y="-19080"/>
            <a:ext cx="1436040" cy="5162040"/>
          </a:xfrm>
          <a:prstGeom prst="rect">
            <a:avLst/>
          </a:prstGeom>
          <a:ln w="12600">
            <a:noFill/>
          </a:ln>
        </p:spPr>
      </p:pic>
      <p:pic>
        <p:nvPicPr>
          <p:cNvPr id="1" name="23 Imagen" descr=""/>
          <p:cNvPicPr/>
          <p:nvPr/>
        </p:nvPicPr>
        <p:blipFill>
          <a:blip r:embed="rId3"/>
          <a:srcRect l="50658" t="0" r="35481" b="25635"/>
          <a:stretch/>
        </p:blipFill>
        <p:spPr>
          <a:xfrm>
            <a:off x="7696800" y="-19080"/>
            <a:ext cx="1446840" cy="5162040"/>
          </a:xfrm>
          <a:prstGeom prst="rect">
            <a:avLst/>
          </a:prstGeom>
          <a:ln>
            <a:noFill/>
          </a:ln>
        </p:spPr>
      </p:pic>
      <p:pic>
        <p:nvPicPr>
          <p:cNvPr id="2" name="big-111256_1920.jpg" descr=""/>
          <p:cNvPicPr/>
          <p:nvPr/>
        </p:nvPicPr>
        <p:blipFill>
          <a:blip r:embed="rId4"/>
          <a:srcRect l="0" t="0" r="0" b="24882"/>
          <a:stretch/>
        </p:blipFill>
        <p:spPr>
          <a:xfrm flipH="1">
            <a:off x="-12960" y="-19080"/>
            <a:ext cx="1436040" cy="5162040"/>
          </a:xfrm>
          <a:prstGeom prst="rect">
            <a:avLst/>
          </a:prstGeom>
          <a:ln w="12600">
            <a:noFill/>
          </a:ln>
        </p:spPr>
      </p:pic>
      <p:pic>
        <p:nvPicPr>
          <p:cNvPr id="3" name="Monte-Fuji-Japon.jpg" descr=""/>
          <p:cNvPicPr/>
          <p:nvPr/>
        </p:nvPicPr>
        <p:blipFill>
          <a:blip r:embed="rId5"/>
          <a:srcRect l="0" t="0" r="0" b="24944"/>
          <a:stretch/>
        </p:blipFill>
        <p:spPr>
          <a:xfrm flipH="1">
            <a:off x="4639320" y="-14760"/>
            <a:ext cx="1436040" cy="5157720"/>
          </a:xfrm>
          <a:prstGeom prst="rect">
            <a:avLst/>
          </a:prstGeom>
          <a:ln w="12600">
            <a:noFill/>
          </a:ln>
        </p:spPr>
      </p:pic>
      <p:pic>
        <p:nvPicPr>
          <p:cNvPr id="4" name="mundial-brasil.jpg" descr=""/>
          <p:cNvPicPr/>
          <p:nvPr/>
        </p:nvPicPr>
        <p:blipFill>
          <a:blip r:embed="rId6"/>
          <a:srcRect l="0" t="0" r="0" b="24903"/>
          <a:stretch/>
        </p:blipFill>
        <p:spPr>
          <a:xfrm flipH="1">
            <a:off x="1554120" y="-14760"/>
            <a:ext cx="1436040" cy="5157720"/>
          </a:xfrm>
          <a:prstGeom prst="rect">
            <a:avLst/>
          </a:prstGeom>
          <a:ln w="12600">
            <a:noFill/>
          </a:ln>
        </p:spPr>
      </p:pic>
      <p:pic>
        <p:nvPicPr>
          <p:cNvPr id="5" name="best-buildings-madrid-5.jpg" descr=""/>
          <p:cNvPicPr/>
          <p:nvPr/>
        </p:nvPicPr>
        <p:blipFill>
          <a:blip r:embed="rId7"/>
          <a:srcRect l="0" t="0" r="0" b="24945"/>
          <a:stretch/>
        </p:blipFill>
        <p:spPr>
          <a:xfrm flipH="1">
            <a:off x="3095280" y="-14760"/>
            <a:ext cx="1436040" cy="5157720"/>
          </a:xfrm>
          <a:prstGeom prst="rect">
            <a:avLst/>
          </a:prstGeom>
          <a:ln w="1260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-25560" y="2715840"/>
            <a:ext cx="7472160" cy="16225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92156"/>
                </a:srgbClr>
              </a:gs>
              <a:gs pos="100000">
                <a:srgbClr val="4f7db2">
                  <a:alpha val="9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2"/>
          <p:cNvSpPr/>
          <p:nvPr/>
        </p:nvSpPr>
        <p:spPr>
          <a:xfrm>
            <a:off x="6533640" y="-288360"/>
            <a:ext cx="2769120" cy="2769120"/>
          </a:xfrm>
          <a:custGeom>
            <a:avLst/>
            <a:gdLst/>
            <a:ahLst/>
            <a:rect l="l" t="t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92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3"/>
          <p:cNvSpPr/>
          <p:nvPr/>
        </p:nvSpPr>
        <p:spPr>
          <a:xfrm>
            <a:off x="-36360" y="992520"/>
            <a:ext cx="621720" cy="8784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4"/>
          <p:cNvSpPr/>
          <p:nvPr/>
        </p:nvSpPr>
        <p:spPr>
          <a:xfrm>
            <a:off x="274680" y="787320"/>
            <a:ext cx="991080" cy="8784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5"/>
          <p:cNvSpPr/>
          <p:nvPr/>
        </p:nvSpPr>
        <p:spPr>
          <a:xfrm>
            <a:off x="-25560" y="1263600"/>
            <a:ext cx="3120120" cy="374904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6"/>
          <p:cNvSpPr/>
          <p:nvPr/>
        </p:nvSpPr>
        <p:spPr>
          <a:xfrm>
            <a:off x="5895360" y="-19080"/>
            <a:ext cx="637920" cy="2088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7"/>
          <p:cNvSpPr/>
          <p:nvPr/>
        </p:nvSpPr>
        <p:spPr>
          <a:xfrm>
            <a:off x="6302160" y="45360"/>
            <a:ext cx="357120" cy="35172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" name="eve+ntt_logo_claim_p_rgb-01.png" descr=""/>
          <p:cNvPicPr/>
          <p:nvPr/>
        </p:nvPicPr>
        <p:blipFill>
          <a:blip r:embed="rId8"/>
          <a:stretch/>
        </p:blipFill>
        <p:spPr>
          <a:xfrm>
            <a:off x="6659640" y="316800"/>
            <a:ext cx="2287080" cy="1239840"/>
          </a:xfrm>
          <a:prstGeom prst="rect">
            <a:avLst/>
          </a:prstGeom>
          <a:ln w="12600">
            <a:noFill/>
          </a:ln>
        </p:spPr>
      </p:pic>
      <p:sp>
        <p:nvSpPr>
          <p:cNvPr id="14" name="PlaceHolder 8"/>
          <p:cNvSpPr>
            <a:spLocks noGrp="1"/>
          </p:cNvSpPr>
          <p:nvPr>
            <p:ph type="title"/>
          </p:nvPr>
        </p:nvSpPr>
        <p:spPr>
          <a:xfrm>
            <a:off x="317880" y="3003840"/>
            <a:ext cx="6846120" cy="215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ffffff"/>
                </a:solidFill>
                <a:latin typeface="Arial"/>
              </a:rPr>
              <a:t>Título de la presentación (arial 30, minúsculas,  bold)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loading_home3-filtered.jpeg" descr=""/>
          <p:cNvPicPr/>
          <p:nvPr/>
        </p:nvPicPr>
        <p:blipFill>
          <a:blip r:embed="rId2"/>
          <a:srcRect l="-911" t="8120" r="-655" b="17445"/>
          <a:stretch/>
        </p:blipFill>
        <p:spPr>
          <a:xfrm flipH="1">
            <a:off x="-27000" y="1000440"/>
            <a:ext cx="2577240" cy="4140000"/>
          </a:xfrm>
          <a:prstGeom prst="rect">
            <a:avLst/>
          </a:prstGeom>
          <a:ln w="12600"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366480" y="1633320"/>
            <a:ext cx="1845360" cy="16354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92156"/>
                </a:srgbClr>
              </a:gs>
              <a:gs pos="100000">
                <a:srgbClr val="4f7db2">
                  <a:alpha val="9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605160" y="2211840"/>
            <a:ext cx="1367640" cy="421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Arial"/>
              </a:rPr>
              <a:t>INDICE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Line 3"/>
          <p:cNvSpPr/>
          <p:nvPr/>
        </p:nvSpPr>
        <p:spPr>
          <a:xfrm>
            <a:off x="-68400" y="964080"/>
            <a:ext cx="6594840" cy="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4"/>
          <p:cNvSpPr/>
          <p:nvPr/>
        </p:nvSpPr>
        <p:spPr>
          <a:xfrm flipV="1">
            <a:off x="6527520" y="0"/>
            <a:ext cx="0" cy="128052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5"/>
          <p:cNvSpPr/>
          <p:nvPr/>
        </p:nvSpPr>
        <p:spPr>
          <a:xfrm flipH="1">
            <a:off x="6527520" y="1280520"/>
            <a:ext cx="2616120" cy="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0" y="758880"/>
            <a:ext cx="491040" cy="9504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" name="Group 7"/>
          <p:cNvGrpSpPr/>
          <p:nvPr/>
        </p:nvGrpSpPr>
        <p:grpSpPr>
          <a:xfrm>
            <a:off x="5501880" y="101520"/>
            <a:ext cx="1230120" cy="885600"/>
            <a:chOff x="5501880" y="101520"/>
            <a:chExt cx="1230120" cy="885600"/>
          </a:xfrm>
        </p:grpSpPr>
        <p:sp>
          <p:nvSpPr>
            <p:cNvPr id="60" name="CustomShape 8"/>
            <p:cNvSpPr/>
            <p:nvPr/>
          </p:nvSpPr>
          <p:spPr>
            <a:xfrm>
              <a:off x="5501880" y="101520"/>
              <a:ext cx="1024200" cy="4644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aab900">
                    <a:alpha val="52156"/>
                  </a:srgbClr>
                </a:gs>
                <a:gs pos="100000">
                  <a:srgbClr val="4f7db2">
                    <a:alpha val="52156"/>
                  </a:srgbClr>
                </a:gs>
              </a:gsLst>
              <a:lin ang="10734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9"/>
            <p:cNvSpPr/>
            <p:nvPr/>
          </p:nvSpPr>
          <p:spPr>
            <a:xfrm>
              <a:off x="6158520" y="422640"/>
              <a:ext cx="573480" cy="56448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aab900">
                    <a:alpha val="52156"/>
                  </a:srgbClr>
                </a:gs>
                <a:gs pos="100000">
                  <a:srgbClr val="4f7db2">
                    <a:alpha val="52156"/>
                  </a:srgbClr>
                </a:gs>
              </a:gsLst>
              <a:lin ang="10734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2" name="eve+ntt_logo_claim_p_rgb-01.png" descr=""/>
          <p:cNvPicPr/>
          <p:nvPr/>
        </p:nvPicPr>
        <p:blipFill>
          <a:blip r:embed="rId3"/>
          <a:stretch/>
        </p:blipFill>
        <p:spPr>
          <a:xfrm>
            <a:off x="6897240" y="131400"/>
            <a:ext cx="1877400" cy="1017720"/>
          </a:xfrm>
          <a:prstGeom prst="rect">
            <a:avLst/>
          </a:prstGeom>
          <a:ln w="12600">
            <a:noFill/>
          </a:ln>
        </p:spPr>
      </p:pic>
      <p:sp>
        <p:nvSpPr>
          <p:cNvPr id="63" name="CustomShape 10"/>
          <p:cNvSpPr/>
          <p:nvPr/>
        </p:nvSpPr>
        <p:spPr>
          <a:xfrm>
            <a:off x="0" y="2776320"/>
            <a:ext cx="954720" cy="88128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1"/>
          <p:cNvSpPr/>
          <p:nvPr/>
        </p:nvSpPr>
        <p:spPr>
          <a:xfrm>
            <a:off x="0" y="3328560"/>
            <a:ext cx="480960" cy="6606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52156"/>
                </a:srgbClr>
              </a:gs>
              <a:gs pos="100000">
                <a:srgbClr val="4f7db2">
                  <a:alpha val="5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2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373A34B-8F32-4D07-88DC-24E6AA377043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2988000" y="2085840"/>
            <a:ext cx="5616360" cy="1782000"/>
          </a:xfrm>
          <a:prstGeom prst="rect">
            <a:avLst/>
          </a:prstGeom>
        </p:spPr>
        <p:txBody>
          <a:bodyPr>
            <a:noAutofit/>
          </a:bodyPr>
          <a:p>
            <a:pPr marL="271440" indent="-271080">
              <a:lnSpc>
                <a:spcPct val="100000"/>
              </a:lnSpc>
              <a:spcBef>
                <a:spcPts val="360"/>
              </a:spcBef>
              <a:buClr>
                <a:srgbClr val="9aae04"/>
              </a:buClr>
              <a:buFont typeface="Calibri"/>
              <a:buAutoNum type="arabicPeriod"/>
            </a:pPr>
            <a:r>
              <a:rPr b="1" lang="es-ES" sz="1800" spc="-1" strike="noStrike">
                <a:solidFill>
                  <a:srgbClr val="505050"/>
                </a:solidFill>
                <a:latin typeface="Arial"/>
              </a:rPr>
              <a:t>arial bold 18, gris oscuro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00000"/>
              </a:lnSpc>
              <a:spcBef>
                <a:spcPts val="281"/>
              </a:spcBef>
              <a:buClr>
                <a:srgbClr val="9aae04"/>
              </a:buClr>
              <a:buFont typeface="Calibri"/>
              <a:buAutoNum type="romanLcPeriod"/>
            </a:pPr>
            <a:r>
              <a:rPr b="0" lang="es-ES" sz="1400" spc="-1" strike="noStrike">
                <a:solidFill>
                  <a:srgbClr val="505050"/>
                </a:solidFill>
                <a:latin typeface="Arial"/>
              </a:rPr>
              <a:t>arial 14, gris oscuro</a:t>
            </a:r>
            <a:endParaRPr b="0" lang="es-ES" sz="14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00000"/>
              </a:lnSpc>
              <a:spcBef>
                <a:spcPts val="281"/>
              </a:spcBef>
              <a:buClr>
                <a:srgbClr val="9aae04"/>
              </a:buClr>
              <a:buFont typeface="Calibri"/>
              <a:buAutoNum type="romanLcPeriod"/>
            </a:pPr>
            <a:r>
              <a:rPr b="0" lang="es-ES" sz="1400" spc="-1" strike="noStrike">
                <a:solidFill>
                  <a:srgbClr val="505050"/>
                </a:solidFill>
                <a:latin typeface="Arial"/>
              </a:rPr>
              <a:t>arial 14, gris oscuro</a:t>
            </a:r>
            <a:endParaRPr b="0" lang="es-ES" sz="14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00000"/>
              </a:lnSpc>
              <a:spcBef>
                <a:spcPts val="241"/>
              </a:spcBef>
              <a:buClr>
                <a:srgbClr val="9aae04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arial 12, gris oscuro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71440" indent="-271080">
              <a:lnSpc>
                <a:spcPct val="100000"/>
              </a:lnSpc>
              <a:spcBef>
                <a:spcPts val="360"/>
              </a:spcBef>
              <a:buClr>
                <a:srgbClr val="9aae04"/>
              </a:buClr>
              <a:buFont typeface="Calibri"/>
              <a:buAutoNum type="arabicPeriod"/>
            </a:pPr>
            <a:r>
              <a:rPr b="1" lang="es-ES" sz="1800" spc="-1" strike="noStrike">
                <a:solidFill>
                  <a:srgbClr val="505050"/>
                </a:solidFill>
                <a:latin typeface="Arial"/>
              </a:rPr>
              <a:t>arial bold 18, gris oscuro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marL="271440" indent="-271080">
              <a:lnSpc>
                <a:spcPct val="100000"/>
              </a:lnSpc>
              <a:spcBef>
                <a:spcPts val="360"/>
              </a:spcBef>
              <a:buClr>
                <a:srgbClr val="9aae04"/>
              </a:buClr>
              <a:buFont typeface="Calibri"/>
              <a:buAutoNum type="arabicPeriod"/>
            </a:pPr>
            <a:r>
              <a:rPr b="1" lang="es-ES" sz="1800" spc="-1" strike="noStrike">
                <a:solidFill>
                  <a:srgbClr val="505050"/>
                </a:solidFill>
                <a:latin typeface="Arial"/>
              </a:rPr>
              <a:t>arial bold 18, gris oscuro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marL="271440" indent="-271080">
              <a:lnSpc>
                <a:spcPct val="100000"/>
              </a:lnSpc>
              <a:spcBef>
                <a:spcPts val="360"/>
              </a:spcBef>
              <a:buClr>
                <a:srgbClr val="9aae04"/>
              </a:buClr>
              <a:buFont typeface="Calibri"/>
              <a:buAutoNum type="arabicPeriod"/>
            </a:pPr>
            <a:r>
              <a:rPr b="1" lang="es-ES" sz="1800" spc="-1" strike="noStrike">
                <a:solidFill>
                  <a:srgbClr val="505050"/>
                </a:solidFill>
                <a:latin typeface="Arial"/>
              </a:rPr>
              <a:t>arial bold 18, gris oscuro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Line 14"/>
          <p:cNvSpPr/>
          <p:nvPr/>
        </p:nvSpPr>
        <p:spPr>
          <a:xfrm flipV="1">
            <a:off x="2549880" y="964080"/>
            <a:ext cx="0" cy="413244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6588000" cy="1113120"/>
          </a:xfrm>
          <a:prstGeom prst="roundRect">
            <a:avLst>
              <a:gd name="adj" fmla="val 739"/>
            </a:avLst>
          </a:prstGeom>
          <a:gradFill rotWithShape="0">
            <a:gsLst>
              <a:gs pos="0">
                <a:srgbClr val="aab900">
                  <a:alpha val="92156"/>
                </a:srgbClr>
              </a:gs>
              <a:gs pos="100000">
                <a:srgbClr val="4f7db2">
                  <a:alpha val="92156"/>
                </a:srgbClr>
              </a:gs>
            </a:gsLst>
            <a:lin ang="108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eve+ntt_logo_claim_p_rgb-01.png" descr=""/>
          <p:cNvPicPr/>
          <p:nvPr/>
        </p:nvPicPr>
        <p:blipFill>
          <a:blip r:embed="rId2"/>
          <a:stretch/>
        </p:blipFill>
        <p:spPr>
          <a:xfrm>
            <a:off x="6897240" y="131400"/>
            <a:ext cx="1877400" cy="1017720"/>
          </a:xfrm>
          <a:prstGeom prst="rect">
            <a:avLst/>
          </a:prstGeom>
          <a:ln w="12600">
            <a:noFill/>
          </a:ln>
        </p:spPr>
      </p:pic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95640" y="1707840"/>
            <a:ext cx="8279640" cy="323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Subtítulo (arial 16, minúscula, verde)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95640" y="2194200"/>
            <a:ext cx="8280720" cy="2213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505050"/>
                </a:solidFill>
                <a:latin typeface="Arial"/>
              </a:rPr>
              <a:t>(arial 14, gris oscuro)</a:t>
            </a:r>
            <a:endParaRPr b="0" lang="es-E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s-ES" sz="1400" spc="-1" strike="noStrike">
                <a:solidFill>
                  <a:srgbClr val="505050"/>
                </a:solidFill>
                <a:latin typeface="Arial"/>
              </a:rPr>
              <a:t>Xxxxxxxxx xxxxxxxx xxxxxxx.</a:t>
            </a:r>
            <a:endParaRPr b="0" lang="es-E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305640" y="232920"/>
            <a:ext cx="5976360" cy="323640"/>
          </a:xfrm>
          <a:prstGeom prst="rect">
            <a:avLst/>
          </a:prstGeom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Título (arial 18, minúscula, negrita, blanco)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CF6AF6-6766-485B-B2D3-64E2F1972EC3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501880" y="0"/>
            <a:ext cx="1230120" cy="664200"/>
            <a:chOff x="5501880" y="0"/>
            <a:chExt cx="1230120" cy="664200"/>
          </a:xfrm>
        </p:grpSpPr>
        <p:sp>
          <p:nvSpPr>
            <p:cNvPr id="147" name="CustomShape 3"/>
            <p:cNvSpPr/>
            <p:nvPr/>
          </p:nvSpPr>
          <p:spPr>
            <a:xfrm>
              <a:off x="5501880" y="0"/>
              <a:ext cx="1024200" cy="34812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aab900">
                    <a:alpha val="52156"/>
                  </a:srgbClr>
                </a:gs>
                <a:gs pos="100000">
                  <a:srgbClr val="4f7db2">
                    <a:alpha val="52156"/>
                  </a:srgbClr>
                </a:gs>
              </a:gsLst>
              <a:lin ang="10734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6158520" y="240840"/>
              <a:ext cx="573480" cy="42336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aab900">
                    <a:alpha val="52156"/>
                  </a:srgbClr>
                </a:gs>
                <a:gs pos="100000">
                  <a:srgbClr val="4f7db2">
                    <a:alpha val="52156"/>
                  </a:srgbClr>
                </a:gs>
              </a:gsLst>
              <a:lin ang="10734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Line 5"/>
          <p:cNvSpPr/>
          <p:nvPr/>
        </p:nvSpPr>
        <p:spPr>
          <a:xfrm>
            <a:off x="-68400" y="964080"/>
            <a:ext cx="6594840" cy="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6"/>
          <p:cNvSpPr/>
          <p:nvPr/>
        </p:nvSpPr>
        <p:spPr>
          <a:xfrm flipV="1">
            <a:off x="6527520" y="0"/>
            <a:ext cx="0" cy="128052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7"/>
          <p:cNvSpPr/>
          <p:nvPr/>
        </p:nvSpPr>
        <p:spPr>
          <a:xfrm flipH="1">
            <a:off x="6527520" y="1280520"/>
            <a:ext cx="2616120" cy="0"/>
          </a:xfrm>
          <a:prstGeom prst="line">
            <a:avLst/>
          </a:prstGeom>
          <a:ln cap="rnd" w="1260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8"/>
          <p:cNvSpPr/>
          <p:nvPr/>
        </p:nvSpPr>
        <p:spPr>
          <a:xfrm>
            <a:off x="-10440" y="962640"/>
            <a:ext cx="6537960" cy="1440"/>
          </a:xfrm>
          <a:prstGeom prst="line">
            <a:avLst/>
          </a:prstGeom>
          <a:ln w="3240">
            <a:solidFill>
              <a:srgbClr val="b5b5b5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9"/>
          <p:cNvSpPr/>
          <p:nvPr/>
        </p:nvSpPr>
        <p:spPr>
          <a:xfrm flipV="1">
            <a:off x="3800160" y="2256840"/>
            <a:ext cx="0" cy="1681200"/>
          </a:xfrm>
          <a:prstGeom prst="line">
            <a:avLst/>
          </a:prstGeom>
          <a:ln w="12600">
            <a:solidFill>
              <a:srgbClr val="b5b5b5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0"/>
          <p:cNvSpPr/>
          <p:nvPr/>
        </p:nvSpPr>
        <p:spPr>
          <a:xfrm>
            <a:off x="4184640" y="2256840"/>
            <a:ext cx="4976640" cy="1681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92156"/>
                </a:srgbClr>
              </a:gs>
              <a:gs pos="100000">
                <a:srgbClr val="4f7db2">
                  <a:alpha val="92156"/>
                </a:srgbClr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1"/>
          <p:cNvSpPr/>
          <p:nvPr/>
        </p:nvSpPr>
        <p:spPr>
          <a:xfrm>
            <a:off x="885960" y="2256840"/>
            <a:ext cx="2529360" cy="1681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ab900">
                  <a:alpha val="92156"/>
                </a:srgbClr>
              </a:gs>
              <a:gs pos="100000">
                <a:srgbClr val="4f7db2">
                  <a:alpha val="92156"/>
                </a:srgbClr>
              </a:gs>
            </a:gsLst>
            <a:lin ang="1073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2"/>
          <p:cNvSpPr>
            <a:spLocks noGrp="1"/>
          </p:cNvSpPr>
          <p:nvPr>
            <p:ph type="title"/>
          </p:nvPr>
        </p:nvSpPr>
        <p:spPr>
          <a:xfrm>
            <a:off x="1466640" y="2843280"/>
            <a:ext cx="1367640" cy="421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ffffff"/>
                </a:solidFill>
                <a:latin typeface="Arial"/>
              </a:rPr>
              <a:t>INDICE</a:t>
            </a:r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eve+ntt_logo_claim_p_rgb-01.png" descr=""/>
          <p:cNvPicPr/>
          <p:nvPr/>
        </p:nvPicPr>
        <p:blipFill>
          <a:blip r:embed="rId2"/>
          <a:stretch/>
        </p:blipFill>
        <p:spPr>
          <a:xfrm>
            <a:off x="6897240" y="131400"/>
            <a:ext cx="1877400" cy="1017720"/>
          </a:xfrm>
          <a:prstGeom prst="rect">
            <a:avLst/>
          </a:prstGeom>
          <a:ln w="12600">
            <a:noFill/>
          </a:ln>
        </p:spPr>
      </p:pic>
      <p:sp>
        <p:nvSpPr>
          <p:cNvPr id="158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-scm.com/" TargetMode="Externa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steps.everis.com/" TargetMode="External"/><Relationship Id="rId4" Type="http://schemas.openxmlformats.org/officeDocument/2006/relationships/hyperlink" Target="https://steps.everis.com/" TargetMode="External"/><Relationship Id="rId5" Type="http://schemas.openxmlformats.org/officeDocument/2006/relationships/hyperlink" Target="https://steps.everis.com/" TargetMode="External"/><Relationship Id="rId6" Type="http://schemas.openxmlformats.org/officeDocument/2006/relationships/hyperlink" Target="https://www.atlassian.com/git" TargetMode="External"/><Relationship Id="rId7" Type="http://schemas.openxmlformats.org/officeDocument/2006/relationships/hyperlink" Target="https://www.atlassian.com/git" TargetMode="External"/><Relationship Id="rId8" Type="http://schemas.openxmlformats.org/officeDocument/2006/relationships/image" Target="../media/image15.png"/><Relationship Id="rId9" Type="http://schemas.openxmlformats.org/officeDocument/2006/relationships/slideLayout" Target="../slideLayouts/slideLayout37.xml"/><Relationship Id="rId10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17880" y="3219840"/>
            <a:ext cx="6846120" cy="86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s-A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Práctica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7880" y="3003840"/>
            <a:ext cx="6846120" cy="215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000"/>
          </a:bodyPr>
          <a:p>
            <a:pPr>
              <a:lnSpc>
                <a:spcPct val="100000"/>
              </a:lnSpc>
            </a:pPr>
            <a:br/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GitFlow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advTm="0" p14:dur="1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95640" y="134748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Damos por solucionado el bug 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395640" y="1779840"/>
            <a:ext cx="8280720" cy="294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Una vez que el desarrollador haya modificado el fichero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Numeros.java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con la línea introducida (según la slide anterior) se da por resuelto el Bug, por lo que tendrá que integrar dicho código con la rama reléase. Para ello debe llevar a cabo las siguientes acciones: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hacer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pull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 release para tenerlo actualizado en el repositorio local.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fusionamos ambas ramas (bug y release), tomando la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rama release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local como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origen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y la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rama bug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como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destino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. 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push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 la rama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bug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 local a remoto y si todo está ok, deberá abrir en Gitlab un nuevo </a:t>
            </a: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a la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rama reléase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para que el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release manager 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lo acepte (si no hay conflictos).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El release manager comprueba que todo es correcto y acepta el merge request.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0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Consideramos versión candidata a producción (con bugs)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05160" y="2211840"/>
            <a:ext cx="1367640" cy="421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2988000" y="2085840"/>
            <a:ext cx="561636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50000"/>
              </a:lnSpc>
              <a:spcBef>
                <a:spcPts val="24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Practicando GitFlow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Desarrollo de una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Cambios sobre la nueva funcionalidad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Consideramos versión candidata a producción (con bugs)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9ac104"/>
                </a:solidFill>
                <a:latin typeface="Arial"/>
              </a:rPr>
              <a:t>Aparece un error en producción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Subida a master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95640" y="120348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El desarrollador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Aparece un error en producción 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395640" y="1566360"/>
            <a:ext cx="8280720" cy="294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Este ejercicio simula la aparición de un error en producción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(hotfix)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.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En este caso el desarrollador deberá solucionarlo realizando las siguientes acciones: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crea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una rama en local llamada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“hotfix-username”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a partir de la rama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master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. , Recuerda hacer pull para tener actualizado tu repositorio local.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modifica el fichero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Colores.java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añadiendo la línea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"Añadir el color ZZZZZZ al arcoiris"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. (como se muestra en el ejemplo. Cada desarrollador sustituirá ZZZZZZ por el color que quierea).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push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de la rama hotfix creada hacia remoto (¿conflicto? </a:t>
            </a:r>
            <a:r>
              <a:rPr b="0" lang="es-ES" sz="1000" spc="-1" strike="noStrike">
                <a:solidFill>
                  <a:srgbClr val="505050"/>
                </a:solidFill>
                <a:latin typeface="Wingdings"/>
              </a:rPr>
              <a:t>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solucionarlo en local)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Si el todo OK, el desarrollador abrirá el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con el título: “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hotfix a master username”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 hacia la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rama master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El desarrollador limpiará su repositorio local de ramas innecesarias.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Imagen 5" descr=""/>
          <p:cNvPicPr/>
          <p:nvPr/>
        </p:nvPicPr>
        <p:blipFill>
          <a:blip r:embed="rId1"/>
          <a:stretch/>
        </p:blipFill>
        <p:spPr>
          <a:xfrm>
            <a:off x="2988000" y="3507840"/>
            <a:ext cx="3527640" cy="123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95640" y="127548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El release manager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Aparece un error en producción 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95640" y="1707480"/>
            <a:ext cx="8280720" cy="151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71360" indent="-17100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Arial"/>
              <a:buChar char="•"/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El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release manager 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(el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formador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) revisará que no se producen conflictos. En este caso lo aceptará y abrirá 2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merge requests: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171000" algn="just">
              <a:lnSpc>
                <a:spcPct val="100000"/>
              </a:lnSpc>
              <a:spcBef>
                <a:spcPts val="159"/>
              </a:spcBef>
              <a:buClr>
                <a:srgbClr val="505050"/>
              </a:buClr>
              <a:buFont typeface="Arial"/>
              <a:buChar char="•"/>
            </a:pPr>
            <a:r>
              <a:rPr b="0" i="1" lang="es-ES" sz="800" spc="-1" strike="noStrike">
                <a:solidFill>
                  <a:srgbClr val="505050"/>
                </a:solidFill>
                <a:latin typeface="Arial"/>
              </a:rPr>
              <a:t>“</a:t>
            </a:r>
            <a:r>
              <a:rPr b="0" i="1" lang="es-ES" sz="800" spc="-1" strike="noStrike">
                <a:solidFill>
                  <a:srgbClr val="505050"/>
                </a:solidFill>
                <a:latin typeface="Arial"/>
              </a:rPr>
              <a:t>hotfix a release username” hacia la rama release.</a:t>
            </a:r>
            <a:endParaRPr b="0" lang="es-ES" sz="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171000" algn="just">
              <a:lnSpc>
                <a:spcPct val="100000"/>
              </a:lnSpc>
              <a:spcBef>
                <a:spcPts val="159"/>
              </a:spcBef>
              <a:buClr>
                <a:srgbClr val="505050"/>
              </a:buClr>
              <a:buFont typeface="Arial"/>
              <a:buChar char="•"/>
            </a:pPr>
            <a:r>
              <a:rPr b="0" i="1" lang="es-ES" sz="800" spc="-1" strike="noStrike">
                <a:solidFill>
                  <a:srgbClr val="505050"/>
                </a:solidFill>
                <a:latin typeface="Arial"/>
              </a:rPr>
              <a:t>“</a:t>
            </a:r>
            <a:r>
              <a:rPr b="0" i="1" lang="es-ES" sz="800" spc="-1" strike="noStrike">
                <a:solidFill>
                  <a:srgbClr val="505050"/>
                </a:solidFill>
                <a:latin typeface="Arial"/>
              </a:rPr>
              <a:t>hotfix a develop username” hacia la rama develop.</a:t>
            </a:r>
            <a:endParaRPr b="0" lang="es-ES" sz="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es-ES" sz="8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 algn="just">
              <a:lnSpc>
                <a:spcPct val="100000"/>
              </a:lnSpc>
              <a:spcBef>
                <a:spcPts val="201"/>
              </a:spcBef>
              <a:buClr>
                <a:srgbClr val="505050"/>
              </a:buClr>
              <a:buFont typeface="Arial"/>
              <a:buChar char="•"/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El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release manager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limpiará las ramas remotas innecesarias.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¡Comprobar el estado de las ramas en remoto!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05160" y="2211840"/>
            <a:ext cx="1367640" cy="421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988000" y="2085840"/>
            <a:ext cx="561636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50000"/>
              </a:lnSpc>
              <a:spcBef>
                <a:spcPts val="24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Practicando GitFlow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Desarrollo de una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Cambios sobre la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Consideramos versión candidata a producción (con bugs)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Aparece un error en producción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9ac104"/>
                </a:solidFill>
                <a:latin typeface="Arial"/>
              </a:rPr>
              <a:t>Subida a master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95640" y="170784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Subida a master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95640" y="2194200"/>
            <a:ext cx="8280720" cy="116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El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release manager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considera que está todo listo para subir a producción por lo que creará un </a:t>
            </a: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desde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release a master y lo acepta él mismo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Comprobamos que todo el código queda correctamente en la rama master remoto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Practicando GitFlow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212000" y="2283840"/>
            <a:ext cx="4931640" cy="1656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10000"/>
              </a:lnSpc>
            </a:pPr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1"/>
              </a:rPr>
              <a:t>https://</a:t>
            </a:r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2"/>
              </a:rPr>
              <a:t>git-scm.com</a:t>
            </a:r>
            <a:br/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3"/>
              </a:rPr>
              <a:t>https</a:t>
            </a:r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4"/>
              </a:rPr>
              <a:t>://</a:t>
            </a:r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5"/>
              </a:rPr>
              <a:t>steps.everis.com</a:t>
            </a:r>
            <a:br/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6"/>
              </a:rPr>
              <a:t>https://</a:t>
            </a:r>
            <a:r>
              <a:rPr b="1" lang="es-ES" sz="1400" spc="-1" strike="noStrike" u="sng">
                <a:solidFill>
                  <a:srgbClr val="0070c0"/>
                </a:solidFill>
                <a:uFillTx/>
                <a:latin typeface="Arial"/>
                <a:hlinkClick r:id="rId7"/>
              </a:rPr>
              <a:t>www.atlassian.com/git</a:t>
            </a:r>
            <a:endParaRPr b="0" lang="es-E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36000" y="1239480"/>
            <a:ext cx="49316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"/>
          <p:cNvSpPr/>
          <p:nvPr/>
        </p:nvSpPr>
        <p:spPr>
          <a:xfrm>
            <a:off x="899640" y="2211840"/>
            <a:ext cx="2520000" cy="17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Referencias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0" y="4443840"/>
            <a:ext cx="9143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9aae04"/>
                </a:solidFill>
                <a:latin typeface="Arial"/>
              </a:rPr>
              <a:t>Nombre del formador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9aae04"/>
                </a:solidFill>
                <a:latin typeface="Arial"/>
              </a:rPr>
              <a:t>&lt;Correo del formador@everis.com&gt;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49" name="Imagen 4" descr=""/>
          <p:cNvPicPr/>
          <p:nvPr/>
        </p:nvPicPr>
        <p:blipFill>
          <a:blip r:embed="rId8"/>
          <a:stretch/>
        </p:blipFill>
        <p:spPr>
          <a:xfrm>
            <a:off x="1115640" y="0"/>
            <a:ext cx="7676280" cy="444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5160" y="2211840"/>
            <a:ext cx="1367640" cy="421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988000" y="2085840"/>
            <a:ext cx="561636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50000"/>
              </a:lnSpc>
              <a:spcBef>
                <a:spcPts val="24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Ejercicios GitFlow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9ac104"/>
                </a:solidFill>
                <a:latin typeface="Arial"/>
              </a:rPr>
              <a:t>Desarrollo de una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Cambios sobre la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Consideramos versión candidata a producción (con bugs)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Aparece un error en producción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Subida a master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5640" y="1707840"/>
            <a:ext cx="8279640" cy="719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Todos los alumnos crearán una nueva rama feature con nombre </a:t>
            </a:r>
            <a:r>
              <a:rPr b="1" lang="es-ES" sz="1200" spc="-1" strike="noStrike">
                <a:solidFill>
                  <a:srgbClr val="9aae04"/>
                </a:solidFill>
                <a:latin typeface="Arial"/>
              </a:rPr>
              <a:t>feature-</a:t>
            </a:r>
            <a:r>
              <a:rPr b="1" lang="es-ES" sz="1200" spc="-1" strike="noStrike">
                <a:solidFill>
                  <a:srgbClr val="9aae04"/>
                </a:solidFill>
                <a:highlight>
                  <a:srgbClr val="ffff00"/>
                </a:highlight>
                <a:latin typeface="Arial"/>
              </a:rPr>
              <a:t>username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. Esta rama contendrá un nuevo fichero llamado </a:t>
            </a:r>
            <a:r>
              <a:rPr b="1" lang="es-ES" sz="1200" spc="-1" strike="noStrike">
                <a:solidFill>
                  <a:srgbClr val="9aae04"/>
                </a:solidFill>
                <a:latin typeface="Arial"/>
              </a:rPr>
              <a:t>New_username.java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 que contendrá el siguiente código en java para imprimir por pantalla una línea: "Mi usuario es </a:t>
            </a:r>
            <a:r>
              <a:rPr b="0" i="1" lang="es-ES" sz="1200" spc="-1" strike="noStrike">
                <a:solidFill>
                  <a:srgbClr val="9aae04"/>
                </a:solidFill>
                <a:latin typeface="Arial"/>
              </a:rPr>
              <a:t>mi_</a:t>
            </a:r>
            <a:r>
              <a:rPr b="0" i="1" lang="es-ES" sz="1200" spc="-1" strike="noStrike">
                <a:solidFill>
                  <a:srgbClr val="9aae04"/>
                </a:solidFill>
                <a:highlight>
                  <a:srgbClr val="ffff00"/>
                </a:highlight>
                <a:latin typeface="Arial"/>
              </a:rPr>
              <a:t>username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 y pertenezco a la oficina de </a:t>
            </a:r>
            <a:r>
              <a:rPr b="0" i="1" lang="es-ES" sz="1200" spc="-1" strike="noStrike">
                <a:solidFill>
                  <a:srgbClr val="9aae04"/>
                </a:solidFill>
                <a:latin typeface="Arial"/>
              </a:rPr>
              <a:t>mi_</a:t>
            </a:r>
            <a:r>
              <a:rPr b="0" i="1" lang="es-ES" sz="1200" spc="-1" strike="noStrike">
                <a:solidFill>
                  <a:srgbClr val="9aae04"/>
                </a:solidFill>
                <a:highlight>
                  <a:srgbClr val="ffff00"/>
                </a:highlight>
                <a:latin typeface="Arial"/>
              </a:rPr>
              <a:t>oficina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".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95640" y="2499840"/>
            <a:ext cx="8280720" cy="264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Desarrollo de una nueva funcionalidad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8" name="Imagen 9" descr=""/>
          <p:cNvPicPr/>
          <p:nvPr/>
        </p:nvPicPr>
        <p:blipFill>
          <a:blip r:embed="rId1"/>
          <a:stretch/>
        </p:blipFill>
        <p:spPr>
          <a:xfrm>
            <a:off x="1544760" y="2715840"/>
            <a:ext cx="5981400" cy="13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95640" y="1707840"/>
            <a:ext cx="8568720" cy="719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Ahora habrá que </a:t>
            </a:r>
            <a:r>
              <a:rPr b="1" lang="es-ES" sz="1200" spc="-1" strike="noStrike">
                <a:solidFill>
                  <a:srgbClr val="9aae04"/>
                </a:solidFill>
                <a:latin typeface="Arial"/>
              </a:rPr>
              <a:t>pushear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 la nueva rama a remoto ya que hemos considerado que hemos finalizado el desarrollo. Para ello previamente debemos integrar nuestro desarrollo con develop.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 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(</a:t>
            </a:r>
            <a:r>
              <a:rPr b="1" lang="es-ES" sz="1200" spc="-1" strike="noStrike" u="sng">
                <a:solidFill>
                  <a:srgbClr val="9aae04"/>
                </a:solidFill>
                <a:uFillTx/>
                <a:latin typeface="Arial"/>
              </a:rPr>
              <a:t>Recordar:</a:t>
            </a:r>
            <a:r>
              <a:rPr b="0" lang="es-ES" sz="1200" spc="-1" strike="noStrike">
                <a:solidFill>
                  <a:srgbClr val="9aae04"/>
                </a:solidFill>
                <a:latin typeface="Arial"/>
              </a:rPr>
              <a:t> pull antes de push) 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95640" y="2499840"/>
            <a:ext cx="8280720" cy="1908000"/>
          </a:xfrm>
          <a:prstGeom prst="rect">
            <a:avLst/>
          </a:prstGeom>
          <a:noFill/>
          <a:ln>
            <a:solidFill>
              <a:srgbClr val="9aae04"/>
            </a:solidFill>
            <a:prstDash val="dashDot"/>
          </a:ln>
        </p:spPr>
        <p:txBody>
          <a:bodyPr>
            <a:normAutofit fontScale="91000"/>
          </a:bodyPr>
          <a:p>
            <a:pPr algn="just">
              <a:lnSpc>
                <a:spcPct val="15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Se explica que en el caso de tener IC en nuestro proyecto, habría que tener en cuento las siguientes acciones: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50000"/>
              </a:lnSpc>
              <a:spcBef>
                <a:spcPts val="24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Desarrollador: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Verificar el job tras subir el código a la rama feature remota y en caso de estar ok, abrirá el </a:t>
            </a: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con título 'new MR username‘. El desarrollador tendrá que limpiar su repositorio local de las ramas que ya no son útiles.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 algn="just">
              <a:lnSpc>
                <a:spcPct val="150000"/>
              </a:lnSpc>
              <a:spcBef>
                <a:spcPts val="24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Release manager: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Verifica el job tras la creación del </a:t>
            </a:r>
            <a:r>
              <a:rPr b="0" i="1" lang="es-ES" sz="120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, si está ok, lo acepta: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241"/>
              </a:spcBef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Comprobar que el código se encuentra en la rama correspondiente en remoto.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Desarrollo de una nueva funcionalidad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05160" y="2211840"/>
            <a:ext cx="1367640" cy="421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988000" y="2085840"/>
            <a:ext cx="561636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50000"/>
              </a:lnSpc>
              <a:spcBef>
                <a:spcPts val="24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Practicando GitFlow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Desarrollo de una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9ac104"/>
                </a:solidFill>
                <a:latin typeface="Arial"/>
              </a:rPr>
              <a:t>Cambios sobre la nueva funcionalidad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Consideramos versión candidata a producción (con bugs)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Aparece un error en producción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Subida a master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95640" y="145548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Cambios sobre la nueva funcionalidad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95640" y="1906200"/>
            <a:ext cx="8280720" cy="268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5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Empezamos ejecutando un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pull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para tener actualizado todo el repositorio local.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50000"/>
              </a:lnSpc>
              <a:spcBef>
                <a:spcPts val="201"/>
              </a:spcBef>
              <a:buClr>
                <a:srgbClr val="505050"/>
              </a:buClr>
              <a:buFont typeface="Calibri"/>
              <a:buAutoNum type="arabicPeriod"/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El formador agrupará a los alumnos en parejas, seleccionado a una de ellas para que compartan la pantalla y poder visualizar cómo se genera el conflicto.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201"/>
              </a:spcBef>
            </a:pP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s-ES" sz="1000" spc="-1" strike="noStrike" u="sng">
                <a:solidFill>
                  <a:srgbClr val="505050"/>
                </a:solidFill>
                <a:uFillTx/>
                <a:latin typeface="Arial"/>
              </a:rPr>
              <a:t>¿Qué deben hacer las parejas?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 algn="just">
              <a:lnSpc>
                <a:spcPct val="150000"/>
              </a:lnSpc>
              <a:spcBef>
                <a:spcPts val="20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Cada alumno se situará sobre la rama de su pareja y modificará el fichero </a:t>
            </a:r>
            <a:r>
              <a:rPr b="1" lang="es-ES" sz="1000" spc="-1" strike="noStrike">
                <a:solidFill>
                  <a:srgbClr val="505050"/>
                </a:solidFill>
                <a:latin typeface="Arial"/>
              </a:rPr>
              <a:t>New_username.java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000" algn="just">
              <a:lnSpc>
                <a:spcPct val="150000"/>
              </a:lnSpc>
              <a:spcBef>
                <a:spcPts val="20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La línea a modificar será la de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"</a:t>
            </a:r>
            <a:r>
              <a:rPr b="0" i="1" lang="es-ES" sz="100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Mi usuario es ... y pertenezco a la oficina de ...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“.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s-ES" sz="1000" spc="-1" strike="noStrike" u="sng">
                <a:solidFill>
                  <a:srgbClr val="505050"/>
                </a:solidFill>
                <a:uFillTx/>
                <a:latin typeface="Arial"/>
              </a:rPr>
              <a:t>Usuario 1: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Modificará en la rama del compañero esta línea con sus datos (su </a:t>
            </a:r>
            <a:r>
              <a:rPr b="0" i="1" lang="es-ES" sz="100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username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y su </a:t>
            </a:r>
            <a:r>
              <a:rPr b="0" i="1" lang="es-ES" sz="100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oficina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. En el caso de que sean de la misma oficina nos inventamos otra).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5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es-ES" sz="1000" spc="-1" strike="noStrike" u="sng">
                <a:solidFill>
                  <a:srgbClr val="505050"/>
                </a:solidFill>
                <a:uFillTx/>
                <a:latin typeface="Arial"/>
              </a:rPr>
              <a:t>Usuario 2: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Modificará en la rama del compañero esta línea con sus datos (su </a:t>
            </a:r>
            <a:r>
              <a:rPr b="0" i="1" lang="es-ES" sz="100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username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 y su </a:t>
            </a: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oficina</a:t>
            </a: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) y además añadirá </a:t>
            </a:r>
            <a:r>
              <a:rPr b="0" i="1" lang="es-ES" sz="100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“desde hace x años".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Conflicto y rechazo de MR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95640" y="127548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Cambios sobre la nueva funcionalidad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95640" y="1599480"/>
            <a:ext cx="8280720" cy="682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5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Cada alumno </a:t>
            </a: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pusheará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su rama local a remoto → </a:t>
            </a: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¡Conflictos!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(la resolución se realizará </a:t>
            </a: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en local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sobre una herramienta como 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Kdiff3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, aunque se puede utilizar el 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notepad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u otro editor por facilidad).</a:t>
            </a:r>
            <a:endParaRPr b="0" lang="es-ES" sz="1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Conflicto y rechazo de MR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06800" y="2244600"/>
            <a:ext cx="8352720" cy="25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just">
              <a:lnSpc>
                <a:spcPct val="15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En este punto el formador hará de </a:t>
            </a: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Release Manager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y se realizarán las siguientes acciones:</a:t>
            </a:r>
            <a:endParaRPr b="0" lang="es-AR" sz="105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10"/>
              </a:spcBef>
              <a:tabLst>
                <a:tab algn="l" pos="0"/>
              </a:tabLst>
            </a:pP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Una vez solucionados los conflictos en local:</a:t>
            </a:r>
            <a:endParaRPr b="0" lang="es-AR" sz="105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spcBef>
                <a:spcPts val="210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Desarrollador: 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abre el 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con titulo “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conf MR </a:t>
            </a:r>
            <a:r>
              <a:rPr b="0" i="1" lang="es-ES" sz="105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username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”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.</a:t>
            </a:r>
            <a:endParaRPr b="0" lang="es-AR" sz="1050" spc="-1" strike="noStrike">
              <a:latin typeface="Arial"/>
            </a:endParaRPr>
          </a:p>
          <a:p>
            <a:pPr marL="285840" indent="-285480" algn="just">
              <a:lnSpc>
                <a:spcPct val="150000"/>
              </a:lnSpc>
              <a:spcBef>
                <a:spcPts val="210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Release manager: 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irá revisando cada 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abierto por los desarrolladores comprobando que el código es correcto (no se producen conflictos en remoto). En el caso de que se vayan produciendo conflictos en remoto los </a:t>
            </a:r>
            <a:r>
              <a:rPr b="0" i="1" lang="es-ES" sz="1050" spc="-1" strike="noStrike">
                <a:solidFill>
                  <a:srgbClr val="505050"/>
                </a:solidFill>
                <a:latin typeface="Arial"/>
              </a:rPr>
              <a:t>merge request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se </a:t>
            </a: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rechazan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, con lo que el desarrollador deberá resolver los conflictos en local, </a:t>
            </a:r>
            <a:r>
              <a:rPr b="1" lang="es-ES" sz="1050" spc="-1" strike="noStrike">
                <a:solidFill>
                  <a:srgbClr val="505050"/>
                </a:solidFill>
                <a:latin typeface="Arial"/>
              </a:rPr>
              <a:t>pull+push</a:t>
            </a:r>
            <a:r>
              <a:rPr b="0" lang="es-ES" sz="1050" spc="-1" strike="noStrike">
                <a:solidFill>
                  <a:srgbClr val="505050"/>
                </a:solidFill>
                <a:latin typeface="Arial"/>
              </a:rPr>
              <a:t> y si todo OK volver a abrir el merge request.</a:t>
            </a:r>
            <a:endParaRPr b="0" lang="es-AR" sz="105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305640" y="4098240"/>
            <a:ext cx="86583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5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Todo este ciclo se repetirá tantas veces como conflictos en remoto se produzcan. 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i="1" lang="es-ES" sz="1000" spc="-1" strike="noStrike">
                <a:solidFill>
                  <a:srgbClr val="505050"/>
                </a:solidFill>
                <a:latin typeface="Arial"/>
              </a:rPr>
              <a:t>El ejercicio terminará cuando todas las ramas features estén integradas en develop.</a:t>
            </a:r>
            <a:endParaRPr b="0" lang="es-AR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5160" y="2211840"/>
            <a:ext cx="1367640" cy="421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>
              <a:lnSpc>
                <a:spcPct val="100000"/>
              </a:lnSpc>
            </a:pPr>
            <a:r>
              <a:rPr b="1" lang="es-ES" sz="2800" spc="-1" strike="noStrike">
                <a:solidFill>
                  <a:srgbClr val="ffffff"/>
                </a:solidFill>
                <a:latin typeface="Arial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988000" y="2085840"/>
            <a:ext cx="5616360" cy="178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281"/>
              </a:spcBef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625320" indent="-167760">
              <a:lnSpc>
                <a:spcPct val="150000"/>
              </a:lnSpc>
              <a:spcBef>
                <a:spcPts val="24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Practicando GitFlow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Desarrollo de una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Cambios sobre la nueva funcionalidad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ES" sz="1000" spc="-1" strike="noStrike">
                <a:solidFill>
                  <a:srgbClr val="9ac104"/>
                </a:solidFill>
                <a:latin typeface="Arial"/>
              </a:rPr>
              <a:t>Consideramos versión candidata a producción (con bugs)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Aparece un error en producción 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  <a:p>
            <a:pPr lvl="2" marL="1077840" indent="-163080">
              <a:lnSpc>
                <a:spcPct val="150000"/>
              </a:lnSpc>
              <a:spcBef>
                <a:spcPts val="201"/>
              </a:spcBef>
              <a:buClr>
                <a:srgbClr val="9aae0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s-ES" sz="1000" spc="-1" strike="noStrike">
                <a:solidFill>
                  <a:srgbClr val="505050"/>
                </a:solidFill>
                <a:latin typeface="Arial"/>
              </a:rPr>
              <a:t>Subida a master</a:t>
            </a:r>
            <a:endParaRPr b="0" lang="es-E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95640" y="1419480"/>
            <a:ext cx="827964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5000"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El </a:t>
            </a:r>
            <a:r>
              <a:rPr b="1" lang="es-ES" sz="1600" spc="-1" strike="noStrike">
                <a:solidFill>
                  <a:srgbClr val="9aae04"/>
                </a:solidFill>
                <a:latin typeface="Arial"/>
              </a:rPr>
              <a:t>release manager</a:t>
            </a: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 (formador) crea una nueva rama en remoto llamada </a:t>
            </a:r>
            <a:r>
              <a:rPr b="1" lang="es-ES" sz="1600" spc="-1" strike="noStrike">
                <a:solidFill>
                  <a:srgbClr val="9aae04"/>
                </a:solidFill>
                <a:latin typeface="Arial"/>
              </a:rPr>
              <a:t>release-RC</a:t>
            </a:r>
            <a:r>
              <a:rPr b="1" i="1" lang="es-ES" sz="1600" spc="-1" strike="noStrike">
                <a:solidFill>
                  <a:srgbClr val="9aae04"/>
                </a:solidFill>
                <a:latin typeface="Arial"/>
              </a:rPr>
              <a:t>username</a:t>
            </a:r>
            <a:r>
              <a:rPr b="0" lang="es-ES" sz="1600" spc="-1" strike="noStrike">
                <a:solidFill>
                  <a:srgbClr val="9aae04"/>
                </a:solidFill>
                <a:latin typeface="Arial"/>
              </a:rPr>
              <a:t>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95640" y="1782720"/>
            <a:ext cx="8280720" cy="294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Se ha detectado un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bug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, por lo que el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desarrollador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deberá solventarlo en su entorno local, llevando a cabo las siguientes acciones: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pull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 la rama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release remota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para traerla a nuestro repositorio local.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Creará una nueva rama llamada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bug-RC</a:t>
            </a:r>
            <a:r>
              <a:rPr b="1" i="1" lang="es-ES" sz="1200" spc="-1" strike="noStrike">
                <a:solidFill>
                  <a:srgbClr val="505050"/>
                </a:solidFill>
                <a:highlight>
                  <a:srgbClr val="ffff00"/>
                </a:highlight>
                <a:latin typeface="Arial"/>
              </a:rPr>
              <a:t>username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en local a partir de la rama release descargada.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push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de la rama bug creada en local a remoto.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spcBef>
                <a:spcPts val="241"/>
              </a:spcBef>
              <a:buClr>
                <a:srgbClr val="50505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En local modificará el código del fichero </a:t>
            </a:r>
            <a:r>
              <a:rPr b="1" lang="es-ES" sz="1200" spc="-1" strike="noStrike">
                <a:solidFill>
                  <a:srgbClr val="505050"/>
                </a:solidFill>
                <a:latin typeface="Arial"/>
              </a:rPr>
              <a:t>Numeros.java</a:t>
            </a:r>
            <a:r>
              <a:rPr b="0" lang="es-ES" sz="1200" spc="-1" strike="noStrike">
                <a:solidFill>
                  <a:srgbClr val="505050"/>
                </a:solidFill>
                <a:latin typeface="Arial"/>
              </a:rPr>
              <a:t> añadiendo entre las líneas a “Línea inicial…” y “Línea final…” una nueva línea "Mi número de empleado es ...“, tal y como se muestra en el ejemplo:</a:t>
            </a:r>
            <a:endParaRPr b="0" lang="es-E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05640" y="232920"/>
            <a:ext cx="5976360" cy="323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0000"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Arial"/>
              </a:rPr>
              <a:t>Consideramos versión candidata a producción (con bugs)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7" name="Imagen 7" descr=""/>
          <p:cNvPicPr/>
          <p:nvPr/>
        </p:nvPicPr>
        <p:blipFill>
          <a:blip r:embed="rId1"/>
          <a:stretch/>
        </p:blipFill>
        <p:spPr>
          <a:xfrm>
            <a:off x="2738520" y="3507840"/>
            <a:ext cx="3593880" cy="13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1B8B76145F6A438B6C071E280BD90B" ma:contentTypeVersion="3" ma:contentTypeDescription="Crear nuevo documento." ma:contentTypeScope="" ma:versionID="f5f8c1a3536b86ed3120b7bc1dc2052c">
  <xsd:schema xmlns:xsd="http://www.w3.org/2001/XMLSchema" xmlns:xs="http://www.w3.org/2001/XMLSchema" xmlns:p="http://schemas.microsoft.com/office/2006/metadata/properties" xmlns:ns2="c41336f9-a33e-46a2-b0b9-7f1f98ded248" targetNamespace="http://schemas.microsoft.com/office/2006/metadata/properties" ma:root="true" ma:fieldsID="3692df186b4e028dd4662645dad2b745" ns2:_="">
    <xsd:import namespace="c41336f9-a33e-46a2-b0b9-7f1f98ded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336f9-a33e-46a2-b0b9-7f1f98ded2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F8B69E-AFE1-4CE4-A1A0-B8F81310EA87}"/>
</file>

<file path=customXml/itemProps2.xml><?xml version="1.0" encoding="utf-8"?>
<ds:datastoreItem xmlns:ds="http://schemas.openxmlformats.org/officeDocument/2006/customXml" ds:itemID="{6EFB3564-554D-4B24-9EDC-3989F728B6C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0B22ADF-3726-49B4-8694-56ED7F7A4D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57610</TotalTime>
  <Application>LibreOffice/6.4.7.2$Linux_X86_64 LibreOffice_project/40$Build-2</Application>
  <Words>1258</Words>
  <Paragraphs>137</Paragraphs>
  <Company>Everis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2011-04-27T16:47:02Z</dcterms:created>
  <dc:creator>everis Marketing y Comunicación</dc:creator>
  <dc:description/>
  <dc:language>es-AR</dc:language>
  <cp:lastModifiedBy/>
  <cp:lastPrinted>2019-07-01T06:12:57Z</cp:lastPrinted>
  <dcterms:modified xsi:type="dcterms:W3CDTF">2021-06-18T14:09:24Z</dcterms:modified>
  <cp:revision>2681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Everis</vt:lpwstr>
  </property>
  <property fmtid="{D5CDD505-2E9C-101B-9397-08002B2CF9AE}" pid="4" name="ContentTypeId">
    <vt:lpwstr>0x010100C21B8B76145F6A438B6C071E280BD90B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16</vt:i4>
  </property>
  <property fmtid="{D5CDD505-2E9C-101B-9397-08002B2CF9AE}" pid="10" name="PresentationFormat">
    <vt:lpwstr>Presentación en pantalla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16</vt:i4>
  </property>
</Properties>
</file>