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0" r:id="rId11"/>
    <p:sldId id="264" r:id="rId12"/>
    <p:sldId id="265" r:id="rId13"/>
    <p:sldId id="266" r:id="rId14"/>
    <p:sldId id="267" r:id="rId15"/>
    <p:sldId id="268" r:id="rId16"/>
    <p:sldId id="283" r:id="rId17"/>
    <p:sldId id="269" r:id="rId18"/>
    <p:sldId id="278" r:id="rId19"/>
    <p:sldId id="270" r:id="rId20"/>
    <p:sldId id="272" r:id="rId21"/>
    <p:sldId id="282" r:id="rId22"/>
    <p:sldId id="271" r:id="rId23"/>
    <p:sldId id="279" r:id="rId24"/>
    <p:sldId id="280" r:id="rId25"/>
    <p:sldId id="275" r:id="rId26"/>
    <p:sldId id="281" r:id="rId27"/>
    <p:sldId id="292" r:id="rId28"/>
    <p:sldId id="294" r:id="rId29"/>
    <p:sldId id="295" r:id="rId30"/>
    <p:sldId id="296" r:id="rId31"/>
    <p:sldId id="298" r:id="rId32"/>
    <p:sldId id="286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10/16/15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10/16/15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rigible.io/" TargetMode="External"/><Relationship Id="rId3" Type="http://schemas.openxmlformats.org/officeDocument/2006/relationships/hyperlink" Target="http://trial.dirigible.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dirigible/drops/R-2.1-201510071717/sap/allinone/dirigible.war" TargetMode="External"/><Relationship Id="rId4" Type="http://schemas.openxmlformats.org/officeDocument/2006/relationships/hyperlink" Target="https://help.hana.ondemand.com/help/frameset.htm?abded969628240259d486c4b29b3948c.html" TargetMode="External"/><Relationship Id="rId5" Type="http://schemas.openxmlformats.org/officeDocument/2006/relationships/hyperlink" Target="https://help.hana.ondemand.com/help/frameset.htm?db8175b9d976101484e6fa303b108ac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count.hanatrial.ondeman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jdk7-downloads-1880260.html" TargetMode="External"/><Relationship Id="rId3" Type="http://schemas.openxmlformats.org/officeDocument/2006/relationships/hyperlink" Target="http://download.eclipse.org/dirigible/drops/R-2.1-201510071717/trial/allinone/dirigible-allinone-2.1.151007-trial-executable.ja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irigible/" TargetMode="External"/><Relationship Id="rId4" Type="http://schemas.openxmlformats.org/officeDocument/2006/relationships/hyperlink" Target="http://dirigible-logbook.blogspot.com/" TargetMode="External"/><Relationship Id="rId5" Type="http://schemas.openxmlformats.org/officeDocument/2006/relationships/hyperlink" Target="https://twitter.com/dirigible_io" TargetMode="External"/><Relationship Id="rId6" Type="http://schemas.openxmlformats.org/officeDocument/2006/relationships/hyperlink" Target="https://www.youtube.com/channel/" TargetMode="External"/><Relationship Id="rId7" Type="http://schemas.openxmlformats.org/officeDocument/2006/relationships/hyperlink" Target="http://scn.sap.com/docs/DOC-3313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rigible.io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CodeWeek</a:t>
            </a:r>
            <a:r>
              <a:rPr lang="en-US" dirty="0" smtClean="0"/>
              <a:t> EU </a:t>
            </a:r>
            <a:r>
              <a:rPr lang="bg-BG" dirty="0" smtClean="0"/>
              <a:t>и </a:t>
            </a:r>
            <a:r>
              <a:rPr lang="en-US" dirty="0" smtClean="0"/>
              <a:t>SAP Labs </a:t>
            </a:r>
            <a:r>
              <a:rPr lang="bg-BG" dirty="0" smtClean="0"/>
              <a:t>България</a:t>
            </a:r>
            <a:r>
              <a:rPr lang="en-US" dirty="0" smtClean="0"/>
              <a:t> </a:t>
            </a:r>
            <a:r>
              <a:rPr lang="bg-BG" dirty="0" smtClean="0"/>
              <a:t>17/10/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DIRIGIBLE</a:t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897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видим по-подробно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Нека създадем нов проект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4" y="2209800"/>
            <a:ext cx="2286000" cy="227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3581400" cy="362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32701"/>
            <a:ext cx="17335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Някакъв модел за данни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data model</a:t>
            </a:r>
            <a:r>
              <a:rPr lang="bg-BG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Проста таблица в базата данни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94620"/>
            <a:ext cx="290688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205506"/>
            <a:ext cx="3519487" cy="3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143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09553"/>
            <a:ext cx="1955426" cy="234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05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1219200" y="2706798"/>
            <a:ext cx="7086600" cy="2779602"/>
          </a:xfrm>
          <a:prstGeom prst="flowChartMagneticDisk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Publish?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CC577"/>
                </a:solidFill>
              </a:rPr>
              <a:t>Activate </a:t>
            </a:r>
            <a:r>
              <a:rPr lang="bg-BG" dirty="0" smtClean="0"/>
              <a:t>копира артефактите от личния </a:t>
            </a:r>
            <a:r>
              <a:rPr lang="en-US" dirty="0" smtClean="0"/>
              <a:t>workspace </a:t>
            </a:r>
            <a:r>
              <a:rPr lang="bg-BG" dirty="0" smtClean="0"/>
              <a:t>на потребителя на неговата </a:t>
            </a:r>
            <a:r>
              <a:rPr lang="en-US" dirty="0" smtClean="0"/>
              <a:t>sandbox</a:t>
            </a:r>
            <a:r>
              <a:rPr lang="bg-BG" dirty="0" smtClean="0"/>
              <a:t> среда за тестване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ECC577"/>
                </a:solidFill>
              </a:rPr>
              <a:t>Publish </a:t>
            </a:r>
            <a:r>
              <a:rPr lang="bg-BG" dirty="0" smtClean="0"/>
              <a:t>копира артефактите на публично място достъпно за всички потребители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>
            <a:off x="3505200" y="3076130"/>
            <a:ext cx="1524000" cy="838200"/>
          </a:xfrm>
          <a:prstGeom prst="bentArrow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3505200" y="4318831"/>
            <a:ext cx="1524000" cy="856716"/>
          </a:xfrm>
          <a:prstGeom prst="bentArrow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550" y="270679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activate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41409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publish</a:t>
            </a:r>
            <a:endParaRPr lang="en-US" b="1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76400" y="3810000"/>
            <a:ext cx="1600200" cy="10455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14" name="Explosion 2 13"/>
          <p:cNvSpPr/>
          <p:nvPr/>
        </p:nvSpPr>
        <p:spPr>
          <a:xfrm>
            <a:off x="5029200" y="2824700"/>
            <a:ext cx="2290107" cy="13663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16" name="Horizontal Scroll 15"/>
          <p:cNvSpPr/>
          <p:nvPr/>
        </p:nvSpPr>
        <p:spPr>
          <a:xfrm>
            <a:off x="5412253" y="4312975"/>
            <a:ext cx="1524000" cy="1085151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1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състоянието на базата данни?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bg-BG" dirty="0" smtClean="0"/>
              <a:t>перспективата предоставя </a:t>
            </a:r>
            <a:r>
              <a:rPr lang="en-US" dirty="0" smtClean="0"/>
              <a:t>Database </a:t>
            </a:r>
            <a:r>
              <a:rPr lang="en-US" dirty="0" smtClean="0"/>
              <a:t>Viewer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SQL Console </a:t>
            </a:r>
            <a:r>
              <a:rPr lang="bg-BG" dirty="0" smtClean="0"/>
              <a:t>за манипулации на ниско ниво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82" y="2286000"/>
            <a:ext cx="553780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8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</a:t>
            </a:r>
            <a:r>
              <a:rPr lang="en-US" dirty="0" err="1" smtClean="0"/>
              <a:t>RESTful</a:t>
            </a:r>
            <a:r>
              <a:rPr lang="bg-BG" dirty="0"/>
              <a:t> </a:t>
            </a:r>
            <a:r>
              <a:rPr lang="bg-BG" dirty="0" smtClean="0"/>
              <a:t>услуга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Веднъж имайки готов модел за данни, можете да продължите с генерирането на </a:t>
            </a:r>
            <a:r>
              <a:rPr lang="en-US" dirty="0" smtClean="0">
                <a:solidFill>
                  <a:srgbClr val="ECC577"/>
                </a:solidFill>
              </a:rPr>
              <a:t>CRUD</a:t>
            </a:r>
            <a:r>
              <a:rPr lang="en-US" dirty="0" smtClean="0"/>
              <a:t> </a:t>
            </a:r>
            <a:r>
              <a:rPr lang="bg-BG" dirty="0" smtClean="0"/>
              <a:t>услуга за него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6" y="2438400"/>
            <a:ext cx="2594754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53" y="2133600"/>
            <a:ext cx="271166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65" y="2286000"/>
            <a:ext cx="1819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92" y="2723729"/>
            <a:ext cx="3276600" cy="98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06918"/>
            <a:ext cx="2976562" cy="200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95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точно генерирахме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На база на дефиницията на таблицата</a:t>
            </a:r>
            <a:r>
              <a:rPr lang="en-US" dirty="0" smtClean="0"/>
              <a:t>, </a:t>
            </a:r>
            <a:r>
              <a:rPr lang="bg-BG" dirty="0" smtClean="0"/>
              <a:t>всичкият</a:t>
            </a:r>
            <a:r>
              <a:rPr lang="en-US" dirty="0" smtClean="0"/>
              <a:t> </a:t>
            </a:r>
            <a:r>
              <a:rPr lang="en-US" dirty="0">
                <a:solidFill>
                  <a:srgbClr val="ECC577"/>
                </a:solidFill>
              </a:rPr>
              <a:t>JavaScript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код се продуцира използвайки предефинирани шаблони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>
                <a:solidFill>
                  <a:srgbClr val="ECC577"/>
                </a:solidFill>
              </a:rPr>
              <a:t>templates</a:t>
            </a:r>
            <a:r>
              <a:rPr lang="bg-BG" dirty="0"/>
              <a:t>)</a:t>
            </a:r>
            <a:r>
              <a:rPr lang="en-US" dirty="0" smtClean="0"/>
              <a:t>. </a:t>
            </a:r>
            <a:r>
              <a:rPr lang="bg-BG" dirty="0" smtClean="0"/>
              <a:t>След стъпката</a:t>
            </a:r>
            <a:r>
              <a:rPr lang="en-US" dirty="0" smtClean="0"/>
              <a:t> </a:t>
            </a:r>
            <a:r>
              <a:rPr lang="en-US" dirty="0" smtClean="0"/>
              <a:t>activation, </a:t>
            </a:r>
            <a:r>
              <a:rPr lang="bg-BG" dirty="0" smtClean="0"/>
              <a:t>вие разполагате с напълно функционална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REST </a:t>
            </a:r>
            <a:r>
              <a:rPr lang="bg-BG" dirty="0" smtClean="0"/>
              <a:t>услуга, която предоставя достъпност на вашите данни от базата като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JSON </a:t>
            </a:r>
            <a:r>
              <a:rPr lang="bg-BG" dirty="0" smtClean="0"/>
              <a:t>по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HTTP</a:t>
            </a:r>
            <a:r>
              <a:rPr lang="bg-BG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канал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019300" y="3145972"/>
            <a:ext cx="1143000" cy="762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019300" y="4343400"/>
            <a:ext cx="11430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7" name="Left-Right Arrow Callout 6"/>
          <p:cNvSpPr/>
          <p:nvPr/>
        </p:nvSpPr>
        <p:spPr>
          <a:xfrm>
            <a:off x="3429000" y="3429000"/>
            <a:ext cx="2209800" cy="13335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063343" y="3477986"/>
            <a:ext cx="1600200" cy="1235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5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67200" y="3733800"/>
            <a:ext cx="3581400" cy="1752600"/>
          </a:xfrm>
          <a:prstGeom prst="round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JavaScript? </a:t>
            </a:r>
            <a:r>
              <a:rPr lang="bg-BG" dirty="0" smtClean="0"/>
              <a:t>Това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bg-BG" dirty="0" smtClean="0"/>
              <a:t> ли 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Ползва се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Mozilla Rhino</a:t>
            </a:r>
            <a:r>
              <a:rPr lang="en-US" dirty="0" smtClean="0"/>
              <a:t>. </a:t>
            </a:r>
            <a:r>
              <a:rPr lang="bg-BG" dirty="0" smtClean="0"/>
              <a:t>Защо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bg-BG" dirty="0" smtClean="0">
                <a:solidFill>
                  <a:srgbClr val="ECC577"/>
                </a:solidFill>
              </a:rPr>
              <a:t>Зрял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и стабилен фреймуърк</a:t>
            </a:r>
            <a:endParaRPr lang="en-US" dirty="0"/>
          </a:p>
          <a:p>
            <a:r>
              <a:rPr lang="bg-BG" dirty="0" smtClean="0"/>
              <a:t>Поддържа</a:t>
            </a:r>
            <a:r>
              <a:rPr lang="en-US" dirty="0"/>
              <a:t> </a:t>
            </a:r>
            <a:r>
              <a:rPr lang="en-US" dirty="0" smtClean="0">
                <a:solidFill>
                  <a:srgbClr val="ECC577"/>
                </a:solidFill>
              </a:rPr>
              <a:t>CommonJS</a:t>
            </a:r>
            <a:r>
              <a:rPr lang="en-US" dirty="0"/>
              <a:t> </a:t>
            </a:r>
            <a:r>
              <a:rPr lang="bg-BG" dirty="0" smtClean="0"/>
              <a:t>за динамично зареждане на модулите</a:t>
            </a:r>
            <a:endParaRPr lang="en-US" dirty="0"/>
          </a:p>
          <a:p>
            <a:r>
              <a:rPr lang="bg-BG" dirty="0" smtClean="0"/>
              <a:t>Вграден</a:t>
            </a:r>
            <a:r>
              <a:rPr lang="en-US" dirty="0" smtClean="0"/>
              <a:t> </a:t>
            </a:r>
            <a:r>
              <a:rPr lang="en-US" dirty="0">
                <a:solidFill>
                  <a:srgbClr val="ECC577"/>
                </a:solidFill>
              </a:rPr>
              <a:t>debugger </a:t>
            </a:r>
            <a:r>
              <a:rPr lang="bg-BG" dirty="0" smtClean="0"/>
              <a:t>със опростено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  <a:p>
            <a:r>
              <a:rPr lang="bg-BG" dirty="0" smtClean="0"/>
              <a:t>Възможност за ползване на</a:t>
            </a:r>
            <a:r>
              <a:rPr lang="en-US" dirty="0" smtClean="0"/>
              <a:t> </a:t>
            </a:r>
            <a:r>
              <a:rPr lang="en-US" dirty="0">
                <a:solidFill>
                  <a:srgbClr val="ECC577"/>
                </a:solidFill>
              </a:rPr>
              <a:t>Java </a:t>
            </a:r>
            <a:r>
              <a:rPr lang="bg-BG" dirty="0" smtClean="0"/>
              <a:t>обекти директно (въпреки, че не е препоръчително)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62400"/>
            <a:ext cx="272948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34400" cy="1252728"/>
          </a:xfrm>
        </p:spPr>
        <p:txBody>
          <a:bodyPr>
            <a:normAutofit/>
          </a:bodyPr>
          <a:lstStyle/>
          <a:p>
            <a:r>
              <a:rPr lang="bg-BG" dirty="0" smtClean="0"/>
              <a:t>От къде се взе променливата </a:t>
            </a:r>
            <a:r>
              <a:rPr lang="en-US" dirty="0" smtClean="0">
                <a:solidFill>
                  <a:schemeClr val="accent1"/>
                </a:solidFill>
              </a:rPr>
              <a:t>response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Dirigible </a:t>
            </a:r>
            <a:r>
              <a:rPr lang="bg-BG" dirty="0" smtClean="0"/>
              <a:t>има концепция за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Injected </a:t>
            </a:r>
            <a:r>
              <a:rPr lang="bg-BG" dirty="0" smtClean="0"/>
              <a:t>обекти и </a:t>
            </a:r>
            <a:r>
              <a:rPr lang="en-US" dirty="0" smtClean="0">
                <a:solidFill>
                  <a:srgbClr val="ECC577"/>
                </a:solidFill>
              </a:rPr>
              <a:t>Context</a:t>
            </a:r>
            <a:r>
              <a:rPr lang="bg-BG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на процеса. </a:t>
            </a:r>
            <a:endParaRPr lang="en-US" dirty="0" smtClean="0"/>
          </a:p>
          <a:p>
            <a:pPr marL="404622" indent="-285750"/>
            <a:r>
              <a:rPr lang="en-US" dirty="0" smtClean="0"/>
              <a:t>Injected </a:t>
            </a:r>
            <a:r>
              <a:rPr lang="bg-BG" dirty="0" smtClean="0"/>
              <a:t>обектите</a:t>
            </a:r>
            <a:r>
              <a:rPr lang="en-US" dirty="0" smtClean="0"/>
              <a:t> </a:t>
            </a:r>
            <a:r>
              <a:rPr lang="bg-BG" dirty="0" smtClean="0"/>
              <a:t>са предефинирани услуги на платформата които са опаковани по подходящ начин и предоставени за директно ползване от програмния код</a:t>
            </a:r>
            <a:r>
              <a:rPr lang="en-US" dirty="0" smtClean="0"/>
              <a:t>. </a:t>
            </a:r>
            <a:endParaRPr lang="en-US" dirty="0" smtClean="0"/>
          </a:p>
          <a:p>
            <a:pPr marL="404622" indent="-285750"/>
            <a:r>
              <a:rPr lang="en-US" dirty="0" smtClean="0"/>
              <a:t>Context </a:t>
            </a:r>
            <a:r>
              <a:rPr lang="bg-BG" dirty="0" smtClean="0"/>
              <a:t>на процеса е стандартен начин за предаване на входно/изходни параметри</a:t>
            </a:r>
            <a:r>
              <a:rPr lang="en-US" dirty="0" smtClean="0"/>
              <a:t>.</a:t>
            </a:r>
            <a:endParaRPr lang="en-US" dirty="0" smtClean="0"/>
          </a:p>
          <a:p>
            <a:pPr marL="118872" indent="0">
              <a:buNone/>
            </a:pPr>
            <a:r>
              <a:rPr lang="bg-BG" dirty="0" smtClean="0"/>
              <a:t>В зависимост от Облачната платформа която ползвате, има възможност за добавяне на нови </a:t>
            </a:r>
            <a:r>
              <a:rPr lang="en-US" dirty="0" smtClean="0"/>
              <a:t>injected </a:t>
            </a:r>
            <a:r>
              <a:rPr lang="bg-BG" dirty="0" smtClean="0"/>
              <a:t>обекти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78111"/>
            <a:ext cx="3352800" cy="11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14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Може ли да се дебъгва кода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Какво е едно модерно </a:t>
            </a:r>
            <a:r>
              <a:rPr lang="en-US" dirty="0" smtClean="0"/>
              <a:t>IDE, </a:t>
            </a:r>
            <a:r>
              <a:rPr lang="bg-BG" dirty="0" smtClean="0"/>
              <a:t>пък било то и в браузър без дебъгер</a:t>
            </a:r>
            <a:r>
              <a:rPr lang="en-US" dirty="0" smtClean="0"/>
              <a:t>?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Dirigible </a:t>
            </a:r>
            <a:r>
              <a:rPr lang="bg-BG" dirty="0" smtClean="0"/>
              <a:t>предоставя </a:t>
            </a:r>
            <a:r>
              <a:rPr lang="en-US" dirty="0" smtClean="0"/>
              <a:t>Debugger </a:t>
            </a:r>
            <a:r>
              <a:rPr lang="bg-BG" dirty="0" smtClean="0"/>
              <a:t>перспектива за основния език за услуги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ECC577"/>
                </a:solidFill>
              </a:rPr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63422"/>
            <a:ext cx="4495800" cy="284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3733800"/>
            <a:ext cx="4724400" cy="1600200"/>
          </a:xfrm>
          <a:prstGeom prst="round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 потребителски интерфейси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За да завършим т.нар </a:t>
            </a:r>
            <a:r>
              <a:rPr lang="en-US" dirty="0" smtClean="0"/>
              <a:t>entity </a:t>
            </a:r>
            <a:r>
              <a:rPr lang="en-US" dirty="0" smtClean="0"/>
              <a:t>management </a:t>
            </a:r>
            <a:r>
              <a:rPr lang="bg-BG" dirty="0" smtClean="0"/>
              <a:t>сценарий</a:t>
            </a:r>
            <a:r>
              <a:rPr lang="en-US" dirty="0" smtClean="0"/>
              <a:t>,</a:t>
            </a:r>
            <a:r>
              <a:rPr lang="bg-BG" dirty="0" smtClean="0"/>
              <a:t> сме добавили също и шаблони за генериране на потребителски интерфейс</a:t>
            </a:r>
            <a:r>
              <a:rPr lang="en-US" dirty="0" smtClean="0"/>
              <a:t>. </a:t>
            </a:r>
            <a:endParaRPr lang="en-US" dirty="0" smtClean="0"/>
          </a:p>
          <a:p>
            <a:pPr marL="118872" indent="0">
              <a:buNone/>
            </a:pPr>
            <a:r>
              <a:rPr lang="bg-BG" dirty="0" smtClean="0"/>
              <a:t>Стандартните фреймуърци ползван за това са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>
                <a:solidFill>
                  <a:srgbClr val="ECC577"/>
                </a:solidFill>
              </a:rPr>
              <a:t>jQuery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en-US" dirty="0"/>
              <a:t>+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ECC577"/>
                </a:solidFill>
              </a:rPr>
              <a:t>Bootstrap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rgbClr val="ECC577"/>
                </a:solidFill>
              </a:rPr>
              <a:t>AngularJS</a:t>
            </a:r>
            <a:endParaRPr lang="en-US" dirty="0" smtClean="0">
              <a:solidFill>
                <a:srgbClr val="ECC577"/>
              </a:solidFill>
            </a:endParaRPr>
          </a:p>
          <a:p>
            <a:r>
              <a:rPr lang="en-US" dirty="0" smtClean="0">
                <a:solidFill>
                  <a:srgbClr val="ECC577"/>
                </a:solidFill>
              </a:rPr>
              <a:t>OpenUI5</a:t>
            </a:r>
            <a:endParaRPr lang="en-US" dirty="0">
              <a:solidFill>
                <a:srgbClr val="ECC57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74785"/>
            <a:ext cx="1285875" cy="135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74798"/>
            <a:ext cx="1152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74797"/>
            <a:ext cx="1219200" cy="115252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2895600" cy="317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Дневен 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10:00-10:30 </a:t>
            </a:r>
            <a:r>
              <a:rPr lang="bg-BG" dirty="0" smtClean="0">
                <a:solidFill>
                  <a:srgbClr val="ECC577"/>
                </a:solidFill>
              </a:rPr>
              <a:t>Добре дошли и Запознаване</a:t>
            </a:r>
            <a:endParaRPr lang="en-US" dirty="0">
              <a:solidFill>
                <a:srgbClr val="ECC577"/>
              </a:solidFill>
            </a:endParaRPr>
          </a:p>
          <a:p>
            <a:r>
              <a:rPr lang="nl-NL" dirty="0"/>
              <a:t>10:30-11:00 </a:t>
            </a:r>
            <a:r>
              <a:rPr lang="bg-BG" dirty="0" smtClean="0">
                <a:solidFill>
                  <a:srgbClr val="ECC577"/>
                </a:solidFill>
              </a:rPr>
              <a:t>Основен преглед на проекта</a:t>
            </a:r>
            <a:endParaRPr lang="nl-NL" dirty="0">
              <a:solidFill>
                <a:srgbClr val="ECC577"/>
              </a:solidFill>
            </a:endParaRPr>
          </a:p>
          <a:p>
            <a:r>
              <a:rPr lang="nl-NL" dirty="0"/>
              <a:t>11:00-11:05 </a:t>
            </a:r>
            <a:r>
              <a:rPr lang="bg-BG" dirty="0" smtClean="0">
                <a:solidFill>
                  <a:srgbClr val="ECC577"/>
                </a:solidFill>
              </a:rPr>
              <a:t>Инсталация и конфигуриране</a:t>
            </a:r>
            <a:endParaRPr lang="nl-NL" dirty="0">
              <a:solidFill>
                <a:srgbClr val="ECC577"/>
              </a:solidFill>
            </a:endParaRPr>
          </a:p>
          <a:p>
            <a:r>
              <a:rPr lang="nl-NL" dirty="0"/>
              <a:t>11:05-12:00 </a:t>
            </a:r>
            <a:r>
              <a:rPr lang="bg-BG" dirty="0" smtClean="0">
                <a:solidFill>
                  <a:srgbClr val="ECC577"/>
                </a:solidFill>
              </a:rPr>
              <a:t>Разработване на първото приложение с </a:t>
            </a:r>
            <a:r>
              <a:rPr lang="en-US" dirty="0" smtClean="0">
                <a:solidFill>
                  <a:srgbClr val="ECC577"/>
                </a:solidFill>
              </a:rPr>
              <a:t>Dirigible</a:t>
            </a:r>
            <a:endParaRPr lang="nl-NL" dirty="0">
              <a:solidFill>
                <a:srgbClr val="ECC577"/>
              </a:solidFill>
            </a:endParaRPr>
          </a:p>
          <a:p>
            <a:r>
              <a:rPr lang="nl-NL" dirty="0"/>
              <a:t>12:00-12:15 </a:t>
            </a:r>
            <a:r>
              <a:rPr lang="bg-BG" dirty="0" smtClean="0">
                <a:solidFill>
                  <a:srgbClr val="ECC577"/>
                </a:solidFill>
              </a:rPr>
              <a:t>Почивка</a:t>
            </a:r>
            <a:endParaRPr lang="nl-NL" dirty="0">
              <a:solidFill>
                <a:srgbClr val="ECC577"/>
              </a:solidFill>
            </a:endParaRPr>
          </a:p>
          <a:p>
            <a:r>
              <a:rPr lang="nl-NL" dirty="0"/>
              <a:t>12:15-13:45 </a:t>
            </a:r>
            <a:r>
              <a:rPr lang="bg-BG" dirty="0" smtClean="0">
                <a:solidFill>
                  <a:srgbClr val="ECC577"/>
                </a:solidFill>
              </a:rPr>
              <a:t>Отворена дискусия, разработка на приложение по избор, планове и т.н.</a:t>
            </a:r>
            <a:endParaRPr lang="nl-NL" dirty="0">
              <a:solidFill>
                <a:srgbClr val="ECC577"/>
              </a:solidFill>
            </a:endParaRPr>
          </a:p>
          <a:p>
            <a:r>
              <a:rPr lang="en-US" dirty="0"/>
              <a:t>13:45-14:00 </a:t>
            </a:r>
            <a:r>
              <a:rPr lang="bg-BG" dirty="0" smtClean="0">
                <a:solidFill>
                  <a:srgbClr val="ECC577"/>
                </a:solidFill>
              </a:rPr>
              <a:t>Обобщение и до нови срещи</a:t>
            </a:r>
            <a:endParaRPr lang="en-US" dirty="0">
              <a:solidFill>
                <a:srgbClr val="ECC5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Това ли е всичко</a:t>
            </a:r>
            <a:r>
              <a:rPr lang="en-US" dirty="0" smtClean="0"/>
              <a:t>? …</a:t>
            </a:r>
            <a:r>
              <a:rPr lang="bg-BG" dirty="0" smtClean="0"/>
              <a:t>някакъв</a:t>
            </a:r>
            <a:r>
              <a:rPr lang="en-US" dirty="0" smtClean="0"/>
              <a:t> </a:t>
            </a:r>
            <a:r>
              <a:rPr lang="en-US" dirty="0" smtClean="0"/>
              <a:t>BPM/BPMN?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bg-BG" dirty="0" smtClean="0"/>
              <a:t>В контекста на Облачните Приложения</a:t>
            </a:r>
            <a:r>
              <a:rPr lang="en-US" dirty="0" smtClean="0"/>
              <a:t>, </a:t>
            </a:r>
            <a:r>
              <a:rPr lang="bg-BG" dirty="0" smtClean="0"/>
              <a:t>обикновено се налага интеграция с външни услуги, както и декларативно (за предпочитане) описание на стъпки от даден процес</a:t>
            </a:r>
            <a:r>
              <a:rPr lang="en-US" dirty="0" smtClean="0"/>
              <a:t>.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 smtClean="0"/>
              <a:t>Dirigible </a:t>
            </a:r>
            <a:r>
              <a:rPr lang="bg-BG" dirty="0" smtClean="0"/>
              <a:t>ние семантично сме разделили този тип услуги на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>
                <a:solidFill>
                  <a:srgbClr val="ECC577"/>
                </a:solidFill>
              </a:rPr>
              <a:t>Flows </a:t>
            </a:r>
            <a:r>
              <a:rPr lang="en-US" dirty="0" smtClean="0"/>
              <a:t>– </a:t>
            </a:r>
            <a:r>
              <a:rPr lang="bg-BG" dirty="0" smtClean="0"/>
              <a:t>опростено дефиниране на стъпки от сценарии</a:t>
            </a:r>
            <a:r>
              <a:rPr lang="en-US" dirty="0" smtClean="0"/>
              <a:t> </a:t>
            </a:r>
            <a:r>
              <a:rPr lang="bg-BG" dirty="0" smtClean="0"/>
              <a:t>(в </a:t>
            </a:r>
            <a:r>
              <a:rPr lang="en-US" dirty="0" smtClean="0"/>
              <a:t>JSON </a:t>
            </a:r>
            <a:r>
              <a:rPr lang="bg-BG" dirty="0" smtClean="0"/>
              <a:t>формат)</a:t>
            </a:r>
            <a:endParaRPr lang="en-US" dirty="0" smtClean="0"/>
          </a:p>
          <a:p>
            <a:r>
              <a:rPr lang="en-US" dirty="0" smtClean="0">
                <a:solidFill>
                  <a:srgbClr val="ECC577"/>
                </a:solidFill>
              </a:rPr>
              <a:t>Jobs </a:t>
            </a:r>
            <a:r>
              <a:rPr lang="en-US" dirty="0" smtClean="0"/>
              <a:t>– </a:t>
            </a:r>
            <a:r>
              <a:rPr lang="bg-BG" dirty="0" smtClean="0"/>
              <a:t>асинхронно изпълняване на планирани задачи</a:t>
            </a:r>
            <a:r>
              <a:rPr lang="en-US" dirty="0" smtClean="0"/>
              <a:t> </a:t>
            </a:r>
            <a:r>
              <a:rPr lang="bg-BG" dirty="0" smtClean="0"/>
              <a:t>(с </a:t>
            </a:r>
            <a:r>
              <a:rPr lang="en-US" dirty="0" smtClean="0"/>
              <a:t>CRON </a:t>
            </a:r>
            <a:r>
              <a:rPr lang="en-US" dirty="0" smtClean="0"/>
              <a:t>expressions </a:t>
            </a:r>
            <a:r>
              <a:rPr lang="bg-BG" dirty="0" smtClean="0"/>
              <a:t>в</a:t>
            </a:r>
            <a:r>
              <a:rPr lang="en-US" dirty="0" smtClean="0"/>
              <a:t> JSON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3" name="Chevron 2"/>
          <p:cNvSpPr/>
          <p:nvPr/>
        </p:nvSpPr>
        <p:spPr>
          <a:xfrm>
            <a:off x="1828800" y="3848100"/>
            <a:ext cx="1066800" cy="952500"/>
          </a:xfrm>
          <a:prstGeom prst="chevron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514600" y="3848100"/>
            <a:ext cx="1066800" cy="952500"/>
          </a:xfrm>
          <a:prstGeom prst="chevron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00400" y="3848100"/>
            <a:ext cx="1066800" cy="952500"/>
          </a:xfrm>
          <a:prstGeom prst="chevron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Collate 3"/>
          <p:cNvSpPr/>
          <p:nvPr/>
        </p:nvSpPr>
        <p:spPr>
          <a:xfrm>
            <a:off x="5486400" y="3848100"/>
            <a:ext cx="1066800" cy="952500"/>
          </a:xfrm>
          <a:prstGeom prst="flowChartCollat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Винаги накрая </a:t>
            </a:r>
            <a:r>
              <a:rPr lang="en-US" dirty="0" smtClean="0"/>
              <a:t>- </a:t>
            </a:r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Има лесен начин да защитите достъпа до вашите услуги или потребителски интерфейси</a:t>
            </a:r>
            <a:r>
              <a:rPr lang="en-US" dirty="0" smtClean="0"/>
              <a:t>.</a:t>
            </a:r>
            <a:r>
              <a:rPr lang="bg-BG" dirty="0" smtClean="0"/>
              <a:t> Можете да изберете някоя от съществуващите роли</a:t>
            </a:r>
            <a:r>
              <a:rPr lang="en-US" dirty="0" smtClean="0"/>
              <a:t>.</a:t>
            </a:r>
            <a:endParaRPr lang="en-US" dirty="0" smtClean="0"/>
          </a:p>
          <a:p>
            <a:pPr marL="118872" indent="0">
              <a:buNone/>
            </a:pPr>
            <a:r>
              <a:rPr lang="bg-BG" dirty="0" smtClean="0"/>
              <a:t>Дефиницията на защитените ресурси е в </a:t>
            </a:r>
            <a:r>
              <a:rPr lang="en-US" dirty="0" smtClean="0"/>
              <a:t>JSON </a:t>
            </a:r>
            <a:r>
              <a:rPr lang="bg-BG" dirty="0" smtClean="0"/>
              <a:t>формат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3370729" cy="257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14" y="3261468"/>
            <a:ext cx="4724400" cy="51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7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Документация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5257800" cy="4343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bg-BG" dirty="0" smtClean="0"/>
              <a:t>За да бъде вашето приложение готово за използване не е достатъчно само да </a:t>
            </a:r>
            <a:r>
              <a:rPr lang="bg-BG" dirty="0" smtClean="0"/>
              <a:t>изработите необходимите характеристики по заданието. Документацията е неделима част от самото приложение</a:t>
            </a:r>
            <a:r>
              <a:rPr lang="en-US" dirty="0" smtClean="0"/>
              <a:t>. </a:t>
            </a:r>
            <a:r>
              <a:rPr lang="bg-BG" dirty="0" smtClean="0"/>
              <a:t>Поддържаните </a:t>
            </a:r>
            <a:r>
              <a:rPr lang="en-US" dirty="0" smtClean="0"/>
              <a:t>wiki </a:t>
            </a:r>
            <a:r>
              <a:rPr lang="bg-BG" dirty="0" smtClean="0"/>
              <a:t>формати са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confluence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CC577"/>
                </a:solidFill>
              </a:rPr>
              <a:t>markdown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CC577"/>
                </a:solidFill>
              </a:rPr>
              <a:t>textile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ECC577"/>
                </a:solidFill>
              </a:rPr>
              <a:t>tracwiki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twiki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830623" cy="434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3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или нещо друго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>
                <a:solidFill>
                  <a:srgbClr val="ECC577"/>
                </a:solidFill>
              </a:rPr>
              <a:t>Git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е сорс-контрол системата избрана и поддържана в</a:t>
            </a:r>
            <a:r>
              <a:rPr lang="en-US" dirty="0" smtClean="0"/>
              <a:t> </a:t>
            </a:r>
            <a:r>
              <a:rPr lang="en-US" dirty="0" smtClean="0"/>
              <a:t>Dirigible. </a:t>
            </a:r>
            <a:r>
              <a:rPr lang="bg-BG" dirty="0" smtClean="0"/>
              <a:t>Има опростена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поддръжка за най-основните операции в</a:t>
            </a:r>
            <a:r>
              <a:rPr lang="en-US" dirty="0" smtClean="0"/>
              <a:t> </a:t>
            </a:r>
            <a:r>
              <a:rPr lang="en-US" dirty="0" smtClean="0"/>
              <a:t>Web </a:t>
            </a:r>
            <a:r>
              <a:rPr lang="en-US" dirty="0" smtClean="0"/>
              <a:t>IDE</a:t>
            </a:r>
            <a:r>
              <a:rPr lang="bg-BG" dirty="0" smtClean="0"/>
              <a:t> средата</a:t>
            </a:r>
            <a:r>
              <a:rPr lang="en-US" dirty="0" smtClean="0"/>
              <a:t>. </a:t>
            </a:r>
            <a:r>
              <a:rPr lang="bg-BG" dirty="0" smtClean="0"/>
              <a:t>В случай, че се нуждаете от по сложни операции, можете да направите </a:t>
            </a:r>
            <a:r>
              <a:rPr lang="en-US" dirty="0" smtClean="0"/>
              <a:t>commit </a:t>
            </a:r>
            <a:r>
              <a:rPr lang="bg-BG" dirty="0" smtClean="0"/>
              <a:t>на вашите промени в нов</a:t>
            </a:r>
            <a:r>
              <a:rPr lang="en-US" dirty="0" smtClean="0"/>
              <a:t> branch </a:t>
            </a:r>
            <a:r>
              <a:rPr lang="bg-BG" dirty="0" smtClean="0"/>
              <a:t>и да продължите с вашия любим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клиент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1904999" cy="22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76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 да транспортирам приложението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Всички артифакти на проектите в </a:t>
            </a:r>
            <a:r>
              <a:rPr lang="en-US" dirty="0" smtClean="0"/>
              <a:t>Dirigible </a:t>
            </a:r>
            <a:r>
              <a:rPr lang="bg-BG" dirty="0" smtClean="0"/>
              <a:t>се съхраняват в т.нар. </a:t>
            </a:r>
            <a:r>
              <a:rPr lang="en-US" dirty="0" smtClean="0">
                <a:solidFill>
                  <a:srgbClr val="ECC577"/>
                </a:solidFill>
              </a:rPr>
              <a:t>Repository</a:t>
            </a:r>
            <a:r>
              <a:rPr lang="en-US" dirty="0" smtClean="0"/>
              <a:t> </a:t>
            </a:r>
            <a:r>
              <a:rPr lang="bg-BG" dirty="0" smtClean="0"/>
              <a:t>компонент</a:t>
            </a:r>
            <a:r>
              <a:rPr lang="en-US" dirty="0" smtClean="0"/>
              <a:t>. </a:t>
            </a:r>
            <a:r>
              <a:rPr lang="bg-BG" dirty="0" smtClean="0"/>
              <a:t>Той е абстракция на файлова система, т.е. </a:t>
            </a:r>
            <a:r>
              <a:rPr lang="bg-BG" dirty="0"/>
              <a:t>л</a:t>
            </a:r>
            <a:r>
              <a:rPr lang="bg-BG" dirty="0" smtClean="0"/>
              <a:t>есно се архивира и транспортира на друга инстанция</a:t>
            </a:r>
            <a:r>
              <a:rPr lang="en-US" dirty="0" smtClean="0"/>
              <a:t>. </a:t>
            </a:r>
            <a:r>
              <a:rPr lang="bg-BG" dirty="0" smtClean="0"/>
              <a:t>Има отдалечен интерфейс както и </a:t>
            </a:r>
            <a:r>
              <a:rPr lang="en-US" dirty="0" smtClean="0"/>
              <a:t>CLI</a:t>
            </a:r>
            <a:r>
              <a:rPr lang="bg-BG" dirty="0" smtClean="0"/>
              <a:t> (конзолен клиент)</a:t>
            </a:r>
            <a:r>
              <a:rPr lang="en-US" dirty="0" smtClean="0"/>
              <a:t>, </a:t>
            </a:r>
            <a:r>
              <a:rPr lang="bg-BG" dirty="0" smtClean="0"/>
              <a:t>които могат да се използват за интеграция с вече съществуващи системи за трнспорт на лендскейпи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3614057" y="3477986"/>
            <a:ext cx="1796143" cy="685800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71600" y="3211286"/>
            <a:ext cx="1676400" cy="1219200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Content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3211286"/>
            <a:ext cx="1676400" cy="1219200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Instance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7857" y="4245820"/>
            <a:ext cx="19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Archive via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скалираме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Dirigible </a:t>
            </a:r>
            <a:r>
              <a:rPr lang="bg-BG" dirty="0" smtClean="0"/>
              <a:t>поддържа архитектурните стилове утвърдени за Облачни приложения</a:t>
            </a:r>
            <a:r>
              <a:rPr lang="en-US" dirty="0" smtClean="0"/>
              <a:t>. </a:t>
            </a:r>
            <a:r>
              <a:rPr lang="bg-BG" dirty="0" smtClean="0"/>
              <a:t>С помощнизите за генериране</a:t>
            </a:r>
            <a:r>
              <a:rPr lang="en-US" dirty="0" smtClean="0"/>
              <a:t>, </a:t>
            </a:r>
            <a:r>
              <a:rPr lang="bg-BG" dirty="0" smtClean="0"/>
              <a:t>шаблоните</a:t>
            </a:r>
            <a:r>
              <a:rPr lang="en-US" dirty="0" smtClean="0"/>
              <a:t> </a:t>
            </a:r>
            <a:r>
              <a:rPr lang="bg-BG" dirty="0" smtClean="0"/>
              <a:t>и другите</a:t>
            </a:r>
            <a:r>
              <a:rPr lang="en-US" dirty="0" smtClean="0"/>
              <a:t> </a:t>
            </a:r>
            <a:r>
              <a:rPr lang="en-US" dirty="0" smtClean="0"/>
              <a:t>RAD </a:t>
            </a:r>
            <a:r>
              <a:rPr lang="bg-BG" dirty="0" smtClean="0"/>
              <a:t>техники, той се опитва да </a:t>
            </a:r>
            <a:r>
              <a:rPr lang="bg-BG" dirty="0" smtClean="0"/>
              <a:t>повлияе за</a:t>
            </a:r>
            <a:r>
              <a:rPr lang="bg-BG" dirty="0" smtClean="0"/>
              <a:t> ползването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Web </a:t>
            </a:r>
            <a:r>
              <a:rPr lang="en-US" dirty="0">
                <a:solidFill>
                  <a:srgbClr val="ECC577"/>
                </a:solidFill>
              </a:rPr>
              <a:t>2.0 </a:t>
            </a:r>
            <a:r>
              <a:rPr lang="bg-BG" dirty="0" smtClean="0"/>
              <a:t>парадигмата и </a:t>
            </a:r>
            <a:r>
              <a:rPr lang="en-US" dirty="0" smtClean="0">
                <a:solidFill>
                  <a:srgbClr val="ECC577"/>
                </a:solidFill>
              </a:rPr>
              <a:t>micro</a:t>
            </a:r>
            <a:r>
              <a:rPr lang="en-US" dirty="0" smtClean="0">
                <a:solidFill>
                  <a:srgbClr val="ECC577"/>
                </a:solidFill>
              </a:rPr>
              <a:t>-services </a:t>
            </a:r>
            <a:r>
              <a:rPr lang="bg-BG" dirty="0" smtClean="0"/>
              <a:t>архитектурата</a:t>
            </a:r>
            <a:r>
              <a:rPr lang="en-US" dirty="0" smtClean="0"/>
              <a:t>. </a:t>
            </a:r>
            <a:r>
              <a:rPr lang="bg-BG" dirty="0" smtClean="0"/>
              <a:t>В случай, че дадено приложение се изгради по този начин, то може да скалира </a:t>
            </a:r>
            <a:r>
              <a:rPr lang="bg-BG" dirty="0" smtClean="0">
                <a:solidFill>
                  <a:srgbClr val="ECC577"/>
                </a:solidFill>
              </a:rPr>
              <a:t>хоризонтално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на продуктивен лендскейп.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3505200"/>
            <a:ext cx="1066800" cy="6858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19400" y="3505200"/>
            <a:ext cx="1066800" cy="6858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38600" y="3516086"/>
            <a:ext cx="1066800" cy="6858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3516086"/>
            <a:ext cx="1066800" cy="6858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77000" y="3516086"/>
            <a:ext cx="1066800" cy="685800"/>
          </a:xfrm>
          <a:prstGeom prst="round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00200" y="4343400"/>
            <a:ext cx="5943599" cy="34290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3" y="3617736"/>
            <a:ext cx="4724400" cy="257771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43" y="2514600"/>
            <a:ext cx="5062681" cy="3429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Мониторинг</a:t>
            </a:r>
            <a:r>
              <a:rPr lang="en-US" dirty="0" smtClean="0"/>
              <a:t> </a:t>
            </a:r>
            <a:r>
              <a:rPr lang="en-US" dirty="0" smtClean="0"/>
              <a:t>– memory, access log, …?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5" y="1861457"/>
            <a:ext cx="3534228" cy="175627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4495800"/>
            <a:ext cx="5211907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1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Готови ли сте да стартираме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15" y="1600200"/>
            <a:ext cx="260858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0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Варианти</a:t>
            </a:r>
            <a:r>
              <a:rPr lang="ru-RU" dirty="0"/>
              <a:t> за </a:t>
            </a:r>
            <a:r>
              <a:rPr lang="ru-RU" dirty="0" err="1"/>
              <a:t>работна</a:t>
            </a:r>
            <a:r>
              <a:rPr lang="ru-RU" dirty="0"/>
              <a:t> </a:t>
            </a:r>
            <a:r>
              <a:rPr lang="ru-RU" dirty="0" smtClean="0"/>
              <a:t>среда</a:t>
            </a:r>
            <a:r>
              <a:rPr lang="en-US" dirty="0" smtClean="0"/>
              <a:t>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Централна споделена тестова инстанция от адрес: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2"/>
              </a:rPr>
              <a:t>http://www.dirigible.io</a:t>
            </a:r>
          </a:p>
          <a:p>
            <a:pPr marL="0" indent="0">
              <a:buNone/>
            </a:pP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директно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>
                <a:hlinkClick r:id="rId3"/>
              </a:rPr>
              <a:t>http://trial.dirigible.io</a:t>
            </a:r>
          </a:p>
          <a:p>
            <a:pPr marL="0" indent="0">
              <a:buNone/>
            </a:pPr>
            <a:r>
              <a:rPr lang="bg-BG" dirty="0"/>
              <a:t>(не изисква допълнителни стъпки</a:t>
            </a:r>
            <a:r>
              <a:rPr lang="bg-BG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Варианти</a:t>
            </a:r>
            <a:r>
              <a:rPr lang="ru-RU" dirty="0"/>
              <a:t> за </a:t>
            </a:r>
            <a:r>
              <a:rPr lang="ru-RU" dirty="0" err="1"/>
              <a:t>работна</a:t>
            </a:r>
            <a:r>
              <a:rPr lang="ru-RU" dirty="0"/>
              <a:t> </a:t>
            </a:r>
            <a:r>
              <a:rPr lang="ru-RU" dirty="0" smtClean="0"/>
              <a:t>среда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Собствен</a:t>
            </a:r>
            <a:r>
              <a:rPr lang="en-US" dirty="0"/>
              <a:t> </a:t>
            </a:r>
            <a:r>
              <a:rPr lang="en-US" dirty="0" err="1"/>
              <a:t>акаунт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SAP HANA Cloud Platform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Регистрация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https://account.hanatrial.ondemand.com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Изтегляне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Dirigible </a:t>
            </a:r>
            <a:r>
              <a:rPr lang="en-US" dirty="0" err="1"/>
              <a:t>за</a:t>
            </a:r>
            <a:r>
              <a:rPr lang="en-US" dirty="0"/>
              <a:t> SAP HCP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http://download.eclipse.org/dirigible/drops/R-2.1-201510071717/sap/allinone/</a:t>
            </a:r>
            <a:r>
              <a:rPr lang="en-US" dirty="0" smtClean="0">
                <a:hlinkClick r:id="rId3"/>
              </a:rPr>
              <a:t>dirigible.war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Деплойване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изтегления</a:t>
            </a:r>
            <a:r>
              <a:rPr lang="en-US" dirty="0"/>
              <a:t> WAR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акаунта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https://help.hana.ondemand.com/help/frameset.htm?</a:t>
            </a:r>
            <a:r>
              <a:rPr lang="en-US" dirty="0" smtClean="0">
                <a:hlinkClick r:id="rId4"/>
              </a:rPr>
              <a:t>abded969628240259d486c4b29b3948c.html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Добавяне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необходимите</a:t>
            </a:r>
            <a:r>
              <a:rPr lang="en-US" dirty="0"/>
              <a:t> </a:t>
            </a:r>
            <a:r>
              <a:rPr lang="en-US" dirty="0" err="1"/>
              <a:t>роли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 - Developer </a:t>
            </a:r>
            <a:r>
              <a:rPr lang="en-US" dirty="0" err="1"/>
              <a:t>и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https://help.hana.ondemand.com/help/frameset.htm?</a:t>
            </a:r>
            <a:r>
              <a:rPr lang="en-US" dirty="0" smtClean="0">
                <a:hlinkClick r:id="rId5"/>
              </a:rPr>
              <a:t>db8175b9d976101484e6fa303b108acd.html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Стартиране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Dirigible?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>
                <a:solidFill>
                  <a:srgbClr val="ECC577"/>
                </a:solidFill>
              </a:rPr>
              <a:t>Dirigible </a:t>
            </a:r>
            <a:r>
              <a:rPr lang="bg-BG" dirty="0" smtClean="0"/>
              <a:t>е </a:t>
            </a:r>
            <a:r>
              <a:rPr lang="bg-BG" dirty="0"/>
              <a:t>част от инициативата за разработване на инструменти за приложения в Облака в </a:t>
            </a:r>
            <a:r>
              <a:rPr lang="bg-BG" dirty="0">
                <a:solidFill>
                  <a:srgbClr val="ECC577"/>
                </a:solidFill>
              </a:rPr>
              <a:t>Eclipse</a:t>
            </a:r>
            <a:r>
              <a:rPr lang="bg-BG" dirty="0"/>
              <a:t> фондацията. Този проект предоставя както самата среда за разработка, позната още като </a:t>
            </a:r>
            <a:r>
              <a:rPr lang="bg-BG" dirty="0">
                <a:solidFill>
                  <a:srgbClr val="ECC577"/>
                </a:solidFill>
              </a:rPr>
              <a:t>Web IDE</a:t>
            </a:r>
            <a:r>
              <a:rPr lang="bg-BG" dirty="0"/>
              <a:t>, така и </a:t>
            </a:r>
            <a:r>
              <a:rPr lang="bg-BG" dirty="0">
                <a:solidFill>
                  <a:srgbClr val="ECC577"/>
                </a:solidFill>
              </a:rPr>
              <a:t>платформата</a:t>
            </a:r>
            <a:r>
              <a:rPr lang="bg-BG" dirty="0"/>
              <a:t>, върху която приложенията работят и се оперират след това.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895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Варианти</a:t>
            </a:r>
            <a:r>
              <a:rPr lang="ru-RU" dirty="0"/>
              <a:t> за </a:t>
            </a:r>
            <a:r>
              <a:rPr lang="ru-RU" dirty="0" err="1"/>
              <a:t>работна</a:t>
            </a:r>
            <a:r>
              <a:rPr lang="ru-RU" dirty="0"/>
              <a:t> </a:t>
            </a:r>
            <a:r>
              <a:rPr lang="ru-RU" dirty="0" smtClean="0"/>
              <a:t>среда</a:t>
            </a:r>
            <a:r>
              <a:rPr lang="en-US" dirty="0" smtClean="0"/>
              <a:t>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Локална</a:t>
            </a:r>
            <a:r>
              <a:rPr lang="en-US" dirty="0"/>
              <a:t> </a:t>
            </a:r>
            <a:r>
              <a:rPr lang="en-US" dirty="0" err="1"/>
              <a:t>инсталация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Изтегляне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Java 1.7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http://www.oracle.com/technetwork/java/javase/downloads/jdk7-downloads-1880260.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Изтегляне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последна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2.1. </a:t>
            </a:r>
            <a:r>
              <a:rPr lang="en-US" dirty="0" err="1"/>
              <a:t>на</a:t>
            </a:r>
            <a:r>
              <a:rPr lang="en-US" dirty="0"/>
              <a:t> Dirigible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http://download.eclipse.org/dirigible/drops/R-2.1-201510071717/trial/allinone/dirigible-allinone-2.1.151007-trial-</a:t>
            </a:r>
            <a:r>
              <a:rPr lang="en-US" dirty="0" smtClean="0">
                <a:hlinkClick r:id="rId3"/>
              </a:rPr>
              <a:t>executable.jar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Стартиране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приложението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java -jar dirigible-allinone-2.1.151007-trial-</a:t>
            </a:r>
            <a:r>
              <a:rPr lang="en-US" dirty="0" smtClean="0"/>
              <a:t>executable.jar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6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4800" dirty="0" smtClean="0"/>
              <a:t> </a:t>
            </a:r>
          </a:p>
          <a:p>
            <a:pPr marL="0" indent="0" algn="ctr">
              <a:buNone/>
            </a:pPr>
            <a:r>
              <a:rPr lang="bg-BG" sz="8000" dirty="0" smtClean="0"/>
              <a:t>На работа...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0686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референции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u="sng" dirty="0">
                <a:hlinkClick r:id="rId2"/>
              </a:rPr>
              <a:t>http://www.dirigible.io</a:t>
            </a:r>
            <a:endParaRPr lang="en-US" sz="2800" dirty="0"/>
          </a:p>
          <a:p>
            <a:pPr lvl="0"/>
            <a:r>
              <a:rPr lang="en-US" sz="2800" u="sng" dirty="0">
                <a:hlinkClick r:id="rId3"/>
              </a:rPr>
              <a:t>https://eclipse.org/dirigible</a:t>
            </a:r>
            <a:r>
              <a:rPr lang="en-US" sz="2800" u="sng" dirty="0" smtClean="0">
                <a:hlinkClick r:id="rId3"/>
              </a:rPr>
              <a:t>/</a:t>
            </a:r>
            <a:endParaRPr lang="en-US" sz="2800" u="sng" dirty="0" smtClean="0"/>
          </a:p>
          <a:p>
            <a:pPr lvl="0"/>
            <a:r>
              <a:rPr lang="en-US" sz="2800" u="sng" dirty="0">
                <a:hlinkClick r:id="rId4"/>
              </a:rPr>
              <a:t>https://github.com/eclipse/</a:t>
            </a:r>
            <a:r>
              <a:rPr lang="en-US" sz="2800" u="sng" dirty="0" smtClean="0">
                <a:hlinkClick r:id="rId4"/>
              </a:rPr>
              <a:t>dirigible</a:t>
            </a:r>
          </a:p>
          <a:p>
            <a:pPr lvl="0"/>
            <a:r>
              <a:rPr lang="en-US" sz="2800" u="sng" dirty="0" smtClean="0">
                <a:hlinkClick r:id="rId5"/>
              </a:rPr>
              <a:t>https</a:t>
            </a:r>
            <a:r>
              <a:rPr lang="en-US" sz="2800" u="sng" dirty="0">
                <a:hlinkClick r:id="rId5"/>
              </a:rPr>
              <a:t>://twitter.com/dirigible_io</a:t>
            </a:r>
            <a:endParaRPr lang="en-US" sz="2800" dirty="0"/>
          </a:p>
          <a:p>
            <a:pPr lvl="0"/>
            <a:r>
              <a:rPr lang="en-US" sz="2800" u="sng" dirty="0">
                <a:hlinkClick r:id="rId6"/>
              </a:rPr>
              <a:t>https://www.youtube.com/channel/</a:t>
            </a:r>
            <a:endParaRPr lang="en-US" sz="2800" dirty="0"/>
          </a:p>
          <a:p>
            <a:pPr lvl="0"/>
            <a:r>
              <a:rPr lang="en-US" sz="2800" u="sng" dirty="0">
                <a:hlinkClick r:id="rId7"/>
              </a:rPr>
              <a:t>http://scn.sap.com/docs/DOC-33139</a:t>
            </a:r>
            <a:r>
              <a:rPr lang="en-US" sz="2800" dirty="0"/>
              <a:t>  (</a:t>
            </a:r>
            <a:r>
              <a:rPr lang="en-US" sz="2800" dirty="0" err="1"/>
              <a:t>Topic:IDEaaS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9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bg-BG" sz="8000" dirty="0" smtClean="0"/>
              <a:t>Благодарим</a:t>
            </a:r>
            <a:r>
              <a:rPr lang="en-US" sz="8000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Dirigible </a:t>
            </a:r>
            <a:r>
              <a:rPr lang="bg-BG" dirty="0" smtClean="0"/>
              <a:t>предоставя напълно функциониращо </a:t>
            </a:r>
            <a:r>
              <a:rPr lang="en-US" dirty="0" smtClean="0"/>
              <a:t>IDE</a:t>
            </a:r>
            <a:r>
              <a:rPr lang="bg-BG" dirty="0" smtClean="0"/>
              <a:t>, което </a:t>
            </a:r>
            <a:r>
              <a:rPr lang="bg-BG" dirty="0" smtClean="0">
                <a:solidFill>
                  <a:srgbClr val="ECC577"/>
                </a:solidFill>
              </a:rPr>
              <a:t>работи изцяло в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>
                <a:solidFill>
                  <a:srgbClr val="ECC577"/>
                </a:solidFill>
              </a:rPr>
              <a:t>браузър</a:t>
            </a:r>
            <a:r>
              <a:rPr lang="en-US" dirty="0" smtClean="0"/>
              <a:t>, </a:t>
            </a:r>
            <a:r>
              <a:rPr lang="bg-BG" dirty="0" smtClean="0"/>
              <a:t>т.е. не изисква никакви допълнителни стъпки по инсталация и конфигурация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8400"/>
            <a:ext cx="5562600" cy="31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можем да правим с него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Всичко което е необходимо за вашето следващо приложение в Облака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bg-BG" dirty="0"/>
              <a:t>Управление на </a:t>
            </a:r>
            <a:r>
              <a:rPr lang="bg-BG" dirty="0">
                <a:solidFill>
                  <a:srgbClr val="ECC577"/>
                </a:solidFill>
              </a:rPr>
              <a:t>база данни</a:t>
            </a:r>
            <a:endParaRPr lang="en-US" dirty="0">
              <a:solidFill>
                <a:srgbClr val="ECC577"/>
              </a:solidFill>
            </a:endParaRPr>
          </a:p>
          <a:p>
            <a:r>
              <a:rPr lang="bg-BG" dirty="0" smtClean="0"/>
              <a:t>Разработване на </a:t>
            </a:r>
            <a:r>
              <a:rPr lang="bg-BG" dirty="0" smtClean="0">
                <a:solidFill>
                  <a:srgbClr val="ECC577"/>
                </a:solidFill>
              </a:rPr>
              <a:t>кода</a:t>
            </a:r>
            <a:r>
              <a:rPr lang="bg-BG" dirty="0" smtClean="0"/>
              <a:t> на приложението</a:t>
            </a:r>
          </a:p>
          <a:p>
            <a:r>
              <a:rPr lang="bg-BG" dirty="0" smtClean="0"/>
              <a:t>Външни </a:t>
            </a:r>
            <a:r>
              <a:rPr lang="bg-BG" dirty="0" smtClean="0">
                <a:solidFill>
                  <a:srgbClr val="ECC577"/>
                </a:solidFill>
              </a:rPr>
              <a:t>команди</a:t>
            </a:r>
            <a:endParaRPr lang="en-US" dirty="0">
              <a:solidFill>
                <a:srgbClr val="ECC577"/>
              </a:solidFill>
            </a:endParaRPr>
          </a:p>
          <a:p>
            <a:r>
              <a:rPr lang="bg-BG" dirty="0" smtClean="0">
                <a:solidFill>
                  <a:srgbClr val="ECC577"/>
                </a:solidFill>
              </a:rPr>
              <a:t>Процеси</a:t>
            </a:r>
            <a:r>
              <a:rPr lang="bg-BG" dirty="0" smtClean="0"/>
              <a:t> и планирани задачи</a:t>
            </a:r>
            <a:endParaRPr lang="en-US" dirty="0"/>
          </a:p>
          <a:p>
            <a:r>
              <a:rPr lang="bg-BG" dirty="0" smtClean="0">
                <a:solidFill>
                  <a:srgbClr val="ECC577"/>
                </a:solidFill>
              </a:rPr>
              <a:t>Уеб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>
                <a:solidFill>
                  <a:srgbClr val="ECC577"/>
                </a:solidFill>
              </a:rPr>
              <a:t>страници </a:t>
            </a:r>
            <a:r>
              <a:rPr lang="bg-BG" dirty="0" smtClean="0"/>
              <a:t>и статично съдържание</a:t>
            </a:r>
          </a:p>
          <a:p>
            <a:r>
              <a:rPr lang="en-US" dirty="0" smtClean="0"/>
              <a:t>Wiki</a:t>
            </a:r>
            <a:r>
              <a:rPr lang="bg-BG" dirty="0" smtClean="0"/>
              <a:t> </a:t>
            </a:r>
            <a:r>
              <a:rPr lang="bg-BG" dirty="0" smtClean="0">
                <a:solidFill>
                  <a:srgbClr val="ECC577"/>
                </a:solidFill>
              </a:rPr>
              <a:t>документи</a:t>
            </a:r>
            <a:endParaRPr lang="en-US" dirty="0">
              <a:solidFill>
                <a:srgbClr val="ECC577"/>
              </a:solidFill>
            </a:endParaRPr>
          </a:p>
          <a:p>
            <a:r>
              <a:rPr lang="bg-BG" dirty="0" smtClean="0"/>
              <a:t>Управление на </a:t>
            </a:r>
            <a:r>
              <a:rPr lang="bg-BG" dirty="0" smtClean="0">
                <a:solidFill>
                  <a:srgbClr val="ECC577"/>
                </a:solidFill>
              </a:rPr>
              <a:t>жизнения цикъл</a:t>
            </a:r>
          </a:p>
          <a:p>
            <a:r>
              <a:rPr lang="bg-BG" dirty="0" smtClean="0">
                <a:solidFill>
                  <a:srgbClr val="ECC577"/>
                </a:solidFill>
              </a:rPr>
              <a:t>Мониторинг</a:t>
            </a:r>
            <a:endParaRPr lang="en-US" dirty="0">
              <a:solidFill>
                <a:srgbClr val="ECC5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5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Не можем ли да правим същото и с</a:t>
            </a:r>
            <a:r>
              <a:rPr lang="bg-BG" dirty="0" smtClean="0"/>
              <a:t>ъс стандартно</a:t>
            </a:r>
            <a:r>
              <a:rPr lang="bg-BG" dirty="0" smtClean="0"/>
              <a:t> </a:t>
            </a:r>
            <a:r>
              <a:rPr lang="en-US" dirty="0" smtClean="0"/>
              <a:t>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Не точно по същият начин</a:t>
            </a:r>
            <a:r>
              <a:rPr lang="en-US" dirty="0" smtClean="0"/>
              <a:t>.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Dirigible</a:t>
            </a:r>
            <a:r>
              <a:rPr lang="bg-BG" dirty="0" smtClean="0"/>
              <a:t> предоставя и поощрява така наречения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In</a:t>
            </a:r>
            <a:r>
              <a:rPr lang="en-US" dirty="0" smtClean="0">
                <a:solidFill>
                  <a:srgbClr val="ECC577"/>
                </a:solidFill>
              </a:rPr>
              <a:t>-System Programming </a:t>
            </a:r>
            <a:r>
              <a:rPr lang="bg-BG" dirty="0" smtClean="0"/>
              <a:t>модел за разработка</a:t>
            </a:r>
            <a:r>
              <a:rPr lang="en-US" dirty="0" smtClean="0"/>
              <a:t>. </a:t>
            </a:r>
            <a:r>
              <a:rPr lang="bg-BG" dirty="0" smtClean="0"/>
              <a:t>Този модел предодвратява страничните ефекти на симулираните (локални) среди за разработка, дава достъп до реалните данни на </a:t>
            </a:r>
            <a:r>
              <a:rPr lang="bg-BG" smtClean="0"/>
              <a:t>“жива” </a:t>
            </a:r>
            <a:r>
              <a:rPr lang="bg-BG" dirty="0" smtClean="0"/>
              <a:t>система</a:t>
            </a:r>
            <a:r>
              <a:rPr lang="en-US" dirty="0" smtClean="0"/>
              <a:t>, </a:t>
            </a:r>
            <a:r>
              <a:rPr lang="bg-BG" dirty="0" smtClean="0"/>
              <a:t>гарантира, че всички компоненти и интеграции са на място</a:t>
            </a:r>
            <a:r>
              <a:rPr lang="en-US" dirty="0" smtClean="0"/>
              <a:t> </a:t>
            </a:r>
            <a:r>
              <a:rPr lang="bg-BG" dirty="0" smtClean="0"/>
              <a:t>и в крайна сметка</a:t>
            </a:r>
            <a:r>
              <a:rPr lang="en-US" dirty="0" smtClean="0"/>
              <a:t> </a:t>
            </a:r>
            <a:r>
              <a:rPr lang="bg-BG" dirty="0" smtClean="0"/>
              <a:t>довежда до </a:t>
            </a:r>
            <a:r>
              <a:rPr lang="bg-BG" dirty="0" smtClean="0">
                <a:solidFill>
                  <a:srgbClr val="ECC577"/>
                </a:solidFill>
              </a:rPr>
              <a:t>най-краткият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>
                <a:solidFill>
                  <a:srgbClr val="ECC577"/>
                </a:solidFill>
              </a:rPr>
              <a:t>възможен цикъл на разработка (</a:t>
            </a:r>
            <a:r>
              <a:rPr lang="en-US" dirty="0" smtClean="0">
                <a:solidFill>
                  <a:srgbClr val="ECC577"/>
                </a:solidFill>
              </a:rPr>
              <a:t>development turn</a:t>
            </a:r>
            <a:r>
              <a:rPr lang="en-US" dirty="0" smtClean="0">
                <a:solidFill>
                  <a:srgbClr val="ECC577"/>
                </a:solidFill>
              </a:rPr>
              <a:t>-</a:t>
            </a:r>
            <a:r>
              <a:rPr lang="en-US" dirty="0" smtClean="0">
                <a:solidFill>
                  <a:srgbClr val="ECC577"/>
                </a:solidFill>
              </a:rPr>
              <a:t>around</a:t>
            </a:r>
            <a:r>
              <a:rPr lang="en-US" dirty="0">
                <a:solidFill>
                  <a:srgbClr val="ECC577"/>
                </a:solidFill>
              </a:rPr>
              <a:t> </a:t>
            </a:r>
            <a:r>
              <a:rPr lang="en-US" dirty="0" smtClean="0">
                <a:solidFill>
                  <a:srgbClr val="ECC577"/>
                </a:solidFill>
              </a:rPr>
              <a:t>time</a:t>
            </a:r>
            <a:r>
              <a:rPr lang="bg-BG" dirty="0" smtClean="0">
                <a:solidFill>
                  <a:srgbClr val="ECC577"/>
                </a:solidFill>
              </a:rPr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76600" y="3581400"/>
            <a:ext cx="2133600" cy="1524000"/>
          </a:xfrm>
          <a:prstGeom prst="cloud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3657600"/>
            <a:ext cx="7467600" cy="1905000"/>
          </a:xfrm>
          <a:prstGeom prst="round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Трябва ли да бъдем винаги он-лайн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bg-BG" dirty="0" smtClean="0"/>
              <a:t>Това проблем ли е в наши дни</a:t>
            </a:r>
            <a:r>
              <a:rPr lang="en-US" dirty="0" smtClean="0"/>
              <a:t>?</a:t>
            </a:r>
            <a:endParaRPr lang="en-US" dirty="0" smtClean="0"/>
          </a:p>
          <a:p>
            <a:pPr marL="118872" indent="0">
              <a:buNone/>
            </a:pPr>
            <a:r>
              <a:rPr lang="bg-BG" dirty="0" smtClean="0"/>
              <a:t>Има три варианта за оф-лайн режим за</a:t>
            </a:r>
            <a:r>
              <a:rPr lang="en-US" dirty="0" smtClean="0"/>
              <a:t> </a:t>
            </a:r>
            <a:r>
              <a:rPr lang="en-US" dirty="0" smtClean="0"/>
              <a:t>Dirigible:</a:t>
            </a:r>
          </a:p>
          <a:p>
            <a:r>
              <a:rPr lang="bg-BG" dirty="0" smtClean="0"/>
              <a:t>Тестови сценарий – трябва ви само инсталирана </a:t>
            </a:r>
            <a:r>
              <a:rPr lang="en-US" dirty="0" smtClean="0"/>
              <a:t>Java</a:t>
            </a:r>
            <a:endParaRPr lang="bg-BG" dirty="0" smtClean="0"/>
          </a:p>
          <a:p>
            <a:r>
              <a:rPr lang="bg-BG" dirty="0" smtClean="0"/>
              <a:t>Локална инстанция на </a:t>
            </a:r>
            <a:r>
              <a:rPr lang="en-US" dirty="0" smtClean="0"/>
              <a:t>Java </a:t>
            </a:r>
            <a:r>
              <a:rPr lang="en-US" dirty="0" smtClean="0"/>
              <a:t>Web </a:t>
            </a:r>
            <a:r>
              <a:rPr lang="bg-BG" dirty="0" smtClean="0"/>
              <a:t>контейнер, например </a:t>
            </a:r>
            <a:r>
              <a:rPr lang="en-US" dirty="0" smtClean="0">
                <a:solidFill>
                  <a:srgbClr val="ECC577"/>
                </a:solidFill>
              </a:rPr>
              <a:t>Apache </a:t>
            </a:r>
            <a:r>
              <a:rPr lang="en-US" dirty="0" smtClean="0">
                <a:solidFill>
                  <a:srgbClr val="ECC577"/>
                </a:solidFill>
              </a:rPr>
              <a:t>Tomcat</a:t>
            </a:r>
          </a:p>
          <a:p>
            <a:r>
              <a:rPr lang="en-US" dirty="0" smtClean="0">
                <a:solidFill>
                  <a:srgbClr val="ECC577"/>
                </a:solidFill>
              </a:rPr>
              <a:t>Native </a:t>
            </a:r>
            <a:r>
              <a:rPr lang="bg-BG" dirty="0" smtClean="0"/>
              <a:t>плъгини за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95738"/>
            <a:ext cx="2552700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43336"/>
            <a:ext cx="2105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Native? </a:t>
            </a:r>
            <a:r>
              <a:rPr lang="bg-BG" dirty="0" smtClean="0"/>
              <a:t>Нали беше</a:t>
            </a:r>
            <a:r>
              <a:rPr lang="en-US" dirty="0" smtClean="0"/>
              <a:t> </a:t>
            </a:r>
            <a:r>
              <a:rPr lang="en-US" dirty="0" smtClean="0"/>
              <a:t>Web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534400" cy="4572000"/>
          </a:xfrm>
        </p:spPr>
        <p:txBody>
          <a:bodyPr/>
          <a:lstStyle/>
          <a:p>
            <a:pPr marL="118872" indent="0">
              <a:buNone/>
            </a:pPr>
            <a:r>
              <a:rPr lang="bg-BG" dirty="0" smtClean="0"/>
              <a:t>И двете</a:t>
            </a:r>
            <a:r>
              <a:rPr lang="en-US" dirty="0" smtClean="0"/>
              <a:t>.</a:t>
            </a:r>
            <a:endParaRPr lang="bg-BG" dirty="0" smtClean="0"/>
          </a:p>
          <a:p>
            <a:pPr marL="118872" indent="0">
              <a:buNone/>
            </a:pPr>
            <a:r>
              <a:rPr lang="bg-BG" dirty="0" smtClean="0"/>
              <a:t>Използвайки т.нар. </a:t>
            </a:r>
            <a:r>
              <a:rPr lang="en-US" dirty="0" smtClean="0"/>
              <a:t>single </a:t>
            </a:r>
            <a:r>
              <a:rPr lang="en-US" dirty="0" smtClean="0"/>
              <a:t>source </a:t>
            </a:r>
            <a:r>
              <a:rPr lang="bg-BG" dirty="0" smtClean="0"/>
              <a:t>парадигма на </a:t>
            </a:r>
            <a:r>
              <a:rPr lang="en-US" dirty="0" smtClean="0">
                <a:solidFill>
                  <a:srgbClr val="ECC577"/>
                </a:solidFill>
              </a:rPr>
              <a:t>Eclipse </a:t>
            </a:r>
            <a:r>
              <a:rPr lang="en-US" dirty="0" smtClean="0">
                <a:solidFill>
                  <a:srgbClr val="ECC577"/>
                </a:solidFill>
              </a:rPr>
              <a:t>RAP</a:t>
            </a:r>
            <a:r>
              <a:rPr lang="en-US" dirty="0" smtClean="0"/>
              <a:t>, </a:t>
            </a:r>
            <a:r>
              <a:rPr lang="bg-BG" dirty="0" smtClean="0"/>
              <a:t>позволява</a:t>
            </a:r>
            <a:r>
              <a:rPr lang="en-US" dirty="0" smtClean="0"/>
              <a:t> </a:t>
            </a:r>
            <a:r>
              <a:rPr lang="en-US" dirty="0" smtClean="0"/>
              <a:t>~90% </a:t>
            </a:r>
            <a:r>
              <a:rPr lang="bg-BG" dirty="0" smtClean="0"/>
              <a:t>от функционалността да работи дори без сървър в стандартното</a:t>
            </a:r>
            <a:r>
              <a:rPr lang="en-US" dirty="0" smtClean="0"/>
              <a:t> </a:t>
            </a:r>
            <a:r>
              <a:rPr lang="en-US" dirty="0" smtClean="0"/>
              <a:t>Eclipse IDE. </a:t>
            </a:r>
            <a:r>
              <a:rPr lang="bg-BG" dirty="0" smtClean="0"/>
              <a:t>По този начин е възможно да ползвате любимите си едитори, например от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JDT, JSDT, </a:t>
            </a:r>
            <a:r>
              <a:rPr lang="en-US" dirty="0" err="1" smtClean="0">
                <a:solidFill>
                  <a:srgbClr val="ECC577"/>
                </a:solidFill>
              </a:rPr>
              <a:t>eGit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4200"/>
            <a:ext cx="4648200" cy="26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3048000"/>
            <a:ext cx="7467600" cy="1905000"/>
          </a:xfrm>
          <a:prstGeom prst="round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Каква беше опцията с </a:t>
            </a:r>
            <a:r>
              <a:rPr lang="en-US" dirty="0" smtClean="0"/>
              <a:t>tomcat?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Dirigible</a:t>
            </a:r>
            <a:r>
              <a:rPr lang="bg-BG" dirty="0" smtClean="0"/>
              <a:t> е напълно модуларизиран базирайки се на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ECC577"/>
                </a:solidFill>
              </a:rPr>
              <a:t>OSGi</a:t>
            </a:r>
            <a:r>
              <a:rPr lang="en-US" dirty="0" smtClean="0">
                <a:solidFill>
                  <a:srgbClr val="ECC577"/>
                </a:solidFill>
              </a:rPr>
              <a:t> </a:t>
            </a:r>
            <a:r>
              <a:rPr lang="bg-BG" dirty="0" smtClean="0"/>
              <a:t>предоставен от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CC577"/>
                </a:solidFill>
              </a:rPr>
              <a:t>Eclipse Equinox</a:t>
            </a:r>
            <a:r>
              <a:rPr lang="en-US" dirty="0" smtClean="0"/>
              <a:t>. </a:t>
            </a:r>
            <a:r>
              <a:rPr lang="bg-BG" dirty="0" smtClean="0"/>
              <a:t>Има няколко варианта за пакетиране</a:t>
            </a:r>
            <a:r>
              <a:rPr lang="en-US" dirty="0" smtClean="0"/>
              <a:t> </a:t>
            </a:r>
            <a:r>
              <a:rPr lang="bg-BG" dirty="0" smtClean="0"/>
              <a:t>Тестов, </a:t>
            </a:r>
            <a:r>
              <a:rPr lang="en-US" dirty="0"/>
              <a:t>All-In-</a:t>
            </a:r>
            <a:r>
              <a:rPr lang="en-US" dirty="0" smtClean="0"/>
              <a:t>One, </a:t>
            </a:r>
            <a:r>
              <a:rPr lang="en-US" dirty="0" smtClean="0"/>
              <a:t>Runtime,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RCP Update </a:t>
            </a:r>
            <a:r>
              <a:rPr lang="en-US" dirty="0" smtClean="0"/>
              <a:t>Site</a:t>
            </a:r>
            <a:r>
              <a:rPr lang="bg-BG" dirty="0" smtClean="0"/>
              <a:t>, а съшо така и специфични пакети за</a:t>
            </a:r>
            <a:r>
              <a:rPr lang="en-US" dirty="0" smtClean="0"/>
              <a:t> </a:t>
            </a:r>
            <a:r>
              <a:rPr lang="en-US" dirty="0" smtClean="0"/>
              <a:t>SAP HANA Cloud Platform </a:t>
            </a:r>
            <a:r>
              <a:rPr lang="bg-BG" dirty="0" smtClean="0"/>
              <a:t>и </a:t>
            </a:r>
            <a:r>
              <a:rPr lang="en-US" dirty="0" smtClean="0"/>
              <a:t>Apache </a:t>
            </a:r>
            <a:r>
              <a:rPr lang="en-US" dirty="0" smtClean="0"/>
              <a:t>Tomcat </a:t>
            </a:r>
            <a:r>
              <a:rPr lang="en-US" dirty="0" smtClean="0"/>
              <a:t>(</a:t>
            </a:r>
            <a:r>
              <a:rPr lang="bg-BG" dirty="0" smtClean="0"/>
              <a:t>самостоятелно или</a:t>
            </a:r>
            <a:r>
              <a:rPr lang="en-US" dirty="0" smtClean="0"/>
              <a:t>  </a:t>
            </a:r>
            <a:r>
              <a:rPr lang="en-US" dirty="0" err="1" smtClean="0"/>
              <a:t>CloudFoundry</a:t>
            </a:r>
            <a:r>
              <a:rPr lang="en-US" dirty="0" smtClean="0"/>
              <a:t>)</a:t>
            </a:r>
            <a:r>
              <a:rPr lang="en-US" dirty="0" smtClean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1295400" cy="11187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1905000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13139</TotalTime>
  <Words>1263</Words>
  <Application>Microsoft Macintosh PowerPoint</Application>
  <PresentationFormat>On-screen Show (4:3)</PresentationFormat>
  <Paragraphs>138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Horizon</vt:lpstr>
      <vt:lpstr>DIRIGIBLE </vt:lpstr>
      <vt:lpstr>Дневен ред</vt:lpstr>
      <vt:lpstr>Какво е Dirigible?</vt:lpstr>
      <vt:lpstr>Web IDE?</vt:lpstr>
      <vt:lpstr>Какво можем да правим с него?</vt:lpstr>
      <vt:lpstr>Не можем ли да правим същото и със стандартно IDE?</vt:lpstr>
      <vt:lpstr>Трябва ли да бъдем винаги он-лайн?</vt:lpstr>
      <vt:lpstr>Native? Нали беше Web IDE?</vt:lpstr>
      <vt:lpstr>Каква беше опцията с tomcat?</vt:lpstr>
      <vt:lpstr>Да видим по-подробно?</vt:lpstr>
      <vt:lpstr>Някакъв модел за данни (data model)?</vt:lpstr>
      <vt:lpstr>Activate или Publish?</vt:lpstr>
      <vt:lpstr>Какво е състоянието на базата данни?</vt:lpstr>
      <vt:lpstr>Генериране на RESTful услуга</vt:lpstr>
      <vt:lpstr>Какво точно генерирахме?</vt:lpstr>
      <vt:lpstr>JavaScript? Това Node.js ли е?</vt:lpstr>
      <vt:lpstr>От къде се взе променливата response?</vt:lpstr>
      <vt:lpstr>Може ли да се дебъгва кода?</vt:lpstr>
      <vt:lpstr>А потребителски интерфейси?</vt:lpstr>
      <vt:lpstr>Това ли е всичко? …някакъв BPM/BPMN?</vt:lpstr>
      <vt:lpstr>Винаги накрая - Security?</vt:lpstr>
      <vt:lpstr>Документация?</vt:lpstr>
      <vt:lpstr>Git или нещо друго?</vt:lpstr>
      <vt:lpstr>Как да транспортирам приложението?</vt:lpstr>
      <vt:lpstr>Как да скалираме?</vt:lpstr>
      <vt:lpstr>Мониторинг – memory, access log, …?</vt:lpstr>
      <vt:lpstr>Готови ли сте да стартираме?</vt:lpstr>
      <vt:lpstr>Варианти за работна среда - I</vt:lpstr>
      <vt:lpstr>Варианти за работна среда - II</vt:lpstr>
      <vt:lpstr>Варианти за работна среда - III</vt:lpstr>
      <vt:lpstr> </vt:lpstr>
      <vt:lpstr>референции</vt:lpstr>
      <vt:lpstr> 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DIRIGIBLE</dc:title>
  <dc:creator>Delchev, Nedelcho</dc:creator>
  <cp:lastModifiedBy>SAP SAP</cp:lastModifiedBy>
  <cp:revision>160</cp:revision>
  <dcterms:created xsi:type="dcterms:W3CDTF">2015-02-17T10:07:53Z</dcterms:created>
  <dcterms:modified xsi:type="dcterms:W3CDTF">2015-10-17T06:43:39Z</dcterms:modified>
</cp:coreProperties>
</file>