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252A1-02E1-49BF-86BD-07FF6AB8BDB1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85F6E-BC59-447B-B323-A82621F97257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85F6E-BC59-447B-B323-A82621F97257}" type="slidenum">
              <a:rPr lang="es-ES_tradnl" smtClean="0"/>
              <a:t>1</a:t>
            </a:fld>
            <a:endParaRPr lang="es-ES_trad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4EDB-3136-4A6A-AC4B-077EAF493500}" type="datetimeFigureOut">
              <a:rPr lang="es-ES_tradnl" smtClean="0"/>
              <a:t>02/10/2017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83BD-3E6F-47AC-B45B-7A7AEE092EDA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57252" y="2571744"/>
            <a:ext cx="7772400" cy="1470025"/>
          </a:xfrm>
        </p:spPr>
        <p:txBody>
          <a:bodyPr/>
          <a:lstStyle/>
          <a:p>
            <a:r>
              <a:rPr lang="en-CA" dirty="0" smtClean="0"/>
              <a:t>Past perfect</a:t>
            </a:r>
            <a:endParaRPr lang="en-CA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214282" y="1600200"/>
            <a:ext cx="87154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sz="5400" dirty="0" smtClean="0">
                <a:latin typeface="Freestyle Script" pitchFamily="66" charset="0"/>
              </a:rPr>
              <a:t>Structure:</a:t>
            </a:r>
          </a:p>
          <a:p>
            <a:pPr>
              <a:buNone/>
            </a:pPr>
            <a:r>
              <a:rPr lang="en-CA" sz="4000" dirty="0" smtClean="0">
                <a:latin typeface="Freestyle Script" pitchFamily="66" charset="0"/>
              </a:rPr>
              <a:t>(+) </a:t>
            </a:r>
            <a:r>
              <a:rPr lang="en-CA" sz="4000" dirty="0" smtClean="0">
                <a:solidFill>
                  <a:schemeClr val="accent3">
                    <a:lumMod val="75000"/>
                  </a:schemeClr>
                </a:solidFill>
                <a:latin typeface="Freestyle Script" pitchFamily="66" charset="0"/>
              </a:rPr>
              <a:t>Subj.</a:t>
            </a:r>
            <a:r>
              <a:rPr lang="en-CA" sz="4000" dirty="0" smtClean="0">
                <a:latin typeface="Freestyle Script" pitchFamily="66" charset="0"/>
              </a:rPr>
              <a:t> + </a:t>
            </a:r>
            <a:r>
              <a:rPr lang="en-CA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itchFamily="66" charset="0"/>
              </a:rPr>
              <a:t>Aux. Verb</a:t>
            </a:r>
            <a:r>
              <a:rPr lang="en-CA" sz="4000" dirty="0" smtClean="0">
                <a:latin typeface="Freestyle Script" pitchFamily="66" charset="0"/>
              </a:rPr>
              <a:t> </a:t>
            </a:r>
            <a:r>
              <a:rPr lang="en-CA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itchFamily="66" charset="0"/>
              </a:rPr>
              <a:t>(Had)</a:t>
            </a:r>
            <a:r>
              <a:rPr lang="en-CA" sz="4000" dirty="0" smtClean="0">
                <a:latin typeface="Freestyle Script" pitchFamily="66" charset="0"/>
              </a:rPr>
              <a:t>+ 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Main Verb (Past Participle)</a:t>
            </a:r>
          </a:p>
          <a:p>
            <a:pPr>
              <a:buNone/>
            </a:pPr>
            <a:r>
              <a:rPr lang="en-CA" sz="4000" dirty="0" smtClean="0">
                <a:latin typeface="Freestyle Script" pitchFamily="66" charset="0"/>
              </a:rPr>
              <a:t>(-) </a:t>
            </a:r>
            <a:r>
              <a:rPr lang="en-CA" sz="4000" dirty="0" smtClean="0">
                <a:solidFill>
                  <a:schemeClr val="accent3">
                    <a:lumMod val="75000"/>
                  </a:schemeClr>
                </a:solidFill>
                <a:latin typeface="Freestyle Script" pitchFamily="66" charset="0"/>
              </a:rPr>
              <a:t>Subj.</a:t>
            </a:r>
            <a:r>
              <a:rPr lang="en-CA" sz="4000" dirty="0" smtClean="0">
                <a:latin typeface="Freestyle Script" pitchFamily="66" charset="0"/>
              </a:rPr>
              <a:t> + </a:t>
            </a:r>
            <a:r>
              <a:rPr lang="en-CA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itchFamily="66" charset="0"/>
              </a:rPr>
              <a:t>Aux. Verb </a:t>
            </a:r>
            <a:r>
              <a:rPr lang="en-CA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itchFamily="66" charset="0"/>
              </a:rPr>
              <a:t>(Had)</a:t>
            </a:r>
            <a:r>
              <a:rPr lang="en-CA" sz="4000" dirty="0" smtClean="0">
                <a:latin typeface="Freestyle Script" pitchFamily="66" charset="0"/>
              </a:rPr>
              <a:t>+ “</a:t>
            </a:r>
            <a:r>
              <a:rPr lang="en-CA" sz="4000" dirty="0" smtClean="0">
                <a:solidFill>
                  <a:srgbClr val="FF0000"/>
                </a:solidFill>
                <a:latin typeface="Freestyle Script" pitchFamily="66" charset="0"/>
              </a:rPr>
              <a:t>Not” </a:t>
            </a:r>
            <a:r>
              <a:rPr lang="en-CA" sz="4000" dirty="0" smtClean="0">
                <a:latin typeface="Freestyle Script" pitchFamily="66" charset="0"/>
              </a:rPr>
              <a:t>+ 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Main Verb 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(Past Participle)</a:t>
            </a:r>
            <a:endParaRPr lang="en-CA" sz="4000" dirty="0" smtClean="0">
              <a:solidFill>
                <a:schemeClr val="tx2">
                  <a:lumMod val="75000"/>
                </a:schemeClr>
              </a:solidFill>
              <a:latin typeface="Freestyle Script" pitchFamily="66" charset="0"/>
            </a:endParaRPr>
          </a:p>
          <a:p>
            <a:pPr>
              <a:buNone/>
            </a:pPr>
            <a:r>
              <a:rPr lang="en-CA" sz="4000" dirty="0" smtClean="0">
                <a:latin typeface="Freestyle Script" pitchFamily="66" charset="0"/>
              </a:rPr>
              <a:t>(?) </a:t>
            </a:r>
            <a:r>
              <a:rPr lang="en-CA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itchFamily="66" charset="0"/>
              </a:rPr>
              <a:t>Aux. Verb </a:t>
            </a:r>
            <a:r>
              <a:rPr lang="en-CA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itchFamily="66" charset="0"/>
              </a:rPr>
              <a:t>(Had)</a:t>
            </a:r>
            <a:r>
              <a:rPr lang="en-CA" sz="4000" dirty="0" smtClean="0">
                <a:latin typeface="Freestyle Script" pitchFamily="66" charset="0"/>
              </a:rPr>
              <a:t>+</a:t>
            </a:r>
            <a:r>
              <a:rPr lang="en-CA" sz="4000" dirty="0" smtClean="0">
                <a:latin typeface="Freestyle Script" pitchFamily="66" charset="0"/>
              </a:rPr>
              <a:t> </a:t>
            </a:r>
            <a:r>
              <a:rPr lang="en-CA" sz="4000" dirty="0" smtClean="0">
                <a:solidFill>
                  <a:schemeClr val="accent3">
                    <a:lumMod val="75000"/>
                  </a:schemeClr>
                </a:solidFill>
                <a:latin typeface="Freestyle Script" pitchFamily="66" charset="0"/>
              </a:rPr>
              <a:t>Subj. </a:t>
            </a:r>
            <a:r>
              <a:rPr lang="en-CA" sz="4000" dirty="0" smtClean="0">
                <a:latin typeface="Freestyle Script" pitchFamily="66" charset="0"/>
              </a:rPr>
              <a:t>+ 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Main Verb 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(Past Participle)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 </a:t>
            </a:r>
            <a:r>
              <a:rPr lang="en-CA" sz="4000" dirty="0" smtClean="0">
                <a:latin typeface="Freestyle Script" pitchFamily="66" charset="0"/>
              </a:rPr>
              <a:t>+ </a:t>
            </a:r>
            <a:r>
              <a:rPr lang="en-CA" sz="4000" dirty="0" smtClean="0">
                <a:solidFill>
                  <a:srgbClr val="FF0000"/>
                </a:solidFill>
                <a:latin typeface="Freestyle Script" pitchFamily="66" charset="0"/>
              </a:rPr>
              <a:t>“?”</a:t>
            </a:r>
            <a:endParaRPr lang="en-CA" sz="40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57252" y="2857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Past perfect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214282" y="1600201"/>
            <a:ext cx="87154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sz="5400" dirty="0" smtClean="0">
                <a:latin typeface="Freestyle Script" pitchFamily="66" charset="0"/>
              </a:rPr>
              <a:t>Structure:</a:t>
            </a:r>
          </a:p>
          <a:p>
            <a:pPr>
              <a:buNone/>
            </a:pPr>
            <a:r>
              <a:rPr lang="en-CA" sz="4000" dirty="0" smtClean="0">
                <a:latin typeface="Freestyle Script" pitchFamily="66" charset="0"/>
              </a:rPr>
              <a:t>(+) </a:t>
            </a:r>
            <a:r>
              <a:rPr lang="en-CA" sz="4000" dirty="0" smtClean="0">
                <a:solidFill>
                  <a:schemeClr val="accent3">
                    <a:lumMod val="75000"/>
                  </a:schemeClr>
                </a:solidFill>
                <a:latin typeface="Freestyle Script" pitchFamily="66" charset="0"/>
              </a:rPr>
              <a:t>I</a:t>
            </a:r>
            <a:r>
              <a:rPr lang="en-CA" sz="4000" dirty="0" smtClean="0">
                <a:latin typeface="Freestyle Script" pitchFamily="66" charset="0"/>
              </a:rPr>
              <a:t> + </a:t>
            </a:r>
            <a:r>
              <a:rPr lang="en-CA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itchFamily="66" charset="0"/>
              </a:rPr>
              <a:t>Had </a:t>
            </a:r>
            <a:r>
              <a:rPr lang="en-CA" sz="4000" dirty="0" smtClean="0">
                <a:latin typeface="Freestyle Script" pitchFamily="66" charset="0"/>
              </a:rPr>
              <a:t>+ 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Done +</a:t>
            </a:r>
            <a:r>
              <a:rPr lang="en-CA" sz="4000" dirty="0" smtClean="0">
                <a:latin typeface="Freestyle Script" pitchFamily="66" charset="0"/>
              </a:rPr>
              <a:t>(The thing)</a:t>
            </a:r>
          </a:p>
          <a:p>
            <a:pPr>
              <a:buNone/>
            </a:pPr>
            <a:r>
              <a:rPr lang="en-CA" sz="4000" dirty="0" smtClean="0">
                <a:latin typeface="Freestyle Script" pitchFamily="66" charset="0"/>
              </a:rPr>
              <a:t>(-) </a:t>
            </a:r>
            <a:r>
              <a:rPr lang="en-CA" sz="4000" dirty="0" smtClean="0">
                <a:solidFill>
                  <a:schemeClr val="accent3">
                    <a:lumMod val="75000"/>
                  </a:schemeClr>
                </a:solidFill>
                <a:latin typeface="Freestyle Script" pitchFamily="66" charset="0"/>
              </a:rPr>
              <a:t>I</a:t>
            </a:r>
            <a:r>
              <a:rPr lang="en-CA" sz="4000" dirty="0" smtClean="0">
                <a:latin typeface="Freestyle Script" pitchFamily="66" charset="0"/>
              </a:rPr>
              <a:t> + </a:t>
            </a:r>
            <a:r>
              <a:rPr lang="en-CA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itchFamily="66" charset="0"/>
              </a:rPr>
              <a:t>Had </a:t>
            </a:r>
            <a:r>
              <a:rPr lang="en-CA" sz="4000" dirty="0" smtClean="0">
                <a:latin typeface="Freestyle Script" pitchFamily="66" charset="0"/>
              </a:rPr>
              <a:t>+ </a:t>
            </a:r>
            <a:r>
              <a:rPr lang="en-CA" sz="4000" dirty="0" smtClean="0">
                <a:solidFill>
                  <a:srgbClr val="FF0000"/>
                </a:solidFill>
                <a:latin typeface="Freestyle Script" pitchFamily="66" charset="0"/>
              </a:rPr>
              <a:t>Not </a:t>
            </a:r>
            <a:r>
              <a:rPr lang="en-CA" sz="4000" dirty="0" smtClean="0">
                <a:latin typeface="Freestyle Script" pitchFamily="66" charset="0"/>
              </a:rPr>
              <a:t>+ 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Done +</a:t>
            </a:r>
            <a:r>
              <a:rPr lang="en-CA" sz="4000" dirty="0" smtClean="0">
                <a:latin typeface="Freestyle Script" pitchFamily="66" charset="0"/>
              </a:rPr>
              <a:t>(The thing)</a:t>
            </a:r>
            <a:endParaRPr lang="en-CA" sz="40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57252" y="2857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Past perfect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14282" y="4748767"/>
            <a:ext cx="5929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Freestyle Script" pitchFamily="66" charset="0"/>
              </a:rPr>
              <a:t>(?) </a:t>
            </a:r>
            <a:r>
              <a:rPr lang="en-CA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eestyle Script" pitchFamily="66" charset="0"/>
              </a:rPr>
              <a:t>Had </a:t>
            </a:r>
            <a:r>
              <a:rPr lang="en-CA" sz="4000" dirty="0" smtClean="0">
                <a:latin typeface="Freestyle Script" pitchFamily="66" charset="0"/>
              </a:rPr>
              <a:t>+ </a:t>
            </a:r>
            <a:r>
              <a:rPr lang="en-CA" sz="4000" dirty="0" smtClean="0">
                <a:solidFill>
                  <a:schemeClr val="accent3">
                    <a:lumMod val="75000"/>
                  </a:schemeClr>
                </a:solidFill>
                <a:latin typeface="Freestyle Script" pitchFamily="66" charset="0"/>
              </a:rPr>
              <a:t>I </a:t>
            </a:r>
            <a:r>
              <a:rPr lang="en-CA" sz="4000" dirty="0" smtClean="0">
                <a:latin typeface="Freestyle Script" pitchFamily="66" charset="0"/>
              </a:rPr>
              <a:t>+ 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Done</a:t>
            </a:r>
            <a:r>
              <a:rPr lang="en-CA" sz="4000" dirty="0" smtClean="0">
                <a:latin typeface="Freestyle Script" pitchFamily="66" charset="0"/>
              </a:rPr>
              <a:t> +(The thing) </a:t>
            </a:r>
            <a:r>
              <a:rPr lang="en-CA" sz="4000" dirty="0" smtClean="0">
                <a:solidFill>
                  <a:schemeClr val="tx2">
                    <a:lumMod val="75000"/>
                  </a:schemeClr>
                </a:solidFill>
                <a:latin typeface="Freestyle Script" pitchFamily="66" charset="0"/>
              </a:rPr>
              <a:t>+</a:t>
            </a:r>
            <a:r>
              <a:rPr lang="en-CA" sz="4000" dirty="0" smtClean="0">
                <a:latin typeface="Freestyle Script" pitchFamily="66" charset="0"/>
              </a:rPr>
              <a:t> </a:t>
            </a:r>
            <a:r>
              <a:rPr lang="en-CA" sz="4000" dirty="0" smtClean="0">
                <a:solidFill>
                  <a:srgbClr val="FF0000"/>
                </a:solidFill>
                <a:latin typeface="Freestyle Script" pitchFamily="66" charset="0"/>
              </a:rPr>
              <a:t>?</a:t>
            </a:r>
            <a:endParaRPr lang="en-CA" sz="4000" dirty="0" smtClean="0">
              <a:solidFill>
                <a:srgbClr val="FF0000"/>
              </a:solidFill>
              <a:latin typeface="Arial"/>
            </a:endParaRPr>
          </a:p>
          <a:p>
            <a:endParaRPr lang="es-ES_tradnl" sz="4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00278 -0.110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214282" y="1600200"/>
            <a:ext cx="8715436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sz="5400" dirty="0" smtClean="0">
                <a:latin typeface="Freestyle Script" pitchFamily="66" charset="0"/>
              </a:rPr>
              <a:t>Uses:</a:t>
            </a:r>
          </a:p>
          <a:p>
            <a:pPr marL="914400" indent="-914400"/>
            <a:r>
              <a:rPr lang="en-CA" sz="4800" dirty="0" smtClean="0">
                <a:latin typeface="Freestyle Script" pitchFamily="66" charset="0"/>
              </a:rPr>
              <a:t>To talk about actions that happened before the past</a:t>
            </a:r>
          </a:p>
          <a:p>
            <a:pPr marL="1314450" lvl="1" indent="-914400"/>
            <a:r>
              <a:rPr lang="en-CA" sz="4000" dirty="0" smtClean="0">
                <a:latin typeface="Freestyle Script" pitchFamily="66" charset="0"/>
              </a:rPr>
              <a:t>Finished actions</a:t>
            </a:r>
          </a:p>
          <a:p>
            <a:pPr marL="1314450" lvl="1" indent="-914400"/>
            <a:r>
              <a:rPr lang="en-CA" sz="4000" dirty="0" smtClean="0">
                <a:latin typeface="Freestyle Script" pitchFamily="66" charset="0"/>
              </a:rPr>
              <a:t>Not Finished Actions</a:t>
            </a:r>
          </a:p>
          <a:p>
            <a:pPr marL="914400" indent="-914400">
              <a:buNone/>
            </a:pPr>
            <a:endParaRPr lang="en-CA" sz="4800" dirty="0">
              <a:latin typeface="Freestyle Script" pitchFamily="66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57252" y="2857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Past perfect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657252" y="2857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Past perfect</a:t>
            </a:r>
          </a:p>
        </p:txBody>
      </p:sp>
      <p:pic>
        <p:nvPicPr>
          <p:cNvPr id="7" name="6 Imagen" descr="free-vector-stickman_098245_Stick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1928802"/>
            <a:ext cx="1578771" cy="4431637"/>
          </a:xfrm>
          <a:prstGeom prst="rect">
            <a:avLst/>
          </a:prstGeom>
        </p:spPr>
      </p:pic>
      <p:pic>
        <p:nvPicPr>
          <p:cNvPr id="8" name="7 Imagen" descr="ov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929066"/>
            <a:ext cx="3271186" cy="2385012"/>
          </a:xfrm>
          <a:prstGeom prst="rect">
            <a:avLst/>
          </a:prstGeom>
        </p:spPr>
      </p:pic>
      <p:pic>
        <p:nvPicPr>
          <p:cNvPr id="10" name="9 Imagen" descr="5888ca78bc2fc2ef3a1860d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842" y="1214422"/>
            <a:ext cx="1119182" cy="1119182"/>
          </a:xfrm>
          <a:prstGeom prst="rect">
            <a:avLst/>
          </a:prstGeom>
        </p:spPr>
      </p:pic>
      <p:pic>
        <p:nvPicPr>
          <p:cNvPr id="11" name="10 Imagen" descr="free-vector-stickman_098245_Stick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1928802"/>
            <a:ext cx="1578771" cy="4431637"/>
          </a:xfrm>
          <a:prstGeom prst="rect">
            <a:avLst/>
          </a:prstGeom>
        </p:spPr>
      </p:pic>
      <p:pic>
        <p:nvPicPr>
          <p:cNvPr id="9" name="8 Imagen" descr="Pa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4286256"/>
            <a:ext cx="2036693" cy="1025135"/>
          </a:xfrm>
          <a:prstGeom prst="rect">
            <a:avLst/>
          </a:prstGeom>
        </p:spPr>
      </p:pic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214282" y="1643050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6736" indent="-914400">
              <a:spcBef>
                <a:spcPts val="960"/>
              </a:spcBef>
              <a:buSzPts val="4000"/>
              <a:buNone/>
            </a:pPr>
            <a:r>
              <a:rPr lang="en-CA" sz="5400" dirty="0">
                <a:latin typeface="Freestyle Script"/>
              </a:rPr>
              <a:t>Finished </a:t>
            </a:r>
            <a:r>
              <a:rPr lang="en-CA" sz="5400" dirty="0" smtClean="0">
                <a:latin typeface="Freestyle Script"/>
              </a:rPr>
              <a:t>actions:</a:t>
            </a:r>
            <a:endParaRPr lang="en-CA" sz="4800" dirty="0">
              <a:latin typeface="Freestyle Script" pitchFamily="66" charset="0"/>
            </a:endParaRPr>
          </a:p>
        </p:txBody>
      </p:sp>
      <p:pic>
        <p:nvPicPr>
          <p:cNvPr id="12" name="11 Imagen" descr="mo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8662" y="0"/>
            <a:ext cx="2071702" cy="2071702"/>
          </a:xfrm>
          <a:prstGeom prst="rect">
            <a:avLst/>
          </a:prstGeom>
        </p:spPr>
      </p:pic>
      <p:pic>
        <p:nvPicPr>
          <p:cNvPr id="13" name="12 Imagen" descr="su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976" y="214290"/>
            <a:ext cx="1714512" cy="1714512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357158" y="2786058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Did you made the cake you told me about?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357290" y="3657431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Yes, I had </a:t>
            </a:r>
            <a:r>
              <a:rPr lang="en-CA" dirty="0" smtClean="0"/>
              <a:t>made </a:t>
            </a:r>
            <a:r>
              <a:rPr lang="en-CA" dirty="0" smtClean="0"/>
              <a:t>the cake before I started preparing supper.</a:t>
            </a:r>
          </a:p>
          <a:p>
            <a:endParaRPr lang="es-ES_tradnl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1191 0.1208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6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81481E-6 L 5.55556E-7 -4.8148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59259E-6 L 1.66667E-6 -2.59259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5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0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2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P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68" y="3915962"/>
            <a:ext cx="2455300" cy="1395429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57252" y="2857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Past perfect</a:t>
            </a:r>
          </a:p>
        </p:txBody>
      </p:sp>
      <p:pic>
        <p:nvPicPr>
          <p:cNvPr id="7" name="6 Imagen" descr="free-vector-stickman_098245_Stickm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1928802"/>
            <a:ext cx="1578771" cy="4431637"/>
          </a:xfrm>
          <a:prstGeom prst="rect">
            <a:avLst/>
          </a:prstGeom>
        </p:spPr>
      </p:pic>
      <p:pic>
        <p:nvPicPr>
          <p:cNvPr id="8" name="7 Imagen" descr="ove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3929066"/>
            <a:ext cx="3271186" cy="2385012"/>
          </a:xfrm>
          <a:prstGeom prst="rect">
            <a:avLst/>
          </a:prstGeom>
        </p:spPr>
      </p:pic>
      <p:pic>
        <p:nvPicPr>
          <p:cNvPr id="10" name="9 Imagen" descr="5888ca78bc2fc2ef3a1860d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42" y="1214422"/>
            <a:ext cx="1119182" cy="1119182"/>
          </a:xfrm>
          <a:prstGeom prst="rect">
            <a:avLst/>
          </a:prstGeom>
        </p:spPr>
      </p:pic>
      <p:pic>
        <p:nvPicPr>
          <p:cNvPr id="11" name="10 Imagen" descr="free-vector-stickman_098245_Stickm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1928802"/>
            <a:ext cx="1578771" cy="4431637"/>
          </a:xfrm>
          <a:prstGeom prst="rect">
            <a:avLst/>
          </a:prstGeom>
        </p:spPr>
      </p:pic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214282" y="1643050"/>
            <a:ext cx="450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6736" indent="-914400">
              <a:spcBef>
                <a:spcPts val="960"/>
              </a:spcBef>
              <a:buSzPts val="4000"/>
              <a:buNone/>
            </a:pPr>
            <a:r>
              <a:rPr lang="en-CA" sz="5400" dirty="0" smtClean="0">
                <a:latin typeface="Freestyle Script"/>
              </a:rPr>
              <a:t>Not finished actions:</a:t>
            </a:r>
            <a:endParaRPr lang="en-CA" sz="4800" dirty="0">
              <a:latin typeface="Freestyle Script" pitchFamily="66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57158" y="2786058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Did you made the cake you told me about?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357290" y="3657431"/>
            <a:ext cx="2357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No</a:t>
            </a:r>
            <a:r>
              <a:rPr lang="en-US" dirty="0"/>
              <a:t>,</a:t>
            </a:r>
            <a:r>
              <a:rPr lang="en-US" dirty="0" smtClean="0"/>
              <a:t> had started making the cake before I started making the supper, but it is not ready yet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1191 0.1208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6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81481E-6 L 5.55556E-7 -4.8148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59259E-6 L 1.66667E-6 -2.59259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214282" y="1600200"/>
            <a:ext cx="8715436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sz="5400" dirty="0" smtClean="0">
                <a:latin typeface="Freestyle Script" pitchFamily="66" charset="0"/>
              </a:rPr>
              <a:t>Uses:</a:t>
            </a:r>
          </a:p>
          <a:p>
            <a:pPr marL="914400" indent="-914400"/>
            <a:r>
              <a:rPr lang="en-CA" sz="4800" dirty="0" smtClean="0">
                <a:latin typeface="Freestyle Script" pitchFamily="66" charset="0"/>
              </a:rPr>
              <a:t>To talk about actions that happened before the past</a:t>
            </a:r>
          </a:p>
          <a:p>
            <a:pPr marL="1314450" lvl="1" indent="-914400"/>
            <a:r>
              <a:rPr lang="en-CA" sz="4000" dirty="0" smtClean="0">
                <a:latin typeface="Freestyle Script" pitchFamily="66" charset="0"/>
              </a:rPr>
              <a:t>Finished actions</a:t>
            </a:r>
          </a:p>
          <a:p>
            <a:pPr marL="1314450" lvl="1" indent="-914400"/>
            <a:r>
              <a:rPr lang="en-CA" sz="4000" dirty="0" smtClean="0">
                <a:latin typeface="Freestyle Script" pitchFamily="66" charset="0"/>
              </a:rPr>
              <a:t>Not Finished Actions</a:t>
            </a:r>
          </a:p>
          <a:p>
            <a:pPr marL="914400" indent="-914400">
              <a:buNone/>
            </a:pPr>
            <a:endParaRPr lang="en-CA" sz="4800" dirty="0">
              <a:latin typeface="Freestyle Script" pitchFamily="66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57252" y="2857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Past perfect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500694" y="3714752"/>
            <a:ext cx="36433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latin typeface="Freestyle Script" pitchFamily="66" charset="0"/>
              </a:rPr>
              <a:t>Possible Complements:</a:t>
            </a:r>
          </a:p>
          <a:p>
            <a:pPr>
              <a:buFont typeface="Arial"/>
              <a:buChar char="•"/>
            </a:pPr>
            <a:r>
              <a:rPr lang="en-CA" sz="3600" dirty="0" smtClean="0">
                <a:latin typeface="Freestyle Script" pitchFamily="66" charset="0"/>
              </a:rPr>
              <a:t>Time</a:t>
            </a:r>
          </a:p>
          <a:p>
            <a:pPr>
              <a:buFont typeface="Arial"/>
              <a:buChar char="•"/>
            </a:pPr>
            <a:r>
              <a:rPr lang="en-CA" sz="3600" dirty="0" smtClean="0">
                <a:latin typeface="Freestyle Script" pitchFamily="66" charset="0"/>
              </a:rPr>
              <a:t>Place</a:t>
            </a:r>
          </a:p>
          <a:p>
            <a:pPr>
              <a:buFont typeface="Arial"/>
              <a:buChar char="•"/>
            </a:pPr>
            <a:r>
              <a:rPr lang="en-CA" sz="3600" dirty="0" smtClean="0">
                <a:latin typeface="Freestyle Script" pitchFamily="66" charset="0"/>
              </a:rPr>
              <a:t>Tools</a:t>
            </a:r>
          </a:p>
          <a:p>
            <a:pPr>
              <a:buFont typeface="Arial"/>
              <a:buChar char="•"/>
            </a:pPr>
            <a:r>
              <a:rPr lang="en-CA" sz="3600" dirty="0" smtClean="0">
                <a:latin typeface="Freestyle Script" pitchFamily="66" charset="0"/>
              </a:rPr>
              <a:t>Way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206</Words>
  <Application>Microsoft Office PowerPoint</Application>
  <PresentationFormat>Presentación en pantalla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Past perfect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perfect</dc:title>
  <dc:creator>jaime</dc:creator>
  <cp:lastModifiedBy>jaime</cp:lastModifiedBy>
  <cp:revision>25</cp:revision>
  <dcterms:created xsi:type="dcterms:W3CDTF">2017-10-02T16:15:57Z</dcterms:created>
  <dcterms:modified xsi:type="dcterms:W3CDTF">2017-10-02T20:20:05Z</dcterms:modified>
</cp:coreProperties>
</file>