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9" r:id="rId12"/>
    <p:sldId id="268" r:id="rId13"/>
    <p:sldId id="267"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6232"/>
    <a:srgbClr val="FB8F6D"/>
    <a:srgbClr val="242D3C"/>
    <a:srgbClr val="FCA78C"/>
    <a:srgbClr val="666D80"/>
    <a:srgbClr val="0F6583"/>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113" d="100"/>
          <a:sy n="113" d="100"/>
        </p:scale>
        <p:origin x="1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D15EFDF0-0D9B-4E38-B26C-C75CB08841DD}" type="datetimeFigureOut">
              <a:rPr lang="tr-TR" smtClean="0"/>
              <a:t>28.06.2021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03803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15EFDF0-0D9B-4E38-B26C-C75CB08841DD}" type="datetimeFigureOut">
              <a:rPr lang="tr-TR" smtClean="0"/>
              <a:t>28.06.2021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3398083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15EFDF0-0D9B-4E38-B26C-C75CB08841DD}" type="datetimeFigureOut">
              <a:rPr lang="tr-TR" smtClean="0"/>
              <a:t>28.06.2021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55751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15EFDF0-0D9B-4E38-B26C-C75CB08841DD}" type="datetimeFigureOut">
              <a:rPr lang="tr-TR" smtClean="0"/>
              <a:t>28.06.2021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06315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D15EFDF0-0D9B-4E38-B26C-C75CB08841DD}" type="datetimeFigureOut">
              <a:rPr lang="tr-TR" smtClean="0"/>
              <a:t>28.06.2021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78026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15EFDF0-0D9B-4E38-B26C-C75CB08841DD}" type="datetimeFigureOut">
              <a:rPr lang="tr-TR" smtClean="0"/>
              <a:t>28.06.2021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08197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15EFDF0-0D9B-4E38-B26C-C75CB08841DD}" type="datetimeFigureOut">
              <a:rPr lang="tr-TR" smtClean="0"/>
              <a:t>28.06.2021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34586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15EFDF0-0D9B-4E38-B26C-C75CB08841DD}" type="datetimeFigureOut">
              <a:rPr lang="tr-TR" smtClean="0"/>
              <a:t>28.06.2021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89915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15EFDF0-0D9B-4E38-B26C-C75CB08841DD}" type="datetimeFigureOut">
              <a:rPr lang="tr-TR" smtClean="0"/>
              <a:t>28.06.2021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44622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15EFDF0-0D9B-4E38-B26C-C75CB08841DD}" type="datetimeFigureOut">
              <a:rPr lang="tr-TR" smtClean="0"/>
              <a:t>28.06.2021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395588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15EFDF0-0D9B-4E38-B26C-C75CB08841DD}" type="datetimeFigureOut">
              <a:rPr lang="tr-TR" smtClean="0"/>
              <a:t>28.06.2021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76034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EFDF0-0D9B-4E38-B26C-C75CB08841DD}" type="datetimeFigureOut">
              <a:rPr lang="tr-TR" smtClean="0"/>
              <a:t>28.06.2021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40F00-8EE5-424B-935F-A38CD735669C}" type="slidenum">
              <a:rPr lang="tr-TR" smtClean="0"/>
              <a:t>‹#›</a:t>
            </a:fld>
            <a:endParaRPr lang="tr-TR"/>
          </a:p>
        </p:txBody>
      </p:sp>
    </p:spTree>
    <p:extLst>
      <p:ext uri="{BB962C8B-B14F-4D97-AF65-F5344CB8AC3E}">
        <p14:creationId xmlns:p14="http://schemas.microsoft.com/office/powerpoint/2010/main" val="1200460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PROGRESS%20REPORT.docx"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rotWithShape="1">
          <a:blip r:embed="rId2" cstate="print">
            <a:extLst>
              <a:ext uri="{28A0092B-C50C-407E-A947-70E740481C1C}">
                <a14:useLocalDpi xmlns:a14="http://schemas.microsoft.com/office/drawing/2010/main" val="0"/>
              </a:ext>
            </a:extLst>
          </a:blip>
          <a:srcRect l="15447" t="4493" r="15236" b="28406"/>
          <a:stretch/>
        </p:blipFill>
        <p:spPr>
          <a:xfrm>
            <a:off x="4174780" y="5330998"/>
            <a:ext cx="1439792" cy="1491328"/>
          </a:xfrm>
          <a:prstGeom prst="rect">
            <a:avLst/>
          </a:prstGeom>
        </p:spPr>
      </p:pic>
      <p:cxnSp>
        <p:nvCxnSpPr>
          <p:cNvPr id="11" name="Düz Bağlayıcı 10"/>
          <p:cNvCxnSpPr/>
          <p:nvPr/>
        </p:nvCxnSpPr>
        <p:spPr>
          <a:xfrm>
            <a:off x="-29818" y="596348"/>
            <a:ext cx="4442791" cy="6341165"/>
          </a:xfrm>
          <a:prstGeom prst="line">
            <a:avLst/>
          </a:prstGeom>
          <a:ln w="5715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a:off x="1543878" y="-49695"/>
            <a:ext cx="5184913" cy="7235687"/>
          </a:xfrm>
          <a:prstGeom prst="line">
            <a:avLst/>
          </a:prstGeom>
          <a:ln w="5715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a:xfrm>
            <a:off x="-188843" y="844827"/>
            <a:ext cx="4442791" cy="6341165"/>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1873526" y="-49695"/>
            <a:ext cx="5184913" cy="7235687"/>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a:xfrm>
            <a:off x="3672508" y="697211"/>
            <a:ext cx="8999884" cy="19879"/>
          </a:xfrm>
          <a:prstGeom prst="line">
            <a:avLst/>
          </a:prstGeom>
          <a:ln w="7620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6544916" y="5160985"/>
            <a:ext cx="8999884" cy="19879"/>
          </a:xfrm>
          <a:prstGeom prst="line">
            <a:avLst/>
          </a:prstGeom>
          <a:ln w="7620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24" name="Dikdörtgen 23"/>
          <p:cNvSpPr/>
          <p:nvPr/>
        </p:nvSpPr>
        <p:spPr>
          <a:xfrm>
            <a:off x="5118442" y="1197173"/>
            <a:ext cx="7129878" cy="150810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4400" b="1" dirty="0" smtClean="0">
                <a:solidFill>
                  <a:srgbClr val="242D3C"/>
                </a:solidFill>
              </a:rPr>
              <a:t>T.C. BATMAN UNIVERSITY </a:t>
            </a:r>
            <a:endParaRPr lang="tr-TR" sz="4400" b="1" dirty="0" smtClean="0">
              <a:solidFill>
                <a:srgbClr val="242D3C"/>
              </a:solidFill>
            </a:endParaRPr>
          </a:p>
          <a:p>
            <a:pPr algn="ctr"/>
            <a:r>
              <a:rPr lang="en-US" sz="2400" dirty="0" smtClean="0">
                <a:solidFill>
                  <a:srgbClr val="242D3C"/>
                </a:solidFill>
              </a:rPr>
              <a:t>FACULTY OF ENGINEERING </a:t>
            </a:r>
            <a:endParaRPr lang="tr-TR" sz="2400" dirty="0" smtClean="0">
              <a:solidFill>
                <a:srgbClr val="242D3C"/>
              </a:solidFill>
            </a:endParaRPr>
          </a:p>
          <a:p>
            <a:pPr algn="ctr"/>
            <a:r>
              <a:rPr lang="en-US" sz="2400" dirty="0" smtClean="0">
                <a:solidFill>
                  <a:srgbClr val="242D3C"/>
                </a:solidFill>
              </a:rPr>
              <a:t>DEPARTMENT OF COMPUTER ENGINEERING</a:t>
            </a:r>
            <a:endParaRPr lang="tr-TR" sz="2400" dirty="0">
              <a:solidFill>
                <a:srgbClr val="242D3C"/>
              </a:solidFill>
            </a:endParaRPr>
          </a:p>
        </p:txBody>
      </p:sp>
      <p:cxnSp>
        <p:nvCxnSpPr>
          <p:cNvPr id="26" name="Düz Bağlayıcı 25"/>
          <p:cNvCxnSpPr/>
          <p:nvPr/>
        </p:nvCxnSpPr>
        <p:spPr>
          <a:xfrm>
            <a:off x="6066184" y="2950079"/>
            <a:ext cx="5441676" cy="0"/>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sp>
        <p:nvSpPr>
          <p:cNvPr id="27" name="Dikdörtgen 26"/>
          <p:cNvSpPr/>
          <p:nvPr/>
        </p:nvSpPr>
        <p:spPr>
          <a:xfrm>
            <a:off x="5827644" y="4388617"/>
            <a:ext cx="5918756"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Meryem TAYAR - Mücahit Onur DİRİL</a:t>
            </a:r>
          </a:p>
        </p:txBody>
      </p:sp>
      <p:sp>
        <p:nvSpPr>
          <p:cNvPr id="19" name="Dikdörtgen 18"/>
          <p:cNvSpPr/>
          <p:nvPr/>
        </p:nvSpPr>
        <p:spPr>
          <a:xfrm>
            <a:off x="5174763" y="3185362"/>
            <a:ext cx="7017237" cy="954107"/>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F96232"/>
                </a:solidFill>
              </a:rPr>
              <a:t>NESNEYE DAYALI PROGRAMLAMA</a:t>
            </a:r>
            <a:r>
              <a:rPr lang="tr-TR" sz="2800" b="1" dirty="0">
                <a:solidFill>
                  <a:srgbClr val="F96232"/>
                </a:solidFill>
              </a:rPr>
              <a:t> </a:t>
            </a:r>
            <a:r>
              <a:rPr lang="tr-TR" sz="2800" b="1" dirty="0" smtClean="0">
                <a:solidFill>
                  <a:srgbClr val="F96232"/>
                </a:solidFill>
              </a:rPr>
              <a:t>DERSİ</a:t>
            </a:r>
          </a:p>
          <a:p>
            <a:pPr algn="ctr"/>
            <a:r>
              <a:rPr lang="tr-TR" sz="2800" b="1" dirty="0" smtClean="0">
                <a:solidFill>
                  <a:srgbClr val="F96232"/>
                </a:solidFill>
              </a:rPr>
              <a:t>PERSONEL TAKİP </a:t>
            </a:r>
            <a:r>
              <a:rPr lang="tr-TR" sz="2800" b="1" dirty="0" smtClean="0">
                <a:solidFill>
                  <a:srgbClr val="F96232"/>
                </a:solidFill>
              </a:rPr>
              <a:t>MODÜLÜ</a:t>
            </a:r>
            <a:endParaRPr lang="tr-TR" sz="2800" b="1" dirty="0" smtClean="0">
              <a:solidFill>
                <a:srgbClr val="F96232"/>
              </a:solidFill>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196" y="3741149"/>
            <a:ext cx="1343647" cy="1343647"/>
          </a:xfrm>
          <a:prstGeom prst="rect">
            <a:avLst/>
          </a:prstGeom>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01" y="302608"/>
            <a:ext cx="1635714" cy="1635714"/>
          </a:xfrm>
          <a:prstGeom prst="rect">
            <a:avLst/>
          </a:prstGeom>
        </p:spPr>
      </p:pic>
      <p:pic>
        <p:nvPicPr>
          <p:cNvPr id="5" name="Resi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693780" y="2028962"/>
            <a:ext cx="1736456" cy="1389165"/>
          </a:xfrm>
          <a:prstGeom prst="rect">
            <a:avLst/>
          </a:prstGeom>
        </p:spPr>
      </p:pic>
    </p:spTree>
    <p:extLst>
      <p:ext uri="{BB962C8B-B14F-4D97-AF65-F5344CB8AC3E}">
        <p14:creationId xmlns:p14="http://schemas.microsoft.com/office/powerpoint/2010/main" val="285529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TERFİ FORM AÇIKLAMA</a:t>
            </a:r>
          </a:p>
        </p:txBody>
      </p:sp>
      <p:sp>
        <p:nvSpPr>
          <p:cNvPr id="12" name="Dikdörtgen 11"/>
          <p:cNvSpPr/>
          <p:nvPr/>
        </p:nvSpPr>
        <p:spPr>
          <a:xfrm>
            <a:off x="9452113" y="2708557"/>
            <a:ext cx="2514600" cy="1107996"/>
          </a:xfrm>
          <a:prstGeom prst="rect">
            <a:avLst/>
          </a:prstGeom>
        </p:spPr>
        <p:txBody>
          <a:bodyPr wrap="square">
            <a:spAutoFit/>
          </a:bodyPr>
          <a:lstStyle/>
          <a:p>
            <a:r>
              <a:rPr lang="tr-TR" sz="2200" b="1" dirty="0" smtClean="0">
                <a:solidFill>
                  <a:srgbClr val="242D3C"/>
                </a:solidFill>
              </a:rPr>
              <a:t>«ÇIKIŞ» Butonu ile Programdan Çıkış Yapılır. </a:t>
            </a:r>
            <a:endParaRPr lang="tr-TR" sz="2400" b="1" dirty="0">
              <a:solidFill>
                <a:srgbClr val="242D3C"/>
              </a:solidFill>
            </a:endParaRPr>
          </a:p>
        </p:txBody>
      </p:sp>
      <p:pic>
        <p:nvPicPr>
          <p:cNvPr id="2" name="Resim 1"/>
          <p:cNvPicPr>
            <a:picLocks noChangeAspect="1"/>
          </p:cNvPicPr>
          <p:nvPr/>
        </p:nvPicPr>
        <p:blipFill>
          <a:blip r:embed="rId2"/>
          <a:stretch>
            <a:fillRect/>
          </a:stretch>
        </p:blipFill>
        <p:spPr>
          <a:xfrm>
            <a:off x="298174" y="1071805"/>
            <a:ext cx="9048750" cy="4381500"/>
          </a:xfrm>
          <a:prstGeom prst="rect">
            <a:avLst/>
          </a:prstGeom>
        </p:spPr>
      </p:pic>
    </p:spTree>
    <p:extLst>
      <p:ext uri="{BB962C8B-B14F-4D97-AF65-F5344CB8AC3E}">
        <p14:creationId xmlns:p14="http://schemas.microsoft.com/office/powerpoint/2010/main" val="324871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VERİTABANI</a:t>
            </a:r>
          </a:p>
        </p:txBody>
      </p:sp>
      <p:sp>
        <p:nvSpPr>
          <p:cNvPr id="12" name="Dikdörtgen 11"/>
          <p:cNvSpPr/>
          <p:nvPr/>
        </p:nvSpPr>
        <p:spPr>
          <a:xfrm>
            <a:off x="273327" y="5022418"/>
            <a:ext cx="11668540" cy="769441"/>
          </a:xfrm>
          <a:prstGeom prst="rect">
            <a:avLst/>
          </a:prstGeom>
        </p:spPr>
        <p:txBody>
          <a:bodyPr wrap="square">
            <a:spAutoFit/>
          </a:bodyPr>
          <a:lstStyle/>
          <a:p>
            <a:r>
              <a:rPr lang="tr-TR" sz="2200" b="1" dirty="0" err="1" smtClean="0">
                <a:solidFill>
                  <a:srgbClr val="242D3C"/>
                </a:solidFill>
              </a:rPr>
              <a:t>Veritabanı</a:t>
            </a:r>
            <a:r>
              <a:rPr lang="tr-TR" sz="2200" b="1" dirty="0" smtClean="0">
                <a:solidFill>
                  <a:srgbClr val="242D3C"/>
                </a:solidFill>
              </a:rPr>
              <a:t> lokal çalışma alanına kurup yüklemek yerine, daha güvenli ve kullanışlı olması açısından web sunucusuna yüklendi. Diğer alternatifler de ihtiyaç halinde değerlendirilebilir. </a:t>
            </a:r>
            <a:endParaRPr lang="tr-TR" sz="2400" b="1" dirty="0">
              <a:solidFill>
                <a:srgbClr val="242D3C"/>
              </a:solidFill>
            </a:endParaRPr>
          </a:p>
        </p:txBody>
      </p:sp>
      <p:pic>
        <p:nvPicPr>
          <p:cNvPr id="3" name="Resim 2"/>
          <p:cNvPicPr>
            <a:picLocks noChangeAspect="1"/>
          </p:cNvPicPr>
          <p:nvPr/>
        </p:nvPicPr>
        <p:blipFill>
          <a:blip r:embed="rId2"/>
          <a:stretch>
            <a:fillRect/>
          </a:stretch>
        </p:blipFill>
        <p:spPr>
          <a:xfrm>
            <a:off x="298173" y="955211"/>
            <a:ext cx="10843591" cy="3918062"/>
          </a:xfrm>
          <a:prstGeom prst="rect">
            <a:avLst/>
          </a:prstGeom>
        </p:spPr>
      </p:pic>
    </p:spTree>
    <p:extLst>
      <p:ext uri="{BB962C8B-B14F-4D97-AF65-F5344CB8AC3E}">
        <p14:creationId xmlns:p14="http://schemas.microsoft.com/office/powerpoint/2010/main" val="78002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NOTLAR</a:t>
            </a:r>
          </a:p>
        </p:txBody>
      </p:sp>
      <p:sp>
        <p:nvSpPr>
          <p:cNvPr id="12" name="Dikdörtgen 11"/>
          <p:cNvSpPr/>
          <p:nvPr/>
        </p:nvSpPr>
        <p:spPr>
          <a:xfrm>
            <a:off x="298174" y="1236406"/>
            <a:ext cx="7802219" cy="3477875"/>
          </a:xfrm>
          <a:prstGeom prst="rect">
            <a:avLst/>
          </a:prstGeom>
        </p:spPr>
        <p:txBody>
          <a:bodyPr wrap="square">
            <a:spAutoFit/>
          </a:bodyPr>
          <a:lstStyle/>
          <a:p>
            <a:pPr algn="just"/>
            <a:r>
              <a:rPr lang="tr-TR" sz="2200" b="1" dirty="0">
                <a:solidFill>
                  <a:srgbClr val="242D3C"/>
                </a:solidFill>
              </a:rPr>
              <a:t>Program test edildi. Test aşamasında programın ilerlemesini engelleyen hatalar </a:t>
            </a:r>
            <a:r>
              <a:rPr lang="tr-TR" sz="2200" b="1" dirty="0" smtClean="0">
                <a:solidFill>
                  <a:srgbClr val="242D3C"/>
                </a:solidFill>
              </a:rPr>
              <a:t>giderildi. Yapılan analizler sonucu planlanan geliştirmeler uygulandı. Son test aşaması tamamlanıp program ilgili firmaya teslim edildi. </a:t>
            </a:r>
          </a:p>
          <a:p>
            <a:pPr algn="just"/>
            <a:endParaRPr lang="tr-TR" sz="2200" b="1" dirty="0">
              <a:solidFill>
                <a:srgbClr val="242D3C"/>
              </a:solidFill>
            </a:endParaRPr>
          </a:p>
          <a:p>
            <a:pPr algn="just"/>
            <a:r>
              <a:rPr lang="tr-TR" sz="2200" b="1" dirty="0" smtClean="0">
                <a:solidFill>
                  <a:srgbClr val="242D3C"/>
                </a:solidFill>
              </a:rPr>
              <a:t>Programa </a:t>
            </a:r>
            <a:r>
              <a:rPr lang="tr-TR" sz="2200" b="1" dirty="0" smtClean="0">
                <a:solidFill>
                  <a:srgbClr val="242D3C"/>
                </a:solidFill>
              </a:rPr>
              <a:t>ait uygulama adımları, durum özeti ve risk kontrolleri «</a:t>
            </a:r>
            <a:r>
              <a:rPr lang="tr-TR" sz="2200" b="1" dirty="0" err="1" smtClean="0">
                <a:solidFill>
                  <a:srgbClr val="242D3C"/>
                </a:solidFill>
              </a:rPr>
              <a:t>Progress</a:t>
            </a:r>
            <a:r>
              <a:rPr lang="tr-TR" sz="2200" b="1" dirty="0" smtClean="0">
                <a:solidFill>
                  <a:srgbClr val="242D3C"/>
                </a:solidFill>
              </a:rPr>
              <a:t> Report» ile detaylandırılmıştır Lütfen İnceleyiniz. </a:t>
            </a:r>
          </a:p>
          <a:p>
            <a:r>
              <a:rPr lang="tr-TR" sz="2200" b="1" dirty="0" smtClean="0">
                <a:solidFill>
                  <a:srgbClr val="242D3C"/>
                </a:solidFill>
              </a:rPr>
              <a:t/>
            </a:r>
            <a:br>
              <a:rPr lang="tr-TR" sz="2200" b="1" dirty="0" smtClean="0">
                <a:solidFill>
                  <a:srgbClr val="242D3C"/>
                </a:solidFill>
              </a:rPr>
            </a:br>
            <a:r>
              <a:rPr lang="tr-TR" sz="2200" b="1" dirty="0" err="1" smtClean="0">
                <a:solidFill>
                  <a:srgbClr val="242D3C"/>
                </a:solidFill>
              </a:rPr>
              <a:t>Progress</a:t>
            </a:r>
            <a:r>
              <a:rPr lang="tr-TR" sz="2200" b="1" dirty="0" smtClean="0">
                <a:solidFill>
                  <a:srgbClr val="242D3C"/>
                </a:solidFill>
              </a:rPr>
              <a:t> Report İçin </a:t>
            </a:r>
            <a:r>
              <a:rPr lang="tr-TR" sz="2200" b="1" u="sng" dirty="0" smtClean="0">
                <a:solidFill>
                  <a:srgbClr val="242D3C"/>
                </a:solidFill>
                <a:hlinkClick r:id="rId2" action="ppaction://hlinkfile"/>
              </a:rPr>
              <a:t>Tıklayınız. </a:t>
            </a:r>
            <a:endParaRPr lang="tr-TR" sz="2200" b="1" u="sng" dirty="0" smtClean="0">
              <a:solidFill>
                <a:srgbClr val="242D3C"/>
              </a:solidFill>
            </a:endParaRPr>
          </a:p>
          <a:p>
            <a:endParaRPr lang="tr-TR" sz="2200" b="1" dirty="0">
              <a:solidFill>
                <a:srgbClr val="242D3C"/>
              </a:solidFill>
            </a:endParaRPr>
          </a:p>
        </p:txBody>
      </p:sp>
      <p:pic>
        <p:nvPicPr>
          <p:cNvPr id="3" name="Resim 2"/>
          <p:cNvPicPr>
            <a:picLocks noChangeAspect="1"/>
          </p:cNvPicPr>
          <p:nvPr/>
        </p:nvPicPr>
        <p:blipFill>
          <a:blip r:embed="rId3"/>
          <a:stretch>
            <a:fillRect/>
          </a:stretch>
        </p:blipFill>
        <p:spPr>
          <a:xfrm>
            <a:off x="8233532" y="1141880"/>
            <a:ext cx="3471626" cy="4630486"/>
          </a:xfrm>
          <a:prstGeom prst="rect">
            <a:avLst/>
          </a:prstGeom>
        </p:spPr>
      </p:pic>
    </p:spTree>
    <p:extLst>
      <p:ext uri="{BB962C8B-B14F-4D97-AF65-F5344CB8AC3E}">
        <p14:creationId xmlns:p14="http://schemas.microsoft.com/office/powerpoint/2010/main" val="345283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rotWithShape="1">
          <a:blip r:embed="rId2" cstate="print">
            <a:extLst>
              <a:ext uri="{28A0092B-C50C-407E-A947-70E740481C1C}">
                <a14:useLocalDpi xmlns:a14="http://schemas.microsoft.com/office/drawing/2010/main" val="0"/>
              </a:ext>
            </a:extLst>
          </a:blip>
          <a:srcRect l="15447" t="4493" r="15236" b="28406"/>
          <a:stretch/>
        </p:blipFill>
        <p:spPr>
          <a:xfrm>
            <a:off x="4174780" y="5330998"/>
            <a:ext cx="1439792" cy="1491328"/>
          </a:xfrm>
          <a:prstGeom prst="rect">
            <a:avLst/>
          </a:prstGeom>
        </p:spPr>
      </p:pic>
      <p:cxnSp>
        <p:nvCxnSpPr>
          <p:cNvPr id="11" name="Düz Bağlayıcı 10"/>
          <p:cNvCxnSpPr/>
          <p:nvPr/>
        </p:nvCxnSpPr>
        <p:spPr>
          <a:xfrm>
            <a:off x="-29818" y="596348"/>
            <a:ext cx="4442791" cy="6341165"/>
          </a:xfrm>
          <a:prstGeom prst="line">
            <a:avLst/>
          </a:prstGeom>
          <a:ln w="5715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a:off x="1543878" y="-49695"/>
            <a:ext cx="5184913" cy="7235687"/>
          </a:xfrm>
          <a:prstGeom prst="line">
            <a:avLst/>
          </a:prstGeom>
          <a:ln w="5715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a:xfrm>
            <a:off x="-188843" y="844827"/>
            <a:ext cx="4442791" cy="6341165"/>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1873526" y="-49695"/>
            <a:ext cx="5184913" cy="7235687"/>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a:xfrm>
            <a:off x="3672508" y="1620078"/>
            <a:ext cx="8999884" cy="19879"/>
          </a:xfrm>
          <a:prstGeom prst="line">
            <a:avLst/>
          </a:prstGeom>
          <a:ln w="7620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6544916" y="5271054"/>
            <a:ext cx="8999884" cy="19879"/>
          </a:xfrm>
          <a:prstGeom prst="line">
            <a:avLst/>
          </a:prstGeom>
          <a:ln w="7620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24" name="Dikdörtgen 23"/>
          <p:cNvSpPr/>
          <p:nvPr/>
        </p:nvSpPr>
        <p:spPr>
          <a:xfrm>
            <a:off x="5314849" y="1871198"/>
            <a:ext cx="6989791" cy="144655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8800" b="1" i="1" dirty="0" smtClean="0">
                <a:solidFill>
                  <a:srgbClr val="242D3C"/>
                </a:solidFill>
              </a:rPr>
              <a:t>Teşekkürler…</a:t>
            </a:r>
            <a:endParaRPr lang="tr-TR" sz="8800" i="1" dirty="0">
              <a:solidFill>
                <a:srgbClr val="242D3C"/>
              </a:solidFill>
            </a:endParaRPr>
          </a:p>
        </p:txBody>
      </p:sp>
      <p:cxnSp>
        <p:nvCxnSpPr>
          <p:cNvPr id="26" name="Düz Bağlayıcı 25"/>
          <p:cNvCxnSpPr/>
          <p:nvPr/>
        </p:nvCxnSpPr>
        <p:spPr>
          <a:xfrm>
            <a:off x="6047956" y="3568148"/>
            <a:ext cx="5441676" cy="0"/>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sp>
        <p:nvSpPr>
          <p:cNvPr id="27" name="Dikdörtgen 26"/>
          <p:cNvSpPr/>
          <p:nvPr/>
        </p:nvSpPr>
        <p:spPr>
          <a:xfrm>
            <a:off x="5827644" y="4684955"/>
            <a:ext cx="5918756"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Meryem TAYAR - Mücahit Onur DİRİL</a:t>
            </a:r>
          </a:p>
        </p:txBody>
      </p:sp>
      <p:sp>
        <p:nvSpPr>
          <p:cNvPr id="19" name="Dikdörtgen 18"/>
          <p:cNvSpPr/>
          <p:nvPr/>
        </p:nvSpPr>
        <p:spPr>
          <a:xfrm>
            <a:off x="5174763" y="3730848"/>
            <a:ext cx="7017237" cy="954107"/>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F96232"/>
                </a:solidFill>
              </a:rPr>
              <a:t>NESNEYE DAYALI PROGRAMLAMA</a:t>
            </a:r>
            <a:r>
              <a:rPr lang="tr-TR" sz="2800" b="1" dirty="0">
                <a:solidFill>
                  <a:srgbClr val="F96232"/>
                </a:solidFill>
              </a:rPr>
              <a:t> </a:t>
            </a:r>
            <a:r>
              <a:rPr lang="tr-TR" sz="2800" b="1" dirty="0" smtClean="0">
                <a:solidFill>
                  <a:srgbClr val="F96232"/>
                </a:solidFill>
              </a:rPr>
              <a:t>DERSİ</a:t>
            </a:r>
          </a:p>
          <a:p>
            <a:pPr algn="ctr"/>
            <a:r>
              <a:rPr lang="tr-TR" sz="2800" b="1" dirty="0" smtClean="0">
                <a:solidFill>
                  <a:srgbClr val="F96232"/>
                </a:solidFill>
              </a:rPr>
              <a:t>PERSONEL TAKİP MODÜLÜ</a:t>
            </a: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196" y="3741149"/>
            <a:ext cx="1343647" cy="1343647"/>
          </a:xfrm>
          <a:prstGeom prst="rect">
            <a:avLst/>
          </a:prstGeom>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01" y="302608"/>
            <a:ext cx="1635714" cy="1635714"/>
          </a:xfrm>
          <a:prstGeom prst="rect">
            <a:avLst/>
          </a:prstGeom>
        </p:spPr>
      </p:pic>
      <p:pic>
        <p:nvPicPr>
          <p:cNvPr id="5" name="Resi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693780" y="2028962"/>
            <a:ext cx="1736456" cy="1389165"/>
          </a:xfrm>
          <a:prstGeom prst="rect">
            <a:avLst/>
          </a:prstGeom>
        </p:spPr>
      </p:pic>
    </p:spTree>
    <p:extLst>
      <p:ext uri="{BB962C8B-B14F-4D97-AF65-F5344CB8AC3E}">
        <p14:creationId xmlns:p14="http://schemas.microsoft.com/office/powerpoint/2010/main" val="274962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SORUN, AMAÇ, KAPSAM</a:t>
            </a:r>
          </a:p>
        </p:txBody>
      </p:sp>
      <p:pic>
        <p:nvPicPr>
          <p:cNvPr id="13" name="Resim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127" y="1877131"/>
            <a:ext cx="2871348" cy="2620057"/>
          </a:xfrm>
          <a:prstGeom prst="rect">
            <a:avLst/>
          </a:prstGeom>
        </p:spPr>
      </p:pic>
      <p:sp>
        <p:nvSpPr>
          <p:cNvPr id="6" name="Dikdörtgen 5"/>
          <p:cNvSpPr/>
          <p:nvPr/>
        </p:nvSpPr>
        <p:spPr>
          <a:xfrm>
            <a:off x="3264476" y="1074894"/>
            <a:ext cx="8740174" cy="5539978"/>
          </a:xfrm>
          <a:prstGeom prst="rect">
            <a:avLst/>
          </a:prstGeom>
        </p:spPr>
        <p:txBody>
          <a:bodyPr wrap="square">
            <a:spAutoFit/>
          </a:bodyPr>
          <a:lstStyle/>
          <a:p>
            <a:r>
              <a:rPr lang="tr-TR" sz="2200" b="1" u="sng" dirty="0" smtClean="0">
                <a:solidFill>
                  <a:srgbClr val="242D3C"/>
                </a:solidFill>
              </a:rPr>
              <a:t>Sorun: </a:t>
            </a:r>
            <a:r>
              <a:rPr lang="tr-TR" sz="2200" b="1" dirty="0" smtClean="0">
                <a:solidFill>
                  <a:srgbClr val="242D3C"/>
                </a:solidFill>
              </a:rPr>
              <a:t/>
            </a:r>
            <a:br>
              <a:rPr lang="tr-TR" sz="2200" b="1" dirty="0" smtClean="0">
                <a:solidFill>
                  <a:srgbClr val="242D3C"/>
                </a:solidFill>
              </a:rPr>
            </a:br>
            <a:r>
              <a:rPr lang="tr-TR" sz="2200" dirty="0" smtClean="0">
                <a:solidFill>
                  <a:srgbClr val="242D3C"/>
                </a:solidFill>
              </a:rPr>
              <a:t>Hizmet veren </a:t>
            </a:r>
            <a:r>
              <a:rPr lang="tr-TR" sz="2200" dirty="0">
                <a:solidFill>
                  <a:srgbClr val="242D3C"/>
                </a:solidFill>
              </a:rPr>
              <a:t>k</a:t>
            </a:r>
            <a:r>
              <a:rPr lang="tr-TR" sz="2200" dirty="0" smtClean="0">
                <a:solidFill>
                  <a:srgbClr val="242D3C"/>
                </a:solidFill>
              </a:rPr>
              <a:t>urumsal </a:t>
            </a:r>
            <a:r>
              <a:rPr lang="tr-TR" sz="2200" dirty="0">
                <a:solidFill>
                  <a:srgbClr val="242D3C"/>
                </a:solidFill>
              </a:rPr>
              <a:t>f</a:t>
            </a:r>
            <a:r>
              <a:rPr lang="tr-TR" sz="2200" dirty="0" smtClean="0">
                <a:solidFill>
                  <a:srgbClr val="242D3C"/>
                </a:solidFill>
              </a:rPr>
              <a:t>irmanın </a:t>
            </a:r>
            <a:r>
              <a:rPr lang="tr-TR" sz="2200" dirty="0">
                <a:solidFill>
                  <a:srgbClr val="242D3C"/>
                </a:solidFill>
              </a:rPr>
              <a:t>p</a:t>
            </a:r>
            <a:r>
              <a:rPr lang="tr-TR" sz="2200" dirty="0" smtClean="0">
                <a:solidFill>
                  <a:srgbClr val="242D3C"/>
                </a:solidFill>
              </a:rPr>
              <a:t>ersonellerinin özlük bilgilerinin ve görevlerine ait detayların kağıt dosyalama sistemi ile ilerlemesi. </a:t>
            </a:r>
          </a:p>
          <a:p>
            <a:endParaRPr lang="tr-TR" sz="2200" dirty="0">
              <a:solidFill>
                <a:srgbClr val="242D3C"/>
              </a:solidFill>
            </a:endParaRPr>
          </a:p>
          <a:p>
            <a:r>
              <a:rPr lang="tr-TR" sz="2200" b="1" u="sng" dirty="0" smtClean="0">
                <a:solidFill>
                  <a:srgbClr val="242D3C"/>
                </a:solidFill>
              </a:rPr>
              <a:t>Amaç:</a:t>
            </a:r>
            <a:r>
              <a:rPr lang="tr-TR" sz="2200" b="1" dirty="0" smtClean="0">
                <a:solidFill>
                  <a:srgbClr val="242D3C"/>
                </a:solidFill>
              </a:rPr>
              <a:t> </a:t>
            </a:r>
            <a:r>
              <a:rPr lang="tr-TR" sz="2200" dirty="0" smtClean="0">
                <a:solidFill>
                  <a:srgbClr val="242D3C"/>
                </a:solidFill>
              </a:rPr>
              <a:t/>
            </a:r>
            <a:br>
              <a:rPr lang="tr-TR" sz="2200" dirty="0" smtClean="0">
                <a:solidFill>
                  <a:srgbClr val="242D3C"/>
                </a:solidFill>
              </a:rPr>
            </a:br>
            <a:r>
              <a:rPr lang="tr-TR" sz="2200" dirty="0" smtClean="0">
                <a:solidFill>
                  <a:srgbClr val="242D3C"/>
                </a:solidFill>
              </a:rPr>
              <a:t>Çevreye duyarlı, kağıda dayalı faaliyetlerden kurumsal firmanın kağıtsız, tam dijital sisteme geçişinin sağlanması. Bu doğrultuda; personel özlük bilgilerinin ve görevlere ait detayların dijital ortamda veri girişinin yapılabilmesine olanak sağlama ve bu kayıtları bir </a:t>
            </a:r>
            <a:r>
              <a:rPr lang="tr-TR" sz="2200" dirty="0" err="1" smtClean="0">
                <a:solidFill>
                  <a:srgbClr val="242D3C"/>
                </a:solidFill>
              </a:rPr>
              <a:t>veritabanında</a:t>
            </a:r>
            <a:r>
              <a:rPr lang="tr-TR" sz="2200" dirty="0" smtClean="0">
                <a:solidFill>
                  <a:srgbClr val="242D3C"/>
                </a:solidFill>
              </a:rPr>
              <a:t> toplamak.</a:t>
            </a:r>
          </a:p>
          <a:p>
            <a:endParaRPr lang="tr-TR" sz="2200" dirty="0">
              <a:solidFill>
                <a:srgbClr val="242D3C"/>
              </a:solidFill>
            </a:endParaRPr>
          </a:p>
          <a:p>
            <a:r>
              <a:rPr lang="tr-TR" sz="2200" b="1" u="sng" dirty="0" smtClean="0">
                <a:solidFill>
                  <a:srgbClr val="242D3C"/>
                </a:solidFill>
              </a:rPr>
              <a:t>Kapsam: </a:t>
            </a:r>
            <a:r>
              <a:rPr lang="tr-TR" sz="2200" b="1" dirty="0">
                <a:solidFill>
                  <a:srgbClr val="242D3C"/>
                </a:solidFill>
              </a:rPr>
              <a:t/>
            </a:r>
            <a:br>
              <a:rPr lang="tr-TR" sz="2200" b="1" dirty="0">
                <a:solidFill>
                  <a:srgbClr val="242D3C"/>
                </a:solidFill>
              </a:rPr>
            </a:br>
            <a:r>
              <a:rPr lang="tr-TR" sz="2200" dirty="0" smtClean="0">
                <a:solidFill>
                  <a:srgbClr val="242D3C"/>
                </a:solidFill>
              </a:rPr>
              <a:t>Program dijital </a:t>
            </a:r>
            <a:r>
              <a:rPr lang="tr-TR" sz="2200" dirty="0" err="1" smtClean="0">
                <a:solidFill>
                  <a:srgbClr val="242D3C"/>
                </a:solidFill>
              </a:rPr>
              <a:t>firmacılık</a:t>
            </a:r>
            <a:r>
              <a:rPr lang="tr-TR" sz="2200" dirty="0" smtClean="0">
                <a:solidFill>
                  <a:srgbClr val="242D3C"/>
                </a:solidFill>
              </a:rPr>
              <a:t> kapsamında personel bilgilerini veri şeklinde oluşturup saklama olanağı sunar ve bu bilgilere istenildiği zaman veri tabanından tekrar listeleme işlevi görür. </a:t>
            </a:r>
            <a:endParaRPr lang="tr-TR" sz="2200" dirty="0">
              <a:solidFill>
                <a:srgbClr val="242D3C"/>
              </a:solidFill>
            </a:endParaRPr>
          </a:p>
          <a:p>
            <a:r>
              <a:rPr lang="tr-TR" sz="2200" dirty="0" smtClean="0">
                <a:solidFill>
                  <a:srgbClr val="242D3C"/>
                </a:solidFill>
              </a:rPr>
              <a:t>  </a:t>
            </a:r>
          </a:p>
          <a:p>
            <a:endParaRPr lang="tr-TR" sz="2400" dirty="0">
              <a:solidFill>
                <a:srgbClr val="242D3C"/>
              </a:solidFill>
            </a:endParaRPr>
          </a:p>
        </p:txBody>
      </p:sp>
    </p:spTree>
    <p:extLst>
      <p:ext uri="{BB962C8B-B14F-4D97-AF65-F5344CB8AC3E}">
        <p14:creationId xmlns:p14="http://schemas.microsoft.com/office/powerpoint/2010/main" val="367943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GİRİŞ EKRANI</a:t>
            </a:r>
          </a:p>
        </p:txBody>
      </p:sp>
      <p:sp>
        <p:nvSpPr>
          <p:cNvPr id="6" name="Dikdörtgen 5"/>
          <p:cNvSpPr/>
          <p:nvPr/>
        </p:nvSpPr>
        <p:spPr>
          <a:xfrm>
            <a:off x="4613578" y="1669729"/>
            <a:ext cx="6776665" cy="4524315"/>
          </a:xfrm>
          <a:prstGeom prst="rect">
            <a:avLst/>
          </a:prstGeom>
        </p:spPr>
        <p:txBody>
          <a:bodyPr wrap="square">
            <a:spAutoFit/>
          </a:bodyPr>
          <a:lstStyle/>
          <a:p>
            <a:pPr marL="342900" indent="-342900">
              <a:buFont typeface="Arial" panose="020B0604020202020204" pitchFamily="34" charset="0"/>
              <a:buChar char="•"/>
            </a:pPr>
            <a:r>
              <a:rPr lang="tr-TR" sz="2200" dirty="0" smtClean="0">
                <a:solidFill>
                  <a:srgbClr val="242D3C"/>
                </a:solidFill>
              </a:rPr>
              <a:t>Program Üzerinden Yetkilendirilen Kullanıcılar Kendilerine İletilen </a:t>
            </a:r>
            <a:r>
              <a:rPr lang="tr-TR" sz="2200" b="1" dirty="0" smtClean="0">
                <a:solidFill>
                  <a:srgbClr val="242D3C"/>
                </a:solidFill>
              </a:rPr>
              <a:t>Kullanıcı Adı ve Parola </a:t>
            </a:r>
            <a:r>
              <a:rPr lang="tr-TR" sz="2200" dirty="0" smtClean="0">
                <a:solidFill>
                  <a:srgbClr val="242D3C"/>
                </a:solidFill>
              </a:rPr>
              <a:t>İle Sisteme Giriş Yapabilirler. </a:t>
            </a:r>
          </a:p>
          <a:p>
            <a:pPr marL="342900" indent="-342900">
              <a:buFont typeface="Arial" panose="020B0604020202020204" pitchFamily="34" charset="0"/>
              <a:buChar char="•"/>
            </a:pPr>
            <a:endParaRPr lang="tr-TR" sz="2200" dirty="0">
              <a:solidFill>
                <a:srgbClr val="242D3C"/>
              </a:solidFill>
            </a:endParaRPr>
          </a:p>
          <a:p>
            <a:pPr marL="342900" indent="-342900">
              <a:buFont typeface="Arial" panose="020B0604020202020204" pitchFamily="34" charset="0"/>
              <a:buChar char="•"/>
            </a:pPr>
            <a:r>
              <a:rPr lang="tr-TR" sz="2200" dirty="0" smtClean="0">
                <a:solidFill>
                  <a:srgbClr val="242D3C"/>
                </a:solidFill>
              </a:rPr>
              <a:t>Kullanıcıyı </a:t>
            </a:r>
            <a:r>
              <a:rPr lang="tr-TR" sz="2200" b="1" dirty="0" smtClean="0">
                <a:solidFill>
                  <a:srgbClr val="242D3C"/>
                </a:solidFill>
              </a:rPr>
              <a:t>Doğru Yönlendirmek Amacıyla </a:t>
            </a:r>
            <a:r>
              <a:rPr lang="tr-TR" sz="2200" dirty="0" smtClean="0">
                <a:solidFill>
                  <a:srgbClr val="242D3C"/>
                </a:solidFill>
              </a:rPr>
              <a:t>Giriş Yapılacak Alanlara Açıklayıcı </a:t>
            </a:r>
            <a:r>
              <a:rPr lang="tr-TR" sz="2200" dirty="0" err="1" smtClean="0">
                <a:solidFill>
                  <a:srgbClr val="242D3C"/>
                </a:solidFill>
              </a:rPr>
              <a:t>Text</a:t>
            </a:r>
            <a:r>
              <a:rPr lang="tr-TR" sz="2200" dirty="0" smtClean="0">
                <a:solidFill>
                  <a:srgbClr val="242D3C"/>
                </a:solidFill>
              </a:rPr>
              <a:t> Bilgisi Eklenmiştir.</a:t>
            </a:r>
          </a:p>
          <a:p>
            <a:pPr marL="342900" indent="-342900">
              <a:buFont typeface="Arial" panose="020B0604020202020204" pitchFamily="34" charset="0"/>
              <a:buChar char="•"/>
            </a:pPr>
            <a:endParaRPr lang="tr-TR" sz="2200" dirty="0">
              <a:solidFill>
                <a:srgbClr val="242D3C"/>
              </a:solidFill>
            </a:endParaRPr>
          </a:p>
          <a:p>
            <a:pPr marL="342900" indent="-342900">
              <a:buFont typeface="Arial" panose="020B0604020202020204" pitchFamily="34" charset="0"/>
              <a:buChar char="•"/>
            </a:pPr>
            <a:r>
              <a:rPr lang="tr-TR" sz="2200" dirty="0" smtClean="0">
                <a:solidFill>
                  <a:srgbClr val="242D3C"/>
                </a:solidFill>
              </a:rPr>
              <a:t>Giriş Ara yüzü Programın Yalın ve Kolay Anlaşılabilir Olması Hedefi İle </a:t>
            </a:r>
            <a:r>
              <a:rPr lang="tr-TR" sz="2200" b="1" dirty="0" smtClean="0">
                <a:solidFill>
                  <a:srgbClr val="242D3C"/>
                </a:solidFill>
              </a:rPr>
              <a:t>Sade Olarak Tasarlanmıştır. </a:t>
            </a:r>
          </a:p>
          <a:p>
            <a:endParaRPr lang="tr-TR" sz="2200" dirty="0">
              <a:solidFill>
                <a:srgbClr val="242D3C"/>
              </a:solidFill>
            </a:endParaRPr>
          </a:p>
          <a:p>
            <a:endParaRPr lang="tr-TR" sz="2200" dirty="0" smtClean="0">
              <a:solidFill>
                <a:srgbClr val="242D3C"/>
              </a:solidFill>
            </a:endParaRPr>
          </a:p>
          <a:p>
            <a:r>
              <a:rPr lang="tr-TR" sz="2200" dirty="0" smtClean="0">
                <a:solidFill>
                  <a:srgbClr val="242D3C"/>
                </a:solidFill>
              </a:rPr>
              <a:t>  </a:t>
            </a:r>
          </a:p>
          <a:p>
            <a:endParaRPr lang="tr-TR" sz="2400" dirty="0">
              <a:solidFill>
                <a:srgbClr val="242D3C"/>
              </a:solidFill>
            </a:endParaRPr>
          </a:p>
        </p:txBody>
      </p:sp>
      <p:pic>
        <p:nvPicPr>
          <p:cNvPr id="2" name="Resim 1"/>
          <p:cNvPicPr>
            <a:picLocks noChangeAspect="1"/>
          </p:cNvPicPr>
          <p:nvPr/>
        </p:nvPicPr>
        <p:blipFill>
          <a:blip r:embed="rId2"/>
          <a:stretch>
            <a:fillRect/>
          </a:stretch>
        </p:blipFill>
        <p:spPr>
          <a:xfrm>
            <a:off x="955192" y="974035"/>
            <a:ext cx="3148481" cy="4754297"/>
          </a:xfrm>
          <a:prstGeom prst="rect">
            <a:avLst/>
          </a:prstGeom>
        </p:spPr>
      </p:pic>
    </p:spTree>
    <p:extLst>
      <p:ext uri="{BB962C8B-B14F-4D97-AF65-F5344CB8AC3E}">
        <p14:creationId xmlns:p14="http://schemas.microsoft.com/office/powerpoint/2010/main" val="102269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ANA EKRAN/PERSONEL LİSTELEME</a:t>
            </a:r>
          </a:p>
        </p:txBody>
      </p:sp>
      <p:sp>
        <p:nvSpPr>
          <p:cNvPr id="6" name="Dikdörtgen 5"/>
          <p:cNvSpPr/>
          <p:nvPr/>
        </p:nvSpPr>
        <p:spPr>
          <a:xfrm>
            <a:off x="9837254" y="2193085"/>
            <a:ext cx="2238789" cy="2462213"/>
          </a:xfrm>
          <a:prstGeom prst="rect">
            <a:avLst/>
          </a:prstGeom>
        </p:spPr>
        <p:txBody>
          <a:bodyPr wrap="square">
            <a:spAutoFit/>
          </a:bodyPr>
          <a:lstStyle/>
          <a:p>
            <a:r>
              <a:rPr lang="tr-TR" sz="2200" dirty="0" smtClean="0">
                <a:solidFill>
                  <a:srgbClr val="242D3C"/>
                </a:solidFill>
              </a:rPr>
              <a:t>Yetkili Kullanıcı Girişi Yapıldıktan Sonra Açılan Menü Ve Genel Personel Listeleme Ekranı Şu Şekildedir. </a:t>
            </a:r>
            <a:endParaRPr lang="tr-TR" sz="2400" dirty="0">
              <a:solidFill>
                <a:srgbClr val="242D3C"/>
              </a:solidFill>
            </a:endParaRPr>
          </a:p>
        </p:txBody>
      </p:sp>
      <p:pic>
        <p:nvPicPr>
          <p:cNvPr id="3" name="Resim 2"/>
          <p:cNvPicPr>
            <a:picLocks noChangeAspect="1"/>
          </p:cNvPicPr>
          <p:nvPr/>
        </p:nvPicPr>
        <p:blipFill>
          <a:blip r:embed="rId2"/>
          <a:stretch>
            <a:fillRect/>
          </a:stretch>
        </p:blipFill>
        <p:spPr>
          <a:xfrm>
            <a:off x="298174" y="1030594"/>
            <a:ext cx="9429750" cy="4591050"/>
          </a:xfrm>
          <a:prstGeom prst="rect">
            <a:avLst/>
          </a:prstGeom>
        </p:spPr>
      </p:pic>
    </p:spTree>
    <p:extLst>
      <p:ext uri="{BB962C8B-B14F-4D97-AF65-F5344CB8AC3E}">
        <p14:creationId xmlns:p14="http://schemas.microsoft.com/office/powerpoint/2010/main" val="18160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MENÜ GENEL AÇIKLAMA</a:t>
            </a:r>
          </a:p>
        </p:txBody>
      </p:sp>
      <p:sp>
        <p:nvSpPr>
          <p:cNvPr id="6" name="Dikdörtgen 5"/>
          <p:cNvSpPr/>
          <p:nvPr/>
        </p:nvSpPr>
        <p:spPr>
          <a:xfrm>
            <a:off x="3565668" y="1606098"/>
            <a:ext cx="7556224" cy="3847207"/>
          </a:xfrm>
          <a:prstGeom prst="rect">
            <a:avLst/>
          </a:prstGeom>
        </p:spPr>
        <p:txBody>
          <a:bodyPr wrap="square">
            <a:spAutoFit/>
          </a:bodyPr>
          <a:lstStyle/>
          <a:p>
            <a:r>
              <a:rPr lang="tr-TR" sz="2200" dirty="0" smtClean="0">
                <a:solidFill>
                  <a:srgbClr val="242D3C"/>
                </a:solidFill>
              </a:rPr>
              <a:t>Solda Yer Alan Menü Alanını Genel Olarak İnceleyelim; </a:t>
            </a:r>
          </a:p>
          <a:p>
            <a:endParaRPr lang="tr-TR" sz="2200" dirty="0">
              <a:solidFill>
                <a:srgbClr val="242D3C"/>
              </a:solidFill>
            </a:endParaRPr>
          </a:p>
          <a:p>
            <a:r>
              <a:rPr lang="tr-TR" sz="2200" b="1" u="sng" dirty="0" smtClean="0">
                <a:solidFill>
                  <a:srgbClr val="242D3C"/>
                </a:solidFill>
              </a:rPr>
              <a:t>ANAFORM: </a:t>
            </a:r>
            <a:r>
              <a:rPr lang="tr-TR" sz="2200" dirty="0" smtClean="0">
                <a:solidFill>
                  <a:srgbClr val="242D3C"/>
                </a:solidFill>
              </a:rPr>
              <a:t>Mevcut Ana sayfaya Dönüş Yapar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u="sng" dirty="0" smtClean="0">
                <a:solidFill>
                  <a:srgbClr val="242D3C"/>
                </a:solidFill>
              </a:rPr>
              <a:t>KULLANICILAR: </a:t>
            </a:r>
            <a:r>
              <a:rPr lang="tr-TR" sz="2200" dirty="0" smtClean="0">
                <a:solidFill>
                  <a:srgbClr val="242D3C"/>
                </a:solidFill>
              </a:rPr>
              <a:t>Programa Yetkili Kullanıcı Bilgilerinin Bulunduğu Ekranı İçerir.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u="sng" dirty="0" smtClean="0">
                <a:solidFill>
                  <a:srgbClr val="242D3C"/>
                </a:solidFill>
              </a:rPr>
              <a:t>PERSONEL: </a:t>
            </a:r>
            <a:r>
              <a:rPr lang="tr-TR" sz="2200" dirty="0" smtClean="0">
                <a:solidFill>
                  <a:srgbClr val="242D3C"/>
                </a:solidFill>
              </a:rPr>
              <a:t>Personele Ait Bilgilerin Yer Aldığı ve Yeni Personelin Tanımlandığı Ekrandır. </a:t>
            </a:r>
          </a:p>
          <a:p>
            <a:endParaRPr lang="tr-TR" sz="2200" dirty="0">
              <a:solidFill>
                <a:srgbClr val="242D3C"/>
              </a:solidFill>
            </a:endParaRPr>
          </a:p>
          <a:p>
            <a:r>
              <a:rPr lang="tr-TR" sz="2200" b="1" u="sng" dirty="0" smtClean="0">
                <a:solidFill>
                  <a:srgbClr val="242D3C"/>
                </a:solidFill>
              </a:rPr>
              <a:t>ÇIKIŞ: </a:t>
            </a:r>
            <a:r>
              <a:rPr lang="tr-TR" sz="2200" dirty="0" smtClean="0">
                <a:solidFill>
                  <a:srgbClr val="242D3C"/>
                </a:solidFill>
              </a:rPr>
              <a:t>Programdan Çıkış İçin Kullanılır.</a:t>
            </a:r>
            <a:endParaRPr lang="tr-TR" sz="2400" dirty="0">
              <a:solidFill>
                <a:srgbClr val="242D3C"/>
              </a:solidFill>
            </a:endParaRPr>
          </a:p>
        </p:txBody>
      </p:sp>
      <p:pic>
        <p:nvPicPr>
          <p:cNvPr id="3" name="Resim 2"/>
          <p:cNvPicPr>
            <a:picLocks noChangeAspect="1"/>
          </p:cNvPicPr>
          <p:nvPr/>
        </p:nvPicPr>
        <p:blipFill rotWithShape="1">
          <a:blip r:embed="rId2"/>
          <a:srcRect r="80817"/>
          <a:stretch/>
        </p:blipFill>
        <p:spPr>
          <a:xfrm>
            <a:off x="1351726" y="1128666"/>
            <a:ext cx="1808922" cy="4591050"/>
          </a:xfrm>
          <a:prstGeom prst="rect">
            <a:avLst/>
          </a:prstGeom>
        </p:spPr>
      </p:pic>
    </p:spTree>
    <p:extLst>
      <p:ext uri="{BB962C8B-B14F-4D97-AF65-F5344CB8AC3E}">
        <p14:creationId xmlns:p14="http://schemas.microsoft.com/office/powerpoint/2010/main" val="208724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KULLANICILAR MENÜ AÇIKLAMA</a:t>
            </a:r>
          </a:p>
        </p:txBody>
      </p:sp>
      <p:sp>
        <p:nvSpPr>
          <p:cNvPr id="6" name="Dikdörtgen 5"/>
          <p:cNvSpPr/>
          <p:nvPr/>
        </p:nvSpPr>
        <p:spPr>
          <a:xfrm>
            <a:off x="7295322" y="1033670"/>
            <a:ext cx="4671391" cy="4493538"/>
          </a:xfrm>
          <a:prstGeom prst="rect">
            <a:avLst/>
          </a:prstGeom>
        </p:spPr>
        <p:txBody>
          <a:bodyPr wrap="square">
            <a:spAutoFit/>
          </a:bodyPr>
          <a:lstStyle/>
          <a:p>
            <a:r>
              <a:rPr lang="tr-TR" sz="2200" dirty="0" smtClean="0">
                <a:solidFill>
                  <a:srgbClr val="242D3C"/>
                </a:solidFill>
              </a:rPr>
              <a:t>Kullanıcılar Menüsünde;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dirty="0" smtClean="0">
                <a:solidFill>
                  <a:srgbClr val="242D3C"/>
                </a:solidFill>
              </a:rPr>
              <a:t>*Kullanıcıları Listeleme</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*Kullanıcı Ekleme</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*Kullanıcı Bilgilerini Güncelleme</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*Kullanıcı Silme </a:t>
            </a:r>
            <a:r>
              <a:rPr lang="tr-TR" sz="2200" dirty="0" smtClean="0">
                <a:solidFill>
                  <a:srgbClr val="242D3C"/>
                </a:solidFill>
              </a:rPr>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dirty="0" smtClean="0">
                <a:solidFill>
                  <a:srgbClr val="242D3C"/>
                </a:solidFill>
              </a:rPr>
              <a:t>İşlemleri Gerçekleştirilir. Ayrıca Parola Hatırlatmak Amacı İle </a:t>
            </a:r>
            <a:r>
              <a:rPr lang="tr-TR" sz="2200" b="1" dirty="0" smtClean="0">
                <a:solidFill>
                  <a:srgbClr val="242D3C"/>
                </a:solidFill>
              </a:rPr>
              <a:t>Gizli Soru Ve Gizli Cevap</a:t>
            </a:r>
            <a:r>
              <a:rPr lang="tr-TR" sz="2200" dirty="0" smtClean="0">
                <a:solidFill>
                  <a:srgbClr val="242D3C"/>
                </a:solidFill>
              </a:rPr>
              <a:t> Bilgilerini İçerir. </a:t>
            </a:r>
            <a:endParaRPr lang="tr-TR" sz="2400" dirty="0">
              <a:solidFill>
                <a:srgbClr val="242D3C"/>
              </a:solidFill>
            </a:endParaRPr>
          </a:p>
        </p:txBody>
      </p:sp>
      <p:pic>
        <p:nvPicPr>
          <p:cNvPr id="2" name="Resim 1"/>
          <p:cNvPicPr>
            <a:picLocks noChangeAspect="1"/>
          </p:cNvPicPr>
          <p:nvPr/>
        </p:nvPicPr>
        <p:blipFill rotWithShape="1">
          <a:blip r:embed="rId2"/>
          <a:srcRect r="28471"/>
          <a:stretch/>
        </p:blipFill>
        <p:spPr>
          <a:xfrm>
            <a:off x="437322" y="1033670"/>
            <a:ext cx="6758608" cy="4572000"/>
          </a:xfrm>
          <a:prstGeom prst="rect">
            <a:avLst/>
          </a:prstGeom>
        </p:spPr>
      </p:pic>
      <p:sp>
        <p:nvSpPr>
          <p:cNvPr id="4" name="Sağ Ok 3"/>
          <p:cNvSpPr/>
          <p:nvPr/>
        </p:nvSpPr>
        <p:spPr>
          <a:xfrm>
            <a:off x="624926" y="2454967"/>
            <a:ext cx="2753139" cy="1123157"/>
          </a:xfrm>
          <a:prstGeom prst="rightArrow">
            <a:avLst/>
          </a:prstGeom>
          <a:noFill/>
          <a:ln w="762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359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PERSONEL MENÜ AÇIKLAMA</a:t>
            </a:r>
          </a:p>
        </p:txBody>
      </p:sp>
      <p:pic>
        <p:nvPicPr>
          <p:cNvPr id="2" name="Resim 1"/>
          <p:cNvPicPr>
            <a:picLocks noChangeAspect="1"/>
          </p:cNvPicPr>
          <p:nvPr/>
        </p:nvPicPr>
        <p:blipFill rotWithShape="1">
          <a:blip r:embed="rId2"/>
          <a:srcRect r="28471"/>
          <a:stretch/>
        </p:blipFill>
        <p:spPr>
          <a:xfrm>
            <a:off x="437322" y="1033670"/>
            <a:ext cx="6758608" cy="4572000"/>
          </a:xfrm>
          <a:prstGeom prst="rect">
            <a:avLst/>
          </a:prstGeom>
        </p:spPr>
      </p:pic>
      <p:sp>
        <p:nvSpPr>
          <p:cNvPr id="4" name="Sağ Ok 3"/>
          <p:cNvSpPr/>
          <p:nvPr/>
        </p:nvSpPr>
        <p:spPr>
          <a:xfrm>
            <a:off x="624926" y="3319670"/>
            <a:ext cx="2237028" cy="1123157"/>
          </a:xfrm>
          <a:prstGeom prst="rightArrow">
            <a:avLst/>
          </a:prstGeom>
          <a:noFill/>
          <a:ln w="762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p:cNvPicPr>
            <a:picLocks noChangeAspect="1"/>
          </p:cNvPicPr>
          <p:nvPr/>
        </p:nvPicPr>
        <p:blipFill rotWithShape="1">
          <a:blip r:embed="rId3"/>
          <a:srcRect l="2613" t="1228" r="2537" b="1425"/>
          <a:stretch/>
        </p:blipFill>
        <p:spPr>
          <a:xfrm>
            <a:off x="3049558" y="1019391"/>
            <a:ext cx="8091763" cy="4708541"/>
          </a:xfrm>
          <a:prstGeom prst="rect">
            <a:avLst/>
          </a:prstGeom>
        </p:spPr>
      </p:pic>
    </p:spTree>
    <p:extLst>
      <p:ext uri="{BB962C8B-B14F-4D97-AF65-F5344CB8AC3E}">
        <p14:creationId xmlns:p14="http://schemas.microsoft.com/office/powerpoint/2010/main" val="143295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a:solidFill>
                  <a:srgbClr val="242D3C"/>
                </a:solidFill>
              </a:rPr>
              <a:t>PERSONEL MENÜ AÇIKLAMA</a:t>
            </a:r>
            <a:endParaRPr lang="tr-TR" sz="4000" b="1" dirty="0" smtClean="0">
              <a:solidFill>
                <a:srgbClr val="242D3C"/>
              </a:solidFill>
            </a:endParaRPr>
          </a:p>
        </p:txBody>
      </p:sp>
      <p:sp>
        <p:nvSpPr>
          <p:cNvPr id="6" name="Dikdörtgen 5"/>
          <p:cNvSpPr/>
          <p:nvPr/>
        </p:nvSpPr>
        <p:spPr>
          <a:xfrm>
            <a:off x="298174" y="1033670"/>
            <a:ext cx="11668539" cy="4832092"/>
          </a:xfrm>
          <a:prstGeom prst="rect">
            <a:avLst/>
          </a:prstGeom>
        </p:spPr>
        <p:txBody>
          <a:bodyPr wrap="square">
            <a:spAutoFit/>
          </a:bodyPr>
          <a:lstStyle/>
          <a:p>
            <a:r>
              <a:rPr lang="tr-TR" sz="2200" dirty="0" smtClean="0">
                <a:solidFill>
                  <a:srgbClr val="242D3C"/>
                </a:solidFill>
              </a:rPr>
              <a:t>Personel Menüsünde;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dirty="0" smtClean="0">
                <a:solidFill>
                  <a:srgbClr val="242D3C"/>
                </a:solidFill>
              </a:rPr>
              <a:t>* Personelleri Listeleme</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a:solidFill>
                  <a:srgbClr val="242D3C"/>
                </a:solidFill>
              </a:rPr>
              <a:t>* Personelleri Ekleme</a:t>
            </a: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a:solidFill>
                  <a:srgbClr val="242D3C"/>
                </a:solidFill>
              </a:rPr>
              <a:t>* Personelleri Bilgilerini </a:t>
            </a:r>
            <a:r>
              <a:rPr lang="tr-TR" sz="2200" b="1" dirty="0" smtClean="0">
                <a:solidFill>
                  <a:srgbClr val="242D3C"/>
                </a:solidFill>
              </a:rPr>
              <a:t>Güncelleme</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a:solidFill>
                  <a:srgbClr val="242D3C"/>
                </a:solidFill>
              </a:rPr>
              <a:t>* Personelleri Silme </a:t>
            </a:r>
            <a:r>
              <a:rPr lang="tr-TR" sz="2200" dirty="0" smtClean="0">
                <a:solidFill>
                  <a:srgbClr val="242D3C"/>
                </a:solidFill>
              </a:rPr>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dirty="0" smtClean="0">
                <a:solidFill>
                  <a:srgbClr val="242D3C"/>
                </a:solidFill>
              </a:rPr>
              <a:t>İşlemleri Gerçekleştirilir. Personellere ait özlük bilgileri ve ihtiyaç duyulan detay bilgiler ihtiyaca göre güncellemeler ile çoğaltılabilir. Ayrıca bu form üzerinde yer alan «Terfi» başlığında terfi ile ilgili işlemler gerçekleştirilebilmektedir. Terfi ekranında yer alan işlemler bir sonraki slaytta detaylandırılmıştır. </a:t>
            </a:r>
            <a:endParaRPr lang="tr-TR" sz="2400" dirty="0">
              <a:solidFill>
                <a:srgbClr val="242D3C"/>
              </a:solidFill>
            </a:endParaRPr>
          </a:p>
        </p:txBody>
      </p:sp>
    </p:spTree>
    <p:extLst>
      <p:ext uri="{BB962C8B-B14F-4D97-AF65-F5344CB8AC3E}">
        <p14:creationId xmlns:p14="http://schemas.microsoft.com/office/powerpoint/2010/main" val="132236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2"/>
          <a:srcRect l="2613" t="1228" r="2537" b="1425"/>
          <a:stretch/>
        </p:blipFill>
        <p:spPr>
          <a:xfrm>
            <a:off x="320673" y="1021403"/>
            <a:ext cx="8091763" cy="4708541"/>
          </a:xfrm>
          <a:prstGeom prst="rect">
            <a:avLst/>
          </a:prstGeom>
        </p:spPr>
      </p:pic>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TERFİ FORM AÇIKLAMA</a:t>
            </a:r>
          </a:p>
        </p:txBody>
      </p:sp>
      <p:sp>
        <p:nvSpPr>
          <p:cNvPr id="4" name="Sağ Ok 3"/>
          <p:cNvSpPr/>
          <p:nvPr/>
        </p:nvSpPr>
        <p:spPr>
          <a:xfrm>
            <a:off x="2677120" y="2037523"/>
            <a:ext cx="563037" cy="1123157"/>
          </a:xfrm>
          <a:prstGeom prst="rightArrow">
            <a:avLst/>
          </a:prstGeom>
          <a:noFill/>
          <a:ln w="762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p:cNvPicPr>
            <a:picLocks noChangeAspect="1"/>
          </p:cNvPicPr>
          <p:nvPr/>
        </p:nvPicPr>
        <p:blipFill>
          <a:blip r:embed="rId3"/>
          <a:stretch>
            <a:fillRect/>
          </a:stretch>
        </p:blipFill>
        <p:spPr>
          <a:xfrm>
            <a:off x="3345554" y="1540565"/>
            <a:ext cx="4926768" cy="2210214"/>
          </a:xfrm>
          <a:prstGeom prst="rect">
            <a:avLst/>
          </a:prstGeom>
        </p:spPr>
      </p:pic>
      <p:sp>
        <p:nvSpPr>
          <p:cNvPr id="12" name="Dikdörtgen 11"/>
          <p:cNvSpPr/>
          <p:nvPr/>
        </p:nvSpPr>
        <p:spPr>
          <a:xfrm>
            <a:off x="8412436" y="1131404"/>
            <a:ext cx="3554277" cy="4524315"/>
          </a:xfrm>
          <a:prstGeom prst="rect">
            <a:avLst/>
          </a:prstGeom>
        </p:spPr>
        <p:txBody>
          <a:bodyPr wrap="square">
            <a:spAutoFit/>
          </a:bodyPr>
          <a:lstStyle/>
          <a:p>
            <a:r>
              <a:rPr lang="tr-TR" sz="2200" dirty="0" smtClean="0">
                <a:solidFill>
                  <a:srgbClr val="242D3C"/>
                </a:solidFill>
              </a:rPr>
              <a:t>Terfi Formunda;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dirty="0" smtClean="0">
                <a:solidFill>
                  <a:srgbClr val="242D3C"/>
                </a:solidFill>
              </a:rPr>
              <a:t>*</a:t>
            </a:r>
            <a:r>
              <a:rPr lang="tr-TR" sz="2200" b="1" dirty="0" err="1" smtClean="0">
                <a:solidFill>
                  <a:srgbClr val="242D3C"/>
                </a:solidFill>
              </a:rPr>
              <a:t>Perosnele</a:t>
            </a:r>
            <a:r>
              <a:rPr lang="tr-TR" sz="2200" b="1" dirty="0" smtClean="0">
                <a:solidFill>
                  <a:srgbClr val="242D3C"/>
                </a:solidFill>
              </a:rPr>
              <a:t> Uygun Olduğu Terfi Seçilebilir</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*Terfi Listesine Yeni Bir Terfi Eklenebilir.</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*Mevcut Bir Terfi Bilgisi Güncellenebilir.</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*Terfi Silinebilir.</a:t>
            </a:r>
            <a:r>
              <a:rPr lang="tr-TR" sz="2200" dirty="0" smtClean="0">
                <a:solidFill>
                  <a:srgbClr val="242D3C"/>
                </a:solidFill>
              </a:rPr>
              <a:t/>
            </a:r>
            <a:br>
              <a:rPr lang="tr-TR" sz="2200" dirty="0" smtClean="0">
                <a:solidFill>
                  <a:srgbClr val="242D3C"/>
                </a:solidFill>
              </a:rPr>
            </a:br>
            <a:endParaRPr lang="tr-TR" sz="2400" dirty="0">
              <a:solidFill>
                <a:srgbClr val="242D3C"/>
              </a:solidFill>
            </a:endParaRPr>
          </a:p>
        </p:txBody>
      </p:sp>
    </p:spTree>
    <p:extLst>
      <p:ext uri="{BB962C8B-B14F-4D97-AF65-F5344CB8AC3E}">
        <p14:creationId xmlns:p14="http://schemas.microsoft.com/office/powerpoint/2010/main" val="50160864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9777</TotalTime>
  <Words>313</Words>
  <Application>Microsoft Office PowerPoint</Application>
  <PresentationFormat>Geniş ekran</PresentationFormat>
  <Paragraphs>72</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MODX</dc:creator>
  <cp:lastModifiedBy>MOD</cp:lastModifiedBy>
  <cp:revision>29</cp:revision>
  <dcterms:created xsi:type="dcterms:W3CDTF">2021-01-17T12:24:53Z</dcterms:created>
  <dcterms:modified xsi:type="dcterms:W3CDTF">2021-06-28T12:38:19Z</dcterms:modified>
</cp:coreProperties>
</file>