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9144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20" d="100"/>
          <a:sy n="120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63D3-0806-40E6-B257-36FF0D102257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925513" y="1143000"/>
            <a:ext cx="8709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CC58B-0395-45C5-B8C3-730F84240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925513" y="1143000"/>
            <a:ext cx="8709026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Situation: </a:t>
                </a:r>
                <a:r>
                  <a:rPr lang="de-DE" dirty="0" err="1"/>
                  <a:t>Exhibiting</a:t>
                </a:r>
                <a:r>
                  <a:rPr lang="de-DE" dirty="0"/>
                  <a:t> Corona Symptoms</a:t>
                </a:r>
              </a:p>
              <a:p>
                <a:r>
                  <a:rPr lang="de-DE" dirty="0"/>
                  <a:t>Scenario I (= Trial Type I)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courses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endParaRPr lang="de-DE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Home </a:t>
                </a:r>
                <a:r>
                  <a:rPr lang="de-DE" dirty="0" err="1"/>
                  <a:t>quarantine</a:t>
                </a:r>
                <a:r>
                  <a:rPr lang="de-DE" dirty="0"/>
                  <a:t>, </a:t>
                </a:r>
                <a:r>
                  <a:rPr lang="de-DE" dirty="0" err="1"/>
                  <a:t>unreliable</a:t>
                </a:r>
                <a:r>
                  <a:rPr lang="de-DE" dirty="0"/>
                  <a:t> </a:t>
                </a:r>
                <a:r>
                  <a:rPr lang="de-DE" dirty="0" err="1"/>
                  <a:t>self-administered</a:t>
                </a:r>
                <a:r>
                  <a:rPr lang="de-DE" dirty="0"/>
                  <a:t> </a:t>
                </a:r>
                <a:r>
                  <a:rPr lang="de-DE" dirty="0" err="1"/>
                  <a:t>antigen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⇓</m:t>
                    </m:r>
                  </m:oMath>
                </a14:m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/>
                  <a:t>Information: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dirty="0"/>
                  <a:t> </a:t>
                </a:r>
                <a:r>
                  <a:rPr lang="de-DE" dirty="0" err="1"/>
                  <a:t>lucrative</a:t>
                </a:r>
                <a:r>
                  <a:rPr lang="de-DE" dirty="0"/>
                  <a:t>,</a:t>
                </a:r>
                <a:r>
                  <a:rPr lang="de-DE" baseline="0" dirty="0"/>
                  <a:t> but non-informative </a:t>
                </a:r>
                <a:r>
                  <a:rPr lang="de-DE" baseline="0" dirty="0" err="1"/>
                  <a:t>course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of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action</a:t>
                </a:r>
                <a:endParaRPr lang="de-DE" baseline="0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Public </a:t>
                </a:r>
                <a:r>
                  <a:rPr lang="de-DE" dirty="0" err="1"/>
                  <a:t>transport</a:t>
                </a:r>
                <a:r>
                  <a:rPr lang="de-DE" dirty="0"/>
                  <a:t>, reliable </a:t>
                </a:r>
                <a:r>
                  <a:rPr lang="de-DE" dirty="0" err="1"/>
                  <a:t>medically</a:t>
                </a:r>
                <a:r>
                  <a:rPr lang="de-DE" dirty="0"/>
                  <a:t> </a:t>
                </a:r>
                <a:r>
                  <a:rPr lang="de-DE" dirty="0" err="1"/>
                  <a:t>administered</a:t>
                </a:r>
                <a:r>
                  <a:rPr lang="de-DE" dirty="0"/>
                  <a:t> PCR </a:t>
                </a:r>
                <a:r>
                  <a:rPr lang="de-DE" dirty="0" err="1"/>
                  <a:t>test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⇑</m:t>
                    </m:r>
                  </m:oMath>
                </a14:m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/>
                  <a:t>Information: </a:t>
                </a:r>
                <a:r>
                  <a:rPr lang="de-DE" dirty="0" err="1"/>
                  <a:t>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detrimental</a:t>
                </a:r>
                <a:r>
                  <a:rPr lang="de-DE" baseline="0" dirty="0"/>
                  <a:t>, but informative </a:t>
                </a:r>
                <a:r>
                  <a:rPr lang="de-DE" baseline="0" dirty="0" err="1"/>
                  <a:t>course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of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action</a:t>
                </a:r>
                <a:r>
                  <a:rPr lang="de-DE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Scenario II (= Trial Type II)</a:t>
                </a:r>
              </a:p>
              <a:p>
                <a:pPr marL="0" indent="0">
                  <a:buFontTx/>
                  <a:buNone/>
                </a:pPr>
                <a:r>
                  <a:rPr lang="de-DE" dirty="0"/>
                  <a:t>-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courses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endParaRPr lang="de-DE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Home </a:t>
                </a:r>
                <a:r>
                  <a:rPr lang="de-DE" dirty="0" err="1"/>
                  <a:t>quarantine</a:t>
                </a:r>
                <a:r>
                  <a:rPr lang="de-DE" dirty="0"/>
                  <a:t>, </a:t>
                </a:r>
                <a:r>
                  <a:rPr lang="de-DE" dirty="0" err="1"/>
                  <a:t>highly</a:t>
                </a:r>
                <a:r>
                  <a:rPr lang="de-DE" dirty="0"/>
                  <a:t> reliable </a:t>
                </a:r>
                <a:r>
                  <a:rPr lang="de-DE" dirty="0" err="1"/>
                  <a:t>administered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medically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relative</a:t>
                </a:r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⇓</m:t>
                    </m:r>
                  </m:oMath>
                </a14:m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/>
                  <a:t>Information: high </a:t>
                </a:r>
                <a:r>
                  <a:rPr lang="de-DE" dirty="0" err="1"/>
                  <a:t>uncertainty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dirty="0"/>
                  <a:t> </a:t>
                </a:r>
                <a:r>
                  <a:rPr lang="de-DE" dirty="0" err="1"/>
                  <a:t>lucrative</a:t>
                </a:r>
                <a:r>
                  <a:rPr lang="de-DE" baseline="0" dirty="0"/>
                  <a:t> and informative </a:t>
                </a:r>
                <a:r>
                  <a:rPr lang="de-DE" baseline="0" dirty="0" err="1"/>
                  <a:t>action</a:t>
                </a:r>
                <a:endParaRPr lang="de-DE" baseline="0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Public </a:t>
                </a:r>
                <a:r>
                  <a:rPr lang="de-DE" dirty="0" err="1"/>
                  <a:t>transport</a:t>
                </a:r>
                <a:r>
                  <a:rPr lang="de-DE" dirty="0"/>
                  <a:t>, </a:t>
                </a:r>
                <a:r>
                  <a:rPr lang="de-DE" dirty="0" err="1"/>
                  <a:t>unreliably</a:t>
                </a:r>
                <a:r>
                  <a:rPr lang="de-DE" dirty="0"/>
                  <a:t> </a:t>
                </a:r>
                <a:r>
                  <a:rPr lang="de-DE" dirty="0" err="1"/>
                  <a:t>admintested</a:t>
                </a:r>
                <a:r>
                  <a:rPr lang="de-DE" dirty="0"/>
                  <a:t> </a:t>
                </a:r>
                <a:r>
                  <a:rPr lang="de-DE" dirty="0" err="1"/>
                  <a:t>antigen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newly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</a:t>
                </a:r>
                <a:r>
                  <a:rPr lang="de-DE" dirty="0" err="1"/>
                  <a:t>person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⇑</m:t>
                    </m:r>
                  </m:oMath>
                </a14:m>
                <a:endParaRPr lang="de-DE" dirty="0"/>
              </a:p>
              <a:p>
                <a:pPr marL="914400" lvl="2" indent="0">
                  <a:buFontTx/>
                  <a:buNone/>
                </a:pPr>
                <a:r>
                  <a:rPr lang="de-DE" dirty="0"/>
                  <a:t>-   Information: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detrimental</a:t>
                </a:r>
                <a:r>
                  <a:rPr lang="de-DE" baseline="0" dirty="0"/>
                  <a:t>, and non-informative </a:t>
                </a:r>
                <a:r>
                  <a:rPr lang="de-DE" baseline="0" dirty="0" err="1"/>
                  <a:t>course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of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action</a:t>
                </a:r>
                <a:r>
                  <a:rPr lang="de-DE" dirty="0"/>
                  <a:t> </a:t>
                </a:r>
                <a:endParaRPr lang="en-GB" dirty="0"/>
              </a:p>
              <a:p>
                <a:pPr marL="1085850" lvl="2" indent="-171450">
                  <a:buFontTx/>
                  <a:buChar char="-"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Situation: </a:t>
                </a:r>
                <a:r>
                  <a:rPr lang="de-DE" dirty="0" err="1"/>
                  <a:t>Exhibiting</a:t>
                </a:r>
                <a:r>
                  <a:rPr lang="de-DE" dirty="0"/>
                  <a:t> Corona Symptoms</a:t>
                </a:r>
              </a:p>
              <a:p>
                <a:r>
                  <a:rPr lang="de-DE" dirty="0"/>
                  <a:t>Scenario I (= Trial Type I)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courses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endParaRPr lang="de-DE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Home </a:t>
                </a:r>
                <a:r>
                  <a:rPr lang="de-DE" dirty="0" err="1"/>
                  <a:t>quarantine</a:t>
                </a:r>
                <a:r>
                  <a:rPr lang="de-DE" dirty="0"/>
                  <a:t>, </a:t>
                </a:r>
                <a:r>
                  <a:rPr lang="de-DE" dirty="0" err="1"/>
                  <a:t>unreliable</a:t>
                </a:r>
                <a:r>
                  <a:rPr lang="de-DE" dirty="0"/>
                  <a:t> </a:t>
                </a:r>
                <a:r>
                  <a:rPr lang="de-DE" dirty="0" err="1"/>
                  <a:t>self-administered</a:t>
                </a:r>
                <a:r>
                  <a:rPr lang="de-DE" dirty="0"/>
                  <a:t> </a:t>
                </a:r>
                <a:r>
                  <a:rPr lang="de-DE" dirty="0" err="1"/>
                  <a:t>antigen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⇓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/>
                  <a:t>Information: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b="0" i="0">
                    <a:latin typeface="Cambria Math" panose="02040503050406030204" pitchFamily="18" charset="0"/>
                  </a:rPr>
                  <a:t>⇒</a:t>
                </a:r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dirty="0"/>
                  <a:t> </a:t>
                </a:r>
                <a:r>
                  <a:rPr lang="de-DE" dirty="0" err="1"/>
                  <a:t>lucrative</a:t>
                </a:r>
                <a:r>
                  <a:rPr lang="de-DE" dirty="0"/>
                  <a:t>,</a:t>
                </a:r>
                <a:r>
                  <a:rPr lang="de-DE" baseline="0" dirty="0"/>
                  <a:t> but non-informative </a:t>
                </a:r>
                <a:r>
                  <a:rPr lang="de-DE" baseline="0" dirty="0" err="1"/>
                  <a:t>course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of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action</a:t>
                </a:r>
                <a:endParaRPr lang="de-DE" baseline="0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Public </a:t>
                </a:r>
                <a:r>
                  <a:rPr lang="de-DE" dirty="0" err="1"/>
                  <a:t>transport</a:t>
                </a:r>
                <a:r>
                  <a:rPr lang="de-DE" dirty="0"/>
                  <a:t>, reliable </a:t>
                </a:r>
                <a:r>
                  <a:rPr lang="de-DE" dirty="0" err="1"/>
                  <a:t>medically</a:t>
                </a:r>
                <a:r>
                  <a:rPr lang="de-DE" dirty="0"/>
                  <a:t> </a:t>
                </a:r>
                <a:r>
                  <a:rPr lang="de-DE" dirty="0" err="1"/>
                  <a:t>administered</a:t>
                </a:r>
                <a:r>
                  <a:rPr lang="de-DE" dirty="0"/>
                  <a:t> PCR </a:t>
                </a:r>
                <a:r>
                  <a:rPr lang="de-DE" dirty="0" err="1"/>
                  <a:t>test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⇑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/>
                  <a:t>Information: </a:t>
                </a:r>
                <a:r>
                  <a:rPr lang="de-DE" dirty="0" err="1"/>
                  <a:t>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b="0" i="0">
                    <a:latin typeface="Cambria Math" panose="02040503050406030204" pitchFamily="18" charset="0"/>
                  </a:rPr>
                  <a:t>⇒</a:t>
                </a:r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detrimental</a:t>
                </a:r>
                <a:r>
                  <a:rPr lang="de-DE" baseline="0" dirty="0"/>
                  <a:t>, but informative </a:t>
                </a:r>
                <a:r>
                  <a:rPr lang="de-DE" baseline="0" dirty="0" err="1"/>
                  <a:t>course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of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action</a:t>
                </a:r>
                <a:r>
                  <a:rPr lang="de-DE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Scenario II (= Trial Type II)</a:t>
                </a:r>
              </a:p>
              <a:p>
                <a:pPr marL="0" indent="0">
                  <a:buFontTx/>
                  <a:buNone/>
                </a:pPr>
                <a:r>
                  <a:rPr lang="de-DE" dirty="0"/>
                  <a:t>-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courses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endParaRPr lang="de-DE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Home </a:t>
                </a:r>
                <a:r>
                  <a:rPr lang="de-DE" dirty="0" err="1"/>
                  <a:t>quarantine</a:t>
                </a:r>
                <a:r>
                  <a:rPr lang="de-DE" dirty="0"/>
                  <a:t>, </a:t>
                </a:r>
                <a:r>
                  <a:rPr lang="de-DE" dirty="0" err="1"/>
                  <a:t>highly</a:t>
                </a:r>
                <a:r>
                  <a:rPr lang="de-DE" dirty="0"/>
                  <a:t> reliable </a:t>
                </a:r>
                <a:r>
                  <a:rPr lang="de-DE" dirty="0" err="1"/>
                  <a:t>administered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medically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relative</a:t>
                </a:r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⇓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/>
                  <a:t>Information: high </a:t>
                </a:r>
                <a:r>
                  <a:rPr lang="de-DE" dirty="0" err="1"/>
                  <a:t>uncertainty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b="0" i="0">
                    <a:latin typeface="Cambria Math" panose="02040503050406030204" pitchFamily="18" charset="0"/>
                  </a:rPr>
                  <a:t>⇒</a:t>
                </a:r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dirty="0"/>
                  <a:t> </a:t>
                </a:r>
                <a:r>
                  <a:rPr lang="de-DE" dirty="0" err="1"/>
                  <a:t>lucrative</a:t>
                </a:r>
                <a:r>
                  <a:rPr lang="de-DE" baseline="0" dirty="0"/>
                  <a:t> and informative </a:t>
                </a:r>
                <a:r>
                  <a:rPr lang="de-DE" baseline="0" dirty="0" err="1"/>
                  <a:t>action</a:t>
                </a:r>
                <a:endParaRPr lang="de-DE" baseline="0" dirty="0"/>
              </a:p>
              <a:p>
                <a:pPr marL="628650" lvl="1" indent="-171450">
                  <a:buFontTx/>
                  <a:buChar char="-"/>
                </a:pPr>
                <a:r>
                  <a:rPr lang="de-DE" dirty="0"/>
                  <a:t>Public </a:t>
                </a:r>
                <a:r>
                  <a:rPr lang="de-DE" dirty="0" err="1"/>
                  <a:t>transport</a:t>
                </a:r>
                <a:r>
                  <a:rPr lang="de-DE" dirty="0"/>
                  <a:t>, </a:t>
                </a:r>
                <a:r>
                  <a:rPr lang="de-DE" dirty="0" err="1"/>
                  <a:t>unreliably</a:t>
                </a:r>
                <a:r>
                  <a:rPr lang="de-DE" dirty="0"/>
                  <a:t> </a:t>
                </a:r>
                <a:r>
                  <a:rPr lang="de-DE" dirty="0" err="1"/>
                  <a:t>admintested</a:t>
                </a:r>
                <a:r>
                  <a:rPr lang="de-DE" dirty="0"/>
                  <a:t> </a:t>
                </a:r>
                <a:r>
                  <a:rPr lang="de-DE" dirty="0" err="1"/>
                  <a:t>antigen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newly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</a:t>
                </a:r>
                <a:r>
                  <a:rPr lang="de-DE" dirty="0" err="1"/>
                  <a:t>person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dirty="0" err="1"/>
                  <a:t>Unobserved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: Corona </a:t>
                </a:r>
                <a:r>
                  <a:rPr lang="de-DE" dirty="0" err="1"/>
                  <a:t>incidence</a:t>
                </a:r>
                <a:r>
                  <a:rPr lang="de-DE" dirty="0"/>
                  <a:t> 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⇑</a:t>
                </a:r>
                <a:endParaRPr lang="de-DE" dirty="0"/>
              </a:p>
              <a:p>
                <a:pPr marL="914400" lvl="2" indent="0">
                  <a:buFontTx/>
                  <a:buNone/>
                </a:pPr>
                <a:r>
                  <a:rPr lang="de-DE" dirty="0"/>
                  <a:t>-   Information: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certainty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personal </a:t>
                </a:r>
                <a:r>
                  <a:rPr lang="de-DE" dirty="0" err="1"/>
                  <a:t>status</a:t>
                </a:r>
                <a:endParaRPr lang="de-DE" dirty="0"/>
              </a:p>
              <a:p>
                <a:pPr marL="1085850" lvl="2" indent="-171450">
                  <a:buFontTx/>
                  <a:buChar char="-"/>
                </a:pPr>
                <a:r>
                  <a:rPr lang="de-DE" b="0" i="0">
                    <a:latin typeface="Cambria Math" panose="02040503050406030204" pitchFamily="18" charset="0"/>
                  </a:rPr>
                  <a:t>⇒</a:t>
                </a:r>
                <a:r>
                  <a:rPr lang="de-DE" dirty="0"/>
                  <a:t> a </a:t>
                </a:r>
                <a:r>
                  <a:rPr lang="de-DE" dirty="0" err="1"/>
                  <a:t>potentially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detrimental</a:t>
                </a:r>
                <a:r>
                  <a:rPr lang="de-DE" baseline="0" dirty="0"/>
                  <a:t>, and non-informative </a:t>
                </a:r>
                <a:r>
                  <a:rPr lang="de-DE" baseline="0" dirty="0" err="1"/>
                  <a:t>course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of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action</a:t>
                </a:r>
                <a:r>
                  <a:rPr lang="de-DE" dirty="0"/>
                  <a:t> </a:t>
                </a:r>
                <a:endParaRPr lang="en-GB" dirty="0"/>
              </a:p>
              <a:p>
                <a:pPr marL="1085850" lvl="2" indent="-171450">
                  <a:buFontTx/>
                  <a:buChar char="-"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CC58B-0395-45C5-B8C3-730F842402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9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0264"/>
            <a:ext cx="6858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01796"/>
            <a:ext cx="6858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6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2505"/>
            <a:ext cx="1971675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72505"/>
            <a:ext cx="5800725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807773"/>
            <a:ext cx="78867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68309"/>
            <a:ext cx="78867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62523"/>
            <a:ext cx="3886200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62523"/>
            <a:ext cx="3886200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1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2505"/>
            <a:ext cx="7886700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94272"/>
            <a:ext cx="386834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183532"/>
            <a:ext cx="3868340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94272"/>
            <a:ext cx="3887391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83532"/>
            <a:ext cx="3887391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8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6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6006"/>
            <a:ext cx="294917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6513"/>
            <a:ext cx="462915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72026"/>
            <a:ext cx="294917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6006"/>
            <a:ext cx="294917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66513"/>
            <a:ext cx="462915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72026"/>
            <a:ext cx="294917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4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2505"/>
            <a:ext cx="78867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62523"/>
            <a:ext cx="78867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003082"/>
            <a:ext cx="20574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6E46-6B0D-4064-9493-BFBBF0ECC1E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003082"/>
            <a:ext cx="30861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003082"/>
            <a:ext cx="20574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601B-5F4A-4DE4-A1EB-7966CE3A3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3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5804D5BF-F78E-4F42-9558-9017FB0F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74" y="353753"/>
            <a:ext cx="1910602" cy="10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ch Regionalbahnen gehören zum ÖPNV - das eigene Auto hingegen nicht.">
            <a:extLst>
              <a:ext uri="{FF2B5EF4-FFF2-40B4-BE49-F238E27FC236}">
                <a16:creationId xmlns:a16="http://schemas.microsoft.com/office/drawing/2014/main" id="{DDCAC28F-D573-4C24-AD39-B94CB8A4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37" y="1884502"/>
            <a:ext cx="1927380" cy="10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858881A-332C-43CC-AFBF-42D84476D4D8}"/>
                  </a:ext>
                </a:extLst>
              </p:cNvPr>
              <p:cNvSpPr txBox="1"/>
              <p:nvPr/>
            </p:nvSpPr>
            <p:spPr>
              <a:xfrm>
                <a:off x="6537184" y="399223"/>
                <a:ext cx="2289409" cy="977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Übertragungsrate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2" charset="0"/>
                      </a:rPr>
                      <m:t>↓</m:t>
                    </m:r>
                  </m:oMath>
                </a14:m>
                <a:endParaRPr lang="de-DE" sz="2000" dirty="0">
                  <a:solidFill>
                    <a:schemeClr val="accent1">
                      <a:lumMod val="75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Eigener Status</a:t>
                </a:r>
                <a14:m>
                  <m:oMath xmlns:m="http://schemas.openxmlformats.org/officeDocument/2006/math">
                    <m:r>
                      <a:rPr lang="de-DE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sz="2000" b="1" dirty="0">
                  <a:solidFill>
                    <a:schemeClr val="accent1">
                      <a:lumMod val="75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858881A-332C-43CC-AFBF-42D84476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84" y="399223"/>
                <a:ext cx="2289409" cy="977191"/>
              </a:xfrm>
              <a:prstGeom prst="rect">
                <a:avLst/>
              </a:prstGeom>
              <a:blipFill>
                <a:blip r:embed="rId5"/>
                <a:stretch>
                  <a:fillRect l="-2394" b="-99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4AB7166-2CC2-458B-B327-0FBF7D7A7598}"/>
                  </a:ext>
                </a:extLst>
              </p:cNvPr>
              <p:cNvSpPr txBox="1"/>
              <p:nvPr/>
            </p:nvSpPr>
            <p:spPr>
              <a:xfrm>
                <a:off x="6595690" y="1938149"/>
                <a:ext cx="2172390" cy="977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Übetragungsrate</a:t>
                </a:r>
                <a14:m>
                  <m:oMath xmlns:m="http://schemas.openxmlformats.org/officeDocument/2006/math">
                    <m:r>
                      <a:rPr lang="de-DE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de-DE" sz="2000" dirty="0">
                  <a:solidFill>
                    <a:schemeClr val="accent1">
                      <a:lumMod val="75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Eigener Status </a:t>
                </a: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  <a:sym typeface="Wingdings" panose="05000000000000000000" pitchFamily="2" charset="2"/>
                  </a:rPr>
                  <a:t>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4AB7166-2CC2-458B-B327-0FBF7D7A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90" y="1938149"/>
                <a:ext cx="2172390" cy="977191"/>
              </a:xfrm>
              <a:prstGeom prst="rect">
                <a:avLst/>
              </a:prstGeom>
              <a:blipFill>
                <a:blip r:embed="rId6"/>
                <a:stretch>
                  <a:fillRect l="-2809" r="-2247" b="-10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31C52568-3B71-4FA2-91BA-EC924B63104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622" y="1159006"/>
            <a:ext cx="1205316" cy="107504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2C8768-5961-43B0-9037-75C349D7F360}"/>
              </a:ext>
            </a:extLst>
          </p:cNvPr>
          <p:cNvSpPr txBox="1"/>
          <p:nvPr/>
        </p:nvSpPr>
        <p:spPr>
          <a:xfrm>
            <a:off x="292562" y="1481087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rgbClr val="004C99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Symptome</a:t>
            </a:r>
            <a:endParaRPr lang="en-GB" sz="2200" dirty="0">
              <a:solidFill>
                <a:srgbClr val="004C99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030" name="Picture 6" descr="Bildergebnis für corona pcr test arzt">
            <a:extLst>
              <a:ext uri="{FF2B5EF4-FFF2-40B4-BE49-F238E27FC236}">
                <a16:creationId xmlns:a16="http://schemas.microsoft.com/office/drawing/2014/main" id="{28FD4558-F739-4684-BC51-F6B470BA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14" y="1896584"/>
            <a:ext cx="1927380" cy="10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BF03B59-7B0A-4843-BD98-A15C5360452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71" y="1932993"/>
            <a:ext cx="816282" cy="52242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19E926-78A5-4261-9ADC-1A9237A01C3E}"/>
              </a:ext>
            </a:extLst>
          </p:cNvPr>
          <p:cNvCxnSpPr>
            <a:cxnSpLocks/>
          </p:cNvCxnSpPr>
          <p:nvPr/>
        </p:nvCxnSpPr>
        <p:spPr>
          <a:xfrm flipV="1">
            <a:off x="1683488" y="891277"/>
            <a:ext cx="315606" cy="3200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F37608-D892-4667-AF2A-ABDE4A3C9FCB}"/>
              </a:ext>
            </a:extLst>
          </p:cNvPr>
          <p:cNvCxnSpPr>
            <a:cxnSpLocks/>
          </p:cNvCxnSpPr>
          <p:nvPr/>
        </p:nvCxnSpPr>
        <p:spPr>
          <a:xfrm>
            <a:off x="1683488" y="2136140"/>
            <a:ext cx="315606" cy="3200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0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17</cp:revision>
  <dcterms:created xsi:type="dcterms:W3CDTF">2021-02-04T05:23:39Z</dcterms:created>
  <dcterms:modified xsi:type="dcterms:W3CDTF">2021-10-25T13:35:36Z</dcterms:modified>
</cp:coreProperties>
</file>