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  <p:sldMasterId id="2147483816" r:id="rId2"/>
  </p:sldMasterIdLst>
  <p:notesMasterIdLst>
    <p:notesMasterId r:id="rId13"/>
  </p:notesMasterIdLst>
  <p:handoutMasterIdLst>
    <p:handoutMasterId r:id="rId14"/>
  </p:handoutMasterIdLst>
  <p:sldIdLst>
    <p:sldId id="283" r:id="rId3"/>
    <p:sldId id="306" r:id="rId4"/>
    <p:sldId id="322" r:id="rId5"/>
    <p:sldId id="309" r:id="rId6"/>
    <p:sldId id="311" r:id="rId7"/>
    <p:sldId id="324" r:id="rId8"/>
    <p:sldId id="323" r:id="rId9"/>
    <p:sldId id="313" r:id="rId10"/>
    <p:sldId id="320" r:id="rId11"/>
    <p:sldId id="280" r:id="rId12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pos="3701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ma Saif Khandaker" initials="KSK" lastIdx="6" clrIdx="0">
    <p:extLst>
      <p:ext uri="{19B8F6BF-5375-455C-9EA6-DF929625EA0E}">
        <p15:presenceInfo xmlns:p15="http://schemas.microsoft.com/office/powerpoint/2012/main" userId="S-1-5-21-147214757-305610072-1517763936-70225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0C2D"/>
    <a:srgbClr val="FFFFFF"/>
    <a:srgbClr val="3070B3"/>
    <a:srgbClr val="71A5D9"/>
    <a:srgbClr val="000000"/>
    <a:srgbClr val="E9002F"/>
    <a:srgbClr val="595757"/>
    <a:srgbClr val="221815"/>
    <a:srgbClr val="888888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732" autoAdjust="0"/>
  </p:normalViewPr>
  <p:slideViewPr>
    <p:cSldViewPr snapToGrid="0" snapToObjects="1">
      <p:cViewPr varScale="1">
        <p:scale>
          <a:sx n="61" d="100"/>
          <a:sy n="61" d="100"/>
        </p:scale>
        <p:origin x="902" y="53"/>
      </p:cViewPr>
      <p:guideLst>
        <p:guide pos="3701"/>
        <p:guide orient="horz" pos="2159"/>
        <p:guide pos="3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8" d="100"/>
          <a:sy n="48" d="100"/>
        </p:scale>
        <p:origin x="275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74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7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85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10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5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Network load between 315 clients (20%) and 1710 clients (110%)</a:t>
            </a:r>
          </a:p>
          <a:p>
            <a:pPr marL="0" marR="0" lvl="0" indent="0" algn="l" defTabSz="1219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pPr marL="0" marR="0" lvl="0" indent="0" algn="l" defTabSz="1219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Mean request completion time (RCT) of service requests, refers to round trip time from issuing a request at the client, processing at one of the service instance and returning to the client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24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77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24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itle 10"/>
          <p:cNvSpPr>
            <a:spLocks noGrp="1"/>
          </p:cNvSpPr>
          <p:nvPr>
            <p:ph type="title"/>
          </p:nvPr>
        </p:nvSpPr>
        <p:spPr>
          <a:xfrm>
            <a:off x="838200" y="1440000"/>
            <a:ext cx="10520363" cy="1325563"/>
          </a:xfrm>
          <a:prstGeom prst="rect">
            <a:avLst/>
          </a:prstGeom>
        </p:spPr>
        <p:txBody>
          <a:bodyPr anchor="ctr"/>
          <a:lstStyle>
            <a:lvl1pPr algn="l"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07275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1440000"/>
            <a:ext cx="10520363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587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20363" cy="592305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38200" y="1215614"/>
            <a:ext cx="10520363" cy="471211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908731" y="998313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20363" cy="592305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38200" y="1215614"/>
            <a:ext cx="10520363" cy="471211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13044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20363" cy="592305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38200" y="1215614"/>
            <a:ext cx="6078967" cy="471211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908731" y="998313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7110413" y="1215614"/>
            <a:ext cx="4271178" cy="47121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9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20363" cy="592305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38200" y="1215614"/>
            <a:ext cx="6078967" cy="471211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7110413" y="1215614"/>
            <a:ext cx="4271178" cy="47121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0CD3C05-A783-4499-AAB5-073D3918E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4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像" descr="图像"/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9704417" y="5980613"/>
            <a:ext cx="2175618" cy="475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45" y="5980613"/>
            <a:ext cx="914516" cy="47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92" r:id="rId2"/>
    <p:sldLayoutId id="2147483893" r:id="rId3"/>
  </p:sldLayoutIdLst>
  <p:hf hd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7" name="图像" descr="图像"/>
          <p:cNvPicPr>
            <a:picLocks noChangeAspect="1"/>
          </p:cNvPicPr>
          <p:nvPr userDrawn="1"/>
        </p:nvPicPr>
        <p:blipFill>
          <a:blip r:embed="rId6">
            <a:extLst/>
          </a:blip>
          <a:stretch>
            <a:fillRect/>
          </a:stretch>
        </p:blipFill>
        <p:spPr>
          <a:xfrm>
            <a:off x="10397766" y="6271070"/>
            <a:ext cx="1456262" cy="318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04" y="6254103"/>
            <a:ext cx="632709" cy="32920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4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40188" y="6356350"/>
            <a:ext cx="411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72143" y="165862"/>
            <a:ext cx="2744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D3C05-A783-4499-AAB5-073D3918E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7" r:id="rId2"/>
    <p:sldLayoutId id="2147483894" r:id="rId3"/>
    <p:sldLayoutId id="2147483896" r:id="rId4"/>
  </p:sldLayoutIdLst>
  <p:hf hd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datatracker.ietf.org/doc/draft-jennings-moq-quicr-arch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hyperlink" Target="https://datatracker.ietf.org/doc/draft-li-dyncast-architecture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12.jpeg"/><Relationship Id="rId10" Type="http://schemas.openxmlformats.org/officeDocument/2006/relationships/image" Target="../media/image8.png"/><Relationship Id="rId4" Type="http://schemas.openxmlformats.org/officeDocument/2006/relationships/hyperlink" Target="https://www.ietf.org/id/draft-trossen-rtgwg-rosa-00.html" TargetMode="Externa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967" y="1428612"/>
            <a:ext cx="10451593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On-path vs Off-path Traffic Steering, That Is The Question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966" y="3362934"/>
            <a:ext cx="10451593" cy="13255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ts val="344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" sz="2000" dirty="0"/>
              <a:t>Karima Saif Khandaker, </a:t>
            </a:r>
            <a:r>
              <a:rPr lang="" sz="2000" u="sng" dirty="0"/>
              <a:t>Dirk Trossen</a:t>
            </a:r>
            <a:r>
              <a:rPr lang="" sz="2000" dirty="0"/>
              <a:t>, </a:t>
            </a:r>
            <a:r>
              <a:rPr lang="en-GB" sz="2000" dirty="0" err="1"/>
              <a:t>Jinze</a:t>
            </a:r>
            <a:r>
              <a:rPr lang="en-GB" sz="2000" dirty="0"/>
              <a:t> Yang</a:t>
            </a:r>
            <a:r>
              <a:rPr lang="" sz="2000" dirty="0"/>
              <a:t>, Zoran Despotovic, Georg Carle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 flipV="1">
            <a:off x="886967" y="3055715"/>
            <a:ext cx="10451594" cy="45719"/>
          </a:xfrm>
          <a:prstGeom prst="rect">
            <a:avLst/>
          </a:prstGeom>
          <a:solidFill>
            <a:srgbClr val="D40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Problem of Traffic Steering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execution of services in distributed (e.g., virtualized) service environments:</a:t>
            </a:r>
          </a:p>
          <a:p>
            <a:r>
              <a:rPr lang="en-US" dirty="0"/>
              <a:t>A </a:t>
            </a:r>
            <a:r>
              <a:rPr lang="en-US" b="1" dirty="0"/>
              <a:t>service</a:t>
            </a:r>
            <a:r>
              <a:rPr lang="en-US" dirty="0"/>
              <a:t>, realized through a </a:t>
            </a:r>
            <a:r>
              <a:rPr lang="en-US" b="1" dirty="0"/>
              <a:t>service instance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available</a:t>
            </a:r>
            <a:r>
              <a:rPr lang="en-US" b="1" dirty="0"/>
              <a:t> </a:t>
            </a:r>
            <a:r>
              <a:rPr lang="en-US" dirty="0"/>
              <a:t>in one or possibly more network locations</a:t>
            </a:r>
          </a:p>
          <a:p>
            <a:r>
              <a:rPr lang="en-US" b="1" dirty="0"/>
              <a:t>Service transaction </a:t>
            </a:r>
            <a:r>
              <a:rPr lang="en-US" dirty="0"/>
              <a:t>requires </a:t>
            </a:r>
            <a:r>
              <a:rPr lang="en-US" i="1" dirty="0"/>
              <a:t>affinity</a:t>
            </a:r>
            <a:r>
              <a:rPr lang="en-US" dirty="0"/>
              <a:t> to a service instance after the initial service request due to possible ephemeral state created</a:t>
            </a:r>
          </a:p>
          <a:p>
            <a:r>
              <a:rPr lang="en-US" b="1" dirty="0"/>
              <a:t>Client</a:t>
            </a:r>
            <a:r>
              <a:rPr lang="en-US" dirty="0"/>
              <a:t> initiates a service transaction, utilizing one of the possibly many service instances available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Problem</a:t>
            </a:r>
            <a:r>
              <a:rPr lang="en-US" dirty="0"/>
              <a:t>: At </a:t>
            </a:r>
            <a:r>
              <a:rPr lang="en-US" u="sng" dirty="0"/>
              <a:t>which layer</a:t>
            </a:r>
            <a:r>
              <a:rPr lang="en-US" dirty="0"/>
              <a:t> of the networked system shall we make the decision as to WHICH available instance we shall utilize?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Our Contribution</a:t>
            </a:r>
            <a:r>
              <a:rPr lang="de-DE" dirty="0"/>
              <a:t>: </a:t>
            </a:r>
            <a:r>
              <a:rPr lang="en-US" dirty="0"/>
              <a:t>Outline systems-at-test for </a:t>
            </a:r>
            <a:r>
              <a:rPr lang="en-US" u="sng" dirty="0"/>
              <a:t>Layer 3/3.5 vs Layer 7</a:t>
            </a:r>
            <a:r>
              <a:rPr lang="en-US" dirty="0"/>
              <a:t> decisions and </a:t>
            </a:r>
            <a:r>
              <a:rPr lang="en-US" u="sng" dirty="0"/>
              <a:t>compare performance</a:t>
            </a:r>
            <a:r>
              <a:rPr lang="en-US" dirty="0"/>
              <a:t> against number of aspects for the same, given, decision process</a:t>
            </a:r>
            <a:endParaRPr lang="de-DE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4297" y="538167"/>
            <a:ext cx="44738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41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0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System-At-Test for </a:t>
            </a:r>
            <a:r>
              <a:rPr lang="en-US" i="1" dirty="0"/>
              <a:t>Off-path</a:t>
            </a:r>
            <a:r>
              <a:rPr lang="en-US" dirty="0"/>
              <a:t> Traffic Steering</a:t>
            </a:r>
          </a:p>
        </p:txBody>
      </p:sp>
      <p:sp>
        <p:nvSpPr>
          <p:cNvPr id="78" name="Content Placeholder 3"/>
          <p:cNvSpPr>
            <a:spLocks noGrp="1"/>
          </p:cNvSpPr>
          <p:nvPr>
            <p:ph type="body" sz="quarter" idx="11"/>
          </p:nvPr>
        </p:nvSpPr>
        <p:spPr>
          <a:xfrm>
            <a:off x="257172" y="1214939"/>
            <a:ext cx="5466662" cy="490125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1600" b="1" dirty="0"/>
              <a:t>Explicitly resolving service name into network locator</a:t>
            </a:r>
            <a:endParaRPr lang="" sz="1600" b="1" dirty="0"/>
          </a:p>
          <a:p>
            <a:r>
              <a:rPr lang="en-US" sz="1600" dirty="0"/>
              <a:t>Done through explicit </a:t>
            </a:r>
            <a:r>
              <a:rPr lang="en-US" sz="1600" u="sng" dirty="0"/>
              <a:t>indirection infrastructure</a:t>
            </a:r>
          </a:p>
          <a:p>
            <a:r>
              <a:rPr lang="en-US" sz="1600" dirty="0"/>
              <a:t>Client issues </a:t>
            </a:r>
            <a:r>
              <a:rPr lang="en-US" sz="1600" u="sng" dirty="0"/>
              <a:t>resolution request</a:t>
            </a:r>
            <a:r>
              <a:rPr lang="en-US" sz="1600" dirty="0"/>
              <a:t> first</a:t>
            </a:r>
          </a:p>
          <a:p>
            <a:r>
              <a:rPr lang="en-US" sz="1600" dirty="0"/>
              <a:t>Client then utilizes resolved network locator for the </a:t>
            </a:r>
            <a:r>
              <a:rPr lang="en-US" sz="1600" u="sng" dirty="0"/>
              <a:t>actual request</a:t>
            </a:r>
          </a:p>
          <a:p>
            <a:pPr marL="0" indent="0">
              <a:buNone/>
            </a:pPr>
            <a:r>
              <a:rPr lang="en-US" sz="1600" b="1" dirty="0"/>
              <a:t>Example Technologies</a:t>
            </a:r>
          </a:p>
          <a:p>
            <a:r>
              <a:rPr lang="en-US" sz="1600" dirty="0"/>
              <a:t>DNS, </a:t>
            </a:r>
            <a:r>
              <a:rPr lang="en-US" sz="1600" dirty="0" err="1"/>
              <a:t>DoH</a:t>
            </a:r>
            <a:endParaRPr lang="en-US" sz="1600" dirty="0"/>
          </a:p>
          <a:p>
            <a:r>
              <a:rPr lang="en-US" sz="1600" dirty="0"/>
              <a:t>Global Server Load Balancing (GSLB) for CDN-based load balancing – see later</a:t>
            </a:r>
          </a:p>
          <a:p>
            <a:r>
              <a:rPr lang="en-US" sz="1600" dirty="0"/>
              <a:t>ALTO (application layer traffic optimizations)</a:t>
            </a:r>
          </a:p>
          <a:p>
            <a:r>
              <a:rPr lang="en-US" sz="1600" dirty="0"/>
              <a:t>HTTP redirect</a:t>
            </a:r>
          </a:p>
          <a:p>
            <a:r>
              <a:rPr lang="en-US" sz="1600" dirty="0"/>
              <a:t>QUIC redirect for load balancing</a:t>
            </a:r>
          </a:p>
          <a:p>
            <a:r>
              <a:rPr lang="en-US" sz="1600" dirty="0" err="1"/>
              <a:t>QuicR</a:t>
            </a:r>
            <a:r>
              <a:rPr lang="en-US" sz="1600" dirty="0"/>
              <a:t> (</a:t>
            </a:r>
            <a:r>
              <a:rPr lang="en-US" sz="1600" dirty="0">
                <a:hlinkClick r:id="rId3"/>
              </a:rPr>
              <a:t>https://datatracker.ietf.org/doc/draft-jennings-moq-quicr-arch/</a:t>
            </a:r>
            <a:r>
              <a:rPr lang="en-US" sz="1600" dirty="0"/>
              <a:t>) </a:t>
            </a:r>
          </a:p>
          <a:p>
            <a:pPr lvl="1"/>
            <a:r>
              <a:rPr lang="en-US" sz="1200" dirty="0"/>
              <a:t>Interesting mix between </a:t>
            </a:r>
            <a:r>
              <a:rPr lang="en-US" sz="1200" b="1" dirty="0"/>
              <a:t>explicit but on-path </a:t>
            </a:r>
            <a:r>
              <a:rPr lang="en-US" sz="1200" dirty="0"/>
              <a:t>resolution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14297" y="538167"/>
            <a:ext cx="44738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DEE2D4E-DAEA-490E-B47A-CD87211D84D1}"/>
              </a:ext>
            </a:extLst>
          </p:cNvPr>
          <p:cNvSpPr/>
          <p:nvPr/>
        </p:nvSpPr>
        <p:spPr>
          <a:xfrm>
            <a:off x="5634774" y="1359769"/>
            <a:ext cx="6093944" cy="76105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026DEB-B94E-4488-A403-F5128C658707}"/>
              </a:ext>
            </a:extLst>
          </p:cNvPr>
          <p:cNvSpPr txBox="1"/>
          <p:nvPr/>
        </p:nvSpPr>
        <p:spPr>
          <a:xfrm>
            <a:off x="9186592" y="1428010"/>
            <a:ext cx="6339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de-DE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Router</a:t>
            </a:r>
            <a:endParaRPr kumimoji="1" lang="en-US" dirty="0" err="1">
              <a:solidFill>
                <a:srgbClr val="000000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85B8FDE8-6B5A-46B6-991F-697084F3E9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025" y="1431878"/>
            <a:ext cx="304889" cy="304889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5736417-5D5E-4D9C-BE92-131A6124FAB9}"/>
              </a:ext>
            </a:extLst>
          </p:cNvPr>
          <p:cNvSpPr txBox="1"/>
          <p:nvPr/>
        </p:nvSpPr>
        <p:spPr>
          <a:xfrm>
            <a:off x="10220355" y="1416109"/>
            <a:ext cx="15083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de-DE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Service instance</a:t>
            </a:r>
            <a:endParaRPr kumimoji="1" lang="en-US" dirty="0" err="1">
              <a:solidFill>
                <a:srgbClr val="000000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2" name="Picture 2" descr="See the source image">
            <a:extLst>
              <a:ext uri="{FF2B5EF4-FFF2-40B4-BE49-F238E27FC236}">
                <a16:creationId xmlns:a16="http://schemas.microsoft.com/office/drawing/2014/main" id="{0217D881-F257-40CF-AA32-610B5E9EE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778" y="1430630"/>
            <a:ext cx="269243" cy="28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10D2E73-C9ED-4959-8974-753E9678AF05}"/>
              </a:ext>
            </a:extLst>
          </p:cNvPr>
          <p:cNvSpPr txBox="1"/>
          <p:nvPr/>
        </p:nvSpPr>
        <p:spPr>
          <a:xfrm>
            <a:off x="9159204" y="1768230"/>
            <a:ext cx="236096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de-DE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Indirection Infrastructure</a:t>
            </a:r>
            <a:endParaRPr kumimoji="1" lang="en-US" dirty="0" err="1">
              <a:solidFill>
                <a:srgbClr val="000000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4" name="Cloud 93">
            <a:extLst>
              <a:ext uri="{FF2B5EF4-FFF2-40B4-BE49-F238E27FC236}">
                <a16:creationId xmlns:a16="http://schemas.microsoft.com/office/drawing/2014/main" id="{5F21FAE6-565C-4B9D-BF23-89076E2A3C0E}"/>
              </a:ext>
            </a:extLst>
          </p:cNvPr>
          <p:cNvSpPr/>
          <p:nvPr/>
        </p:nvSpPr>
        <p:spPr>
          <a:xfrm>
            <a:off x="8523311" y="1792315"/>
            <a:ext cx="589340" cy="315802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Cloud 94">
            <a:extLst>
              <a:ext uri="{FF2B5EF4-FFF2-40B4-BE49-F238E27FC236}">
                <a16:creationId xmlns:a16="http://schemas.microsoft.com/office/drawing/2014/main" id="{99307BCD-0E94-40FB-B3D4-A399BB0AEA4A}"/>
              </a:ext>
            </a:extLst>
          </p:cNvPr>
          <p:cNvSpPr/>
          <p:nvPr/>
        </p:nvSpPr>
        <p:spPr>
          <a:xfrm>
            <a:off x="6073295" y="1784936"/>
            <a:ext cx="589340" cy="315802"/>
          </a:xfrm>
          <a:prstGeom prst="cloud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44A130A-F598-434A-91D2-3DBAB50A86E4}"/>
              </a:ext>
            </a:extLst>
          </p:cNvPr>
          <p:cNvSpPr txBox="1"/>
          <p:nvPr/>
        </p:nvSpPr>
        <p:spPr>
          <a:xfrm>
            <a:off x="6695353" y="1768229"/>
            <a:ext cx="1670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de-DE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Point-of-Presence</a:t>
            </a:r>
            <a:endParaRPr kumimoji="1" lang="en-US" dirty="0" err="1">
              <a:solidFill>
                <a:srgbClr val="000000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7" name="Cloud 96">
            <a:extLst>
              <a:ext uri="{FF2B5EF4-FFF2-40B4-BE49-F238E27FC236}">
                <a16:creationId xmlns:a16="http://schemas.microsoft.com/office/drawing/2014/main" id="{595BC8FB-E885-4496-AD15-224F347D164E}"/>
              </a:ext>
            </a:extLst>
          </p:cNvPr>
          <p:cNvSpPr/>
          <p:nvPr/>
        </p:nvSpPr>
        <p:spPr>
          <a:xfrm>
            <a:off x="6876449" y="2423250"/>
            <a:ext cx="1851945" cy="514631"/>
          </a:xfrm>
          <a:prstGeom prst="cloud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Cloud 97">
            <a:extLst>
              <a:ext uri="{FF2B5EF4-FFF2-40B4-BE49-F238E27FC236}">
                <a16:creationId xmlns:a16="http://schemas.microsoft.com/office/drawing/2014/main" id="{27DBA695-2093-460F-83B7-4B4A325EC329}"/>
              </a:ext>
            </a:extLst>
          </p:cNvPr>
          <p:cNvSpPr/>
          <p:nvPr/>
        </p:nvSpPr>
        <p:spPr>
          <a:xfrm>
            <a:off x="6497792" y="3429000"/>
            <a:ext cx="4386922" cy="1905466"/>
          </a:xfrm>
          <a:prstGeom prst="cloud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Cloud 98">
            <a:extLst>
              <a:ext uri="{FF2B5EF4-FFF2-40B4-BE49-F238E27FC236}">
                <a16:creationId xmlns:a16="http://schemas.microsoft.com/office/drawing/2014/main" id="{7AE48B4B-A4E8-4EDE-B312-B91AA68CC3EB}"/>
              </a:ext>
            </a:extLst>
          </p:cNvPr>
          <p:cNvSpPr/>
          <p:nvPr/>
        </p:nvSpPr>
        <p:spPr>
          <a:xfrm>
            <a:off x="9101694" y="2149598"/>
            <a:ext cx="2216866" cy="681306"/>
          </a:xfrm>
          <a:prstGeom prst="cloud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6E7061F-EB93-42DB-98AF-9B5D06DAA900}"/>
              </a:ext>
            </a:extLst>
          </p:cNvPr>
          <p:cNvCxnSpPr/>
          <p:nvPr/>
        </p:nvCxnSpPr>
        <p:spPr>
          <a:xfrm>
            <a:off x="7524770" y="4229100"/>
            <a:ext cx="668530" cy="2655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A4DD869-B4EC-4526-86B1-96B4F341CD42}"/>
              </a:ext>
            </a:extLst>
          </p:cNvPr>
          <p:cNvCxnSpPr/>
          <p:nvPr/>
        </p:nvCxnSpPr>
        <p:spPr>
          <a:xfrm flipV="1">
            <a:off x="7524770" y="3905990"/>
            <a:ext cx="482962" cy="323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BCBA921-294B-4789-8113-B0AD16B59DE5}"/>
              </a:ext>
            </a:extLst>
          </p:cNvPr>
          <p:cNvCxnSpPr/>
          <p:nvPr/>
        </p:nvCxnSpPr>
        <p:spPr>
          <a:xfrm flipV="1">
            <a:off x="7746226" y="4494694"/>
            <a:ext cx="447074" cy="5487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D177F6E-1142-414B-9CCF-7923722AB50F}"/>
              </a:ext>
            </a:extLst>
          </p:cNvPr>
          <p:cNvCxnSpPr/>
          <p:nvPr/>
        </p:nvCxnSpPr>
        <p:spPr>
          <a:xfrm flipV="1">
            <a:off x="8915762" y="4374455"/>
            <a:ext cx="814220" cy="714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D620B21-259E-4C30-8011-BFB098714102}"/>
              </a:ext>
            </a:extLst>
          </p:cNvPr>
          <p:cNvCxnSpPr/>
          <p:nvPr/>
        </p:nvCxnSpPr>
        <p:spPr>
          <a:xfrm>
            <a:off x="8592422" y="4494694"/>
            <a:ext cx="1970472" cy="2179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6C558CD-95E4-4186-9CC8-180BC3D860E3}"/>
              </a:ext>
            </a:extLst>
          </p:cNvPr>
          <p:cNvCxnSpPr/>
          <p:nvPr/>
        </p:nvCxnSpPr>
        <p:spPr>
          <a:xfrm flipV="1">
            <a:off x="9773822" y="3174055"/>
            <a:ext cx="533860" cy="8383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10CAA81-6B25-4886-8A9D-B6CBE8479F04}"/>
              </a:ext>
            </a:extLst>
          </p:cNvPr>
          <p:cNvCxnSpPr/>
          <p:nvPr/>
        </p:nvCxnSpPr>
        <p:spPr>
          <a:xfrm>
            <a:off x="5933744" y="4212431"/>
            <a:ext cx="1190976" cy="166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74531B0-5B52-4BED-90CB-2832708D1877}"/>
              </a:ext>
            </a:extLst>
          </p:cNvPr>
          <p:cNvCxnSpPr>
            <a:stCxn id="112" idx="3"/>
            <a:endCxn id="132" idx="1"/>
          </p:cNvCxnSpPr>
          <p:nvPr/>
        </p:nvCxnSpPr>
        <p:spPr>
          <a:xfrm>
            <a:off x="6264856" y="4949598"/>
            <a:ext cx="1058906" cy="13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6277EC5-4B3B-4B1A-BBCD-BF4D03A2860C}"/>
              </a:ext>
            </a:extLst>
          </p:cNvPr>
          <p:cNvCxnSpPr/>
          <p:nvPr/>
        </p:nvCxnSpPr>
        <p:spPr>
          <a:xfrm flipV="1">
            <a:off x="7324745" y="3343201"/>
            <a:ext cx="421481" cy="6858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>
            <a:extLst>
              <a:ext uri="{FF2B5EF4-FFF2-40B4-BE49-F238E27FC236}">
                <a16:creationId xmlns:a16="http://schemas.microsoft.com/office/drawing/2014/main" id="{A59B660B-9284-4BC0-8AC2-9F734DE525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974" y="3974491"/>
            <a:ext cx="299226" cy="423266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DE0358CB-4765-4793-BE92-7E7207812E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744" y="3566171"/>
            <a:ext cx="895350" cy="89535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057C542D-8F45-427D-A29A-283CDB39B9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630" y="4737965"/>
            <a:ext cx="299226" cy="423266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AD22BDF-2A40-4CE2-B924-CF86828B8204}"/>
              </a:ext>
            </a:extLst>
          </p:cNvPr>
          <p:cNvCxnSpPr/>
          <p:nvPr/>
        </p:nvCxnSpPr>
        <p:spPr>
          <a:xfrm flipH="1" flipV="1">
            <a:off x="9729982" y="4374456"/>
            <a:ext cx="832912" cy="338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F47989D9-5DD4-41B7-817A-9C1331ABAC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540" y="4439116"/>
            <a:ext cx="895350" cy="895350"/>
          </a:xfrm>
          <a:prstGeom prst="rect">
            <a:avLst/>
          </a:prstGeom>
        </p:spPr>
      </p:pic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DD28295-80FA-47C4-81CC-7A4CB18A68EB}"/>
              </a:ext>
            </a:extLst>
          </p:cNvPr>
          <p:cNvCxnSpPr/>
          <p:nvPr/>
        </p:nvCxnSpPr>
        <p:spPr>
          <a:xfrm>
            <a:off x="8406854" y="3905990"/>
            <a:ext cx="1166943" cy="3064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0E31527-24CD-4C8A-BCA9-7D1ABB60DF88}"/>
              </a:ext>
            </a:extLst>
          </p:cNvPr>
          <p:cNvCxnSpPr/>
          <p:nvPr/>
        </p:nvCxnSpPr>
        <p:spPr>
          <a:xfrm>
            <a:off x="7746226" y="5043487"/>
            <a:ext cx="770414" cy="45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1206E07-6BD3-4291-BBC7-0A6AB41B4BDB}"/>
              </a:ext>
            </a:extLst>
          </p:cNvPr>
          <p:cNvSpPr txBox="1"/>
          <p:nvPr/>
        </p:nvSpPr>
        <p:spPr>
          <a:xfrm>
            <a:off x="5813085" y="2366456"/>
            <a:ext cx="10232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de-DE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service.org</a:t>
            </a:r>
            <a:endParaRPr kumimoji="1" lang="en-US" dirty="0" err="1">
              <a:solidFill>
                <a:srgbClr val="000000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3E40074-2CB2-41C5-873C-2B25D238F491}"/>
              </a:ext>
            </a:extLst>
          </p:cNvPr>
          <p:cNvSpPr txBox="1"/>
          <p:nvPr/>
        </p:nvSpPr>
        <p:spPr>
          <a:xfrm>
            <a:off x="8871379" y="2691668"/>
            <a:ext cx="10232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de-DE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service.org</a:t>
            </a:r>
            <a:endParaRPr kumimoji="1" lang="en-US" dirty="0" err="1">
              <a:solidFill>
                <a:srgbClr val="000000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5958611-1117-4B2D-96C1-9475A22D041F}"/>
              </a:ext>
            </a:extLst>
          </p:cNvPr>
          <p:cNvSpPr txBox="1"/>
          <p:nvPr/>
        </p:nvSpPr>
        <p:spPr>
          <a:xfrm>
            <a:off x="5601656" y="4380570"/>
            <a:ext cx="5413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de-DE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Client</a:t>
            </a:r>
            <a:endParaRPr kumimoji="1" lang="en-US" dirty="0" err="1">
              <a:solidFill>
                <a:srgbClr val="000000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0553C47-1014-44C3-9B33-877E718290D8}"/>
              </a:ext>
            </a:extLst>
          </p:cNvPr>
          <p:cNvSpPr txBox="1"/>
          <p:nvPr/>
        </p:nvSpPr>
        <p:spPr>
          <a:xfrm>
            <a:off x="5844593" y="5153717"/>
            <a:ext cx="5413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de-DE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Client</a:t>
            </a:r>
            <a:endParaRPr kumimoji="1" lang="en-US" dirty="0" err="1">
              <a:solidFill>
                <a:srgbClr val="000000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682191BC-ED54-4108-8F9F-ECB435086C1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911" y="4818919"/>
            <a:ext cx="444394" cy="444394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A1756694-5591-4636-8846-162C40C197A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657" y="4268215"/>
            <a:ext cx="444394" cy="444394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BD9325A7-07C7-45DA-8334-D386C0E0470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910" y="3655817"/>
            <a:ext cx="444394" cy="444394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2C277808-2EAB-4B2F-A530-38BE10F8795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123" y="3939885"/>
            <a:ext cx="444394" cy="444394"/>
          </a:xfrm>
          <a:prstGeom prst="rect">
            <a:avLst/>
          </a:prstGeom>
        </p:spPr>
      </p:pic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EAB2E6A-8F00-444C-A1D2-993E6F763210}"/>
              </a:ext>
            </a:extLst>
          </p:cNvPr>
          <p:cNvCxnSpPr>
            <a:stCxn id="123" idx="0"/>
          </p:cNvCxnSpPr>
          <p:nvPr/>
        </p:nvCxnSpPr>
        <p:spPr>
          <a:xfrm flipH="1" flipV="1">
            <a:off x="7724795" y="3343800"/>
            <a:ext cx="459312" cy="312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EE17DF3-5DBD-4650-A696-A1B6C1D5EE97}"/>
              </a:ext>
            </a:extLst>
          </p:cNvPr>
          <p:cNvSpPr txBox="1"/>
          <p:nvPr/>
        </p:nvSpPr>
        <p:spPr>
          <a:xfrm>
            <a:off x="7519118" y="2108398"/>
            <a:ext cx="10232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de-DE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service.org</a:t>
            </a:r>
            <a:endParaRPr kumimoji="1" lang="en-US" dirty="0" err="1">
              <a:solidFill>
                <a:srgbClr val="000000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25E5EF4-238D-4134-BFFA-15340CEE54C8}"/>
              </a:ext>
            </a:extLst>
          </p:cNvPr>
          <p:cNvSpPr txBox="1"/>
          <p:nvPr/>
        </p:nvSpPr>
        <p:spPr>
          <a:xfrm>
            <a:off x="10706898" y="2384308"/>
            <a:ext cx="7690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de-DE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foo.com</a:t>
            </a:r>
            <a:endParaRPr kumimoji="1" lang="en-US" dirty="0" err="1">
              <a:solidFill>
                <a:srgbClr val="000000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D749D8F4-6701-403A-B540-B0F2AE8FBC7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598" y="2920162"/>
            <a:ext cx="444394" cy="444394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215BE24F-64D5-43BE-9B58-E4F62DB2761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034" y="2788597"/>
            <a:ext cx="444394" cy="444394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23AE78D9-BCD1-4F4F-927B-A9CF0A36944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428" y="4509614"/>
            <a:ext cx="444394" cy="444394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D0D99191-C352-40EA-97C5-CB797A7AC6F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900" y="4010855"/>
            <a:ext cx="393793" cy="393793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B4F628ED-4441-4CC0-865E-FB21AE2660E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762" y="4740753"/>
            <a:ext cx="444394" cy="444394"/>
          </a:xfrm>
          <a:prstGeom prst="rect">
            <a:avLst/>
          </a:prstGeom>
        </p:spPr>
      </p:pic>
      <p:pic>
        <p:nvPicPr>
          <p:cNvPr id="135" name="Picture 2" descr="See the source image">
            <a:extLst>
              <a:ext uri="{FF2B5EF4-FFF2-40B4-BE49-F238E27FC236}">
                <a16:creationId xmlns:a16="http://schemas.microsoft.com/office/drawing/2014/main" id="{4577E8E1-3FF6-4F8D-B33C-92A90817C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844" y="2395040"/>
            <a:ext cx="327893" cy="34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 descr="See the source image">
            <a:extLst>
              <a:ext uri="{FF2B5EF4-FFF2-40B4-BE49-F238E27FC236}">
                <a16:creationId xmlns:a16="http://schemas.microsoft.com/office/drawing/2014/main" id="{7541C684-9681-47AD-93D9-C4AAEBF0C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256" y="2360851"/>
            <a:ext cx="327893" cy="34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 descr="See the source image">
            <a:extLst>
              <a:ext uri="{FF2B5EF4-FFF2-40B4-BE49-F238E27FC236}">
                <a16:creationId xmlns:a16="http://schemas.microsoft.com/office/drawing/2014/main" id="{BD6E4780-981E-40CC-A76F-AAD7A87F4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057" y="2396912"/>
            <a:ext cx="327893" cy="34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2" descr="See the source image">
            <a:extLst>
              <a:ext uri="{FF2B5EF4-FFF2-40B4-BE49-F238E27FC236}">
                <a16:creationId xmlns:a16="http://schemas.microsoft.com/office/drawing/2014/main" id="{9AE41FA6-16C1-410C-BE1D-918CA2BBA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7376" y="2404685"/>
            <a:ext cx="269901" cy="28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24F6654-5FB3-4E96-9D26-558CF4615273}"/>
              </a:ext>
            </a:extLst>
          </p:cNvPr>
          <p:cNvGrpSpPr/>
          <p:nvPr/>
        </p:nvGrpSpPr>
        <p:grpSpPr>
          <a:xfrm>
            <a:off x="5997552" y="2795558"/>
            <a:ext cx="1505046" cy="762841"/>
            <a:chOff x="5997552" y="2795558"/>
            <a:chExt cx="1505046" cy="762841"/>
          </a:xfrm>
        </p:grpSpPr>
        <p:sp>
          <p:nvSpPr>
            <p:cNvPr id="133" name="Cloud 132">
              <a:extLst>
                <a:ext uri="{FF2B5EF4-FFF2-40B4-BE49-F238E27FC236}">
                  <a16:creationId xmlns:a16="http://schemas.microsoft.com/office/drawing/2014/main" id="{0A4C25A6-F83D-45A5-B024-2A857C8556C3}"/>
                </a:ext>
              </a:extLst>
            </p:cNvPr>
            <p:cNvSpPr/>
            <p:nvPr/>
          </p:nvSpPr>
          <p:spPr>
            <a:xfrm>
              <a:off x="5997552" y="2912254"/>
              <a:ext cx="1090078" cy="617995"/>
            </a:xfrm>
            <a:prstGeom prst="cloud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F2BF9988-AF7A-44D3-A86C-0F0715C58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1719" y="3206529"/>
              <a:ext cx="574011" cy="351870"/>
            </a:xfrm>
            <a:prstGeom prst="rect">
              <a:avLst/>
            </a:prstGeom>
          </p:spPr>
        </p:pic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E6ACCE2-C293-46FA-A304-EA540A9E2800}"/>
                </a:ext>
              </a:extLst>
            </p:cNvPr>
            <p:cNvCxnSpPr>
              <a:stCxn id="133" idx="0"/>
              <a:endCxn id="128" idx="1"/>
            </p:cNvCxnSpPr>
            <p:nvPr/>
          </p:nvCxnSpPr>
          <p:spPr>
            <a:xfrm flipV="1">
              <a:off x="7086722" y="3142359"/>
              <a:ext cx="415876" cy="788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1EE3A271-A4FB-4737-AFF5-CA0E36919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9673" y="2795558"/>
              <a:ext cx="574011" cy="351870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BA42D097-8346-423E-9646-CE85C8408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4375" y="3108830"/>
              <a:ext cx="574011" cy="35187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757666C-254A-4837-AEC5-D53B56646783}"/>
              </a:ext>
            </a:extLst>
          </p:cNvPr>
          <p:cNvGrpSpPr/>
          <p:nvPr/>
        </p:nvGrpSpPr>
        <p:grpSpPr>
          <a:xfrm>
            <a:off x="6071197" y="2667764"/>
            <a:ext cx="4345260" cy="1672523"/>
            <a:chOff x="6071197" y="2667764"/>
            <a:chExt cx="4345260" cy="1672523"/>
          </a:xfrm>
        </p:grpSpPr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A5AFBF6B-BD01-45EC-959B-CCEDC86D1E6A}"/>
                </a:ext>
              </a:extLst>
            </p:cNvPr>
            <p:cNvCxnSpPr/>
            <p:nvPr/>
          </p:nvCxnSpPr>
          <p:spPr>
            <a:xfrm>
              <a:off x="6071197" y="4300209"/>
              <a:ext cx="1083559" cy="40078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3632E08B-AF8A-4E65-B769-0E5B7BC0EB6C}"/>
                </a:ext>
              </a:extLst>
            </p:cNvPr>
            <p:cNvCxnSpPr/>
            <p:nvPr/>
          </p:nvCxnSpPr>
          <p:spPr>
            <a:xfrm flipV="1">
              <a:off x="7538627" y="4036236"/>
              <a:ext cx="461172" cy="278055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8A19FFC1-6439-4F5E-997B-FDD4725D8439}"/>
                </a:ext>
              </a:extLst>
            </p:cNvPr>
            <p:cNvCxnSpPr/>
            <p:nvPr/>
          </p:nvCxnSpPr>
          <p:spPr>
            <a:xfrm>
              <a:off x="8451579" y="3760648"/>
              <a:ext cx="1117508" cy="256614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86BE2064-0A77-4C2C-8A28-C149A30FEA62}"/>
                </a:ext>
              </a:extLst>
            </p:cNvPr>
            <p:cNvCxnSpPr/>
            <p:nvPr/>
          </p:nvCxnSpPr>
          <p:spPr>
            <a:xfrm flipV="1">
              <a:off x="9901656" y="3259528"/>
              <a:ext cx="514801" cy="735379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B79C18A7-7841-4A0A-8703-82E347EBFBC0}"/>
                </a:ext>
              </a:extLst>
            </p:cNvPr>
            <p:cNvCxnSpPr/>
            <p:nvPr/>
          </p:nvCxnSpPr>
          <p:spPr>
            <a:xfrm flipH="1" flipV="1">
              <a:off x="9877892" y="2667764"/>
              <a:ext cx="211130" cy="179969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8583715-52A5-4A64-9270-4273FC73948F}"/>
              </a:ext>
            </a:extLst>
          </p:cNvPr>
          <p:cNvGrpSpPr/>
          <p:nvPr/>
        </p:nvGrpSpPr>
        <p:grpSpPr>
          <a:xfrm>
            <a:off x="6079536" y="3261575"/>
            <a:ext cx="1538726" cy="827997"/>
            <a:chOff x="6079536" y="3261575"/>
            <a:chExt cx="1538726" cy="827997"/>
          </a:xfrm>
        </p:grpSpPr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5B62381F-DE9D-49F5-BFC1-B96EB3C1FB80}"/>
                </a:ext>
              </a:extLst>
            </p:cNvPr>
            <p:cNvCxnSpPr/>
            <p:nvPr/>
          </p:nvCxnSpPr>
          <p:spPr>
            <a:xfrm flipV="1">
              <a:off x="7227070" y="3331275"/>
              <a:ext cx="391192" cy="640877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034FC89E-96F0-4B46-A021-07E1BBB32A74}"/>
                </a:ext>
              </a:extLst>
            </p:cNvPr>
            <p:cNvCxnSpPr/>
            <p:nvPr/>
          </p:nvCxnSpPr>
          <p:spPr>
            <a:xfrm>
              <a:off x="6079536" y="4057659"/>
              <a:ext cx="1045184" cy="31913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65D674DC-F3F9-45C4-99C1-CF36EA11D03E}"/>
                </a:ext>
              </a:extLst>
            </p:cNvPr>
            <p:cNvCxnSpPr/>
            <p:nvPr/>
          </p:nvCxnSpPr>
          <p:spPr>
            <a:xfrm flipH="1">
              <a:off x="7015113" y="3261575"/>
              <a:ext cx="486935" cy="125991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033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0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System-At-Test for </a:t>
            </a:r>
            <a:r>
              <a:rPr lang="en-US" b="1" i="1" dirty="0"/>
              <a:t>On-path</a:t>
            </a:r>
            <a:r>
              <a:rPr lang="en-US" b="1" dirty="0"/>
              <a:t> Traffic Steering</a:t>
            </a:r>
            <a:endParaRPr lang="en-US" dirty="0"/>
          </a:p>
        </p:txBody>
      </p:sp>
      <p:sp>
        <p:nvSpPr>
          <p:cNvPr id="78" name="Content Placeholder 3"/>
          <p:cNvSpPr>
            <a:spLocks noGrp="1"/>
          </p:cNvSpPr>
          <p:nvPr>
            <p:ph type="body" sz="quarter" idx="11"/>
          </p:nvPr>
        </p:nvSpPr>
        <p:spPr>
          <a:xfrm>
            <a:off x="282224" y="1127257"/>
            <a:ext cx="5393206" cy="490125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1600" b="1" dirty="0"/>
              <a:t>On-path resolution of service name onto network locator</a:t>
            </a:r>
            <a:endParaRPr lang="" sz="1600" b="1" dirty="0"/>
          </a:p>
          <a:p>
            <a:r>
              <a:rPr lang="en-US" sz="1600" dirty="0"/>
              <a:t>Utilize </a:t>
            </a:r>
            <a:r>
              <a:rPr lang="en-US" sz="1600" u="sng" dirty="0"/>
              <a:t>on-path ingress node</a:t>
            </a:r>
            <a:r>
              <a:rPr lang="en-US" sz="1600" dirty="0"/>
              <a:t> (OPIN) to take role of indirection infrastructure</a:t>
            </a:r>
          </a:p>
          <a:p>
            <a:r>
              <a:rPr lang="en-US" sz="1600" dirty="0"/>
              <a:t>Client issues service request to OPIN, which includes service payload!</a:t>
            </a:r>
          </a:p>
          <a:p>
            <a:r>
              <a:rPr lang="en-US" sz="1600" dirty="0"/>
              <a:t>OPIN maps service name onto network locator, forwarding packet to chosen instance</a:t>
            </a:r>
          </a:p>
          <a:p>
            <a:r>
              <a:rPr lang="en-US" sz="1600" dirty="0"/>
              <a:t>Realized either at L3 (direct path) or L3.5 as shim overlay (overlay path)</a:t>
            </a:r>
          </a:p>
          <a:p>
            <a:pPr marL="0" indent="0">
              <a:buNone/>
            </a:pPr>
            <a:r>
              <a:rPr lang="en-US" sz="1600" b="1" dirty="0"/>
              <a:t>Example Technologies</a:t>
            </a:r>
          </a:p>
          <a:p>
            <a:r>
              <a:rPr lang="en-US" sz="1600" dirty="0"/>
              <a:t>Dyncast (</a:t>
            </a:r>
            <a:r>
              <a:rPr lang="en-US" sz="1600" dirty="0">
                <a:hlinkClick r:id="rId3"/>
              </a:rPr>
              <a:t>https://datatracker.ietf.org/doc/draft-li-dyncast-architecture/</a:t>
            </a:r>
            <a:r>
              <a:rPr lang="en-US" sz="1600" dirty="0"/>
              <a:t>) with on-path mapping of anycast IP onto IP unicast</a:t>
            </a:r>
          </a:p>
          <a:p>
            <a:r>
              <a:rPr lang="en-US" sz="1600" dirty="0"/>
              <a:t>Routing on service addresses (ROSA) [1], submitted as </a:t>
            </a:r>
            <a:r>
              <a:rPr lang="en-US" sz="1600" dirty="0">
                <a:hlinkClick r:id="rId4"/>
              </a:rPr>
              <a:t>https://www.ietf.org/id/draft-trossen-rtgwg-rosa-00.html</a:t>
            </a:r>
            <a:r>
              <a:rPr lang="en-US" sz="1600" dirty="0"/>
              <a:t> 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14297" y="538167"/>
            <a:ext cx="44738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D7C6935-3454-499B-9CC7-300DF6854C77}"/>
              </a:ext>
            </a:extLst>
          </p:cNvPr>
          <p:cNvSpPr/>
          <p:nvPr/>
        </p:nvSpPr>
        <p:spPr>
          <a:xfrm>
            <a:off x="5634774" y="1359769"/>
            <a:ext cx="6093944" cy="76105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24FE2756-2923-4D01-9991-A0C7370A2E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550" y="1404392"/>
            <a:ext cx="328494" cy="328494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81A8F999-5DF6-4E43-AC27-335A7F385BF7}"/>
              </a:ext>
            </a:extLst>
          </p:cNvPr>
          <p:cNvSpPr txBox="1"/>
          <p:nvPr/>
        </p:nvSpPr>
        <p:spPr>
          <a:xfrm>
            <a:off x="6053690" y="1432339"/>
            <a:ext cx="27118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de-DE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On-Path Ingress Node (OPIN)</a:t>
            </a:r>
            <a:endParaRPr kumimoji="1" lang="en-US" dirty="0" err="1">
              <a:solidFill>
                <a:srgbClr val="000000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33D8C2E-FB2B-4D45-BB2E-8EBFEAFFCC4D}"/>
              </a:ext>
            </a:extLst>
          </p:cNvPr>
          <p:cNvSpPr txBox="1"/>
          <p:nvPr/>
        </p:nvSpPr>
        <p:spPr>
          <a:xfrm>
            <a:off x="9186592" y="1428010"/>
            <a:ext cx="6339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de-DE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Router</a:t>
            </a:r>
            <a:endParaRPr kumimoji="1" lang="en-US" dirty="0" err="1">
              <a:solidFill>
                <a:srgbClr val="000000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1385F77A-31B9-475A-815A-1B4E3D8198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025" y="1431878"/>
            <a:ext cx="304889" cy="304889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9923487E-8987-4A2B-8013-72F4F9C4C7B5}"/>
              </a:ext>
            </a:extLst>
          </p:cNvPr>
          <p:cNvSpPr txBox="1"/>
          <p:nvPr/>
        </p:nvSpPr>
        <p:spPr>
          <a:xfrm>
            <a:off x="10220355" y="1416109"/>
            <a:ext cx="15083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de-DE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Service instance</a:t>
            </a:r>
            <a:endParaRPr kumimoji="1" lang="en-US" dirty="0" err="1">
              <a:solidFill>
                <a:srgbClr val="000000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2" name="Picture 2" descr="See the source image">
            <a:extLst>
              <a:ext uri="{FF2B5EF4-FFF2-40B4-BE49-F238E27FC236}">
                <a16:creationId xmlns:a16="http://schemas.microsoft.com/office/drawing/2014/main" id="{67A66C44-5E77-4468-965B-C73E62093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778" y="1430630"/>
            <a:ext cx="269243" cy="28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44B3D9DA-6529-474A-8A68-55FECFF0874A}"/>
              </a:ext>
            </a:extLst>
          </p:cNvPr>
          <p:cNvSpPr txBox="1"/>
          <p:nvPr/>
        </p:nvSpPr>
        <p:spPr>
          <a:xfrm>
            <a:off x="9159204" y="1768230"/>
            <a:ext cx="236096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de-DE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Indirection Infrastructure</a:t>
            </a:r>
            <a:endParaRPr kumimoji="1" lang="en-US" dirty="0" err="1">
              <a:solidFill>
                <a:srgbClr val="000000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4" name="Cloud 93">
            <a:extLst>
              <a:ext uri="{FF2B5EF4-FFF2-40B4-BE49-F238E27FC236}">
                <a16:creationId xmlns:a16="http://schemas.microsoft.com/office/drawing/2014/main" id="{36D6A2B0-D0D0-47EE-B01A-4478F909F776}"/>
              </a:ext>
            </a:extLst>
          </p:cNvPr>
          <p:cNvSpPr/>
          <p:nvPr/>
        </p:nvSpPr>
        <p:spPr>
          <a:xfrm>
            <a:off x="8523311" y="1792315"/>
            <a:ext cx="589340" cy="315802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Cloud 94">
            <a:extLst>
              <a:ext uri="{FF2B5EF4-FFF2-40B4-BE49-F238E27FC236}">
                <a16:creationId xmlns:a16="http://schemas.microsoft.com/office/drawing/2014/main" id="{311EA084-6C6C-4B35-A23A-1907E157A333}"/>
              </a:ext>
            </a:extLst>
          </p:cNvPr>
          <p:cNvSpPr/>
          <p:nvPr/>
        </p:nvSpPr>
        <p:spPr>
          <a:xfrm>
            <a:off x="6073295" y="1784936"/>
            <a:ext cx="589340" cy="315802"/>
          </a:xfrm>
          <a:prstGeom prst="cloud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F851397-1063-4B2A-80AC-32A3C59F9369}"/>
              </a:ext>
            </a:extLst>
          </p:cNvPr>
          <p:cNvSpPr txBox="1"/>
          <p:nvPr/>
        </p:nvSpPr>
        <p:spPr>
          <a:xfrm>
            <a:off x="6695353" y="1768229"/>
            <a:ext cx="1670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de-DE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Point-of-Presence</a:t>
            </a:r>
            <a:endParaRPr kumimoji="1" lang="en-US" dirty="0" err="1">
              <a:solidFill>
                <a:srgbClr val="000000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7" name="Cloud 96">
            <a:extLst>
              <a:ext uri="{FF2B5EF4-FFF2-40B4-BE49-F238E27FC236}">
                <a16:creationId xmlns:a16="http://schemas.microsoft.com/office/drawing/2014/main" id="{15BBE7B6-015B-432B-9034-16BA757284B6}"/>
              </a:ext>
            </a:extLst>
          </p:cNvPr>
          <p:cNvSpPr/>
          <p:nvPr/>
        </p:nvSpPr>
        <p:spPr>
          <a:xfrm>
            <a:off x="6876449" y="2423250"/>
            <a:ext cx="1851945" cy="514631"/>
          </a:xfrm>
          <a:prstGeom prst="cloud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Cloud 97">
            <a:extLst>
              <a:ext uri="{FF2B5EF4-FFF2-40B4-BE49-F238E27FC236}">
                <a16:creationId xmlns:a16="http://schemas.microsoft.com/office/drawing/2014/main" id="{0885A180-4D79-4FB2-BE33-4F8E81DC3EBF}"/>
              </a:ext>
            </a:extLst>
          </p:cNvPr>
          <p:cNvSpPr/>
          <p:nvPr/>
        </p:nvSpPr>
        <p:spPr>
          <a:xfrm>
            <a:off x="6497792" y="3429000"/>
            <a:ext cx="4386922" cy="1905466"/>
          </a:xfrm>
          <a:prstGeom prst="cloud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Cloud 98">
            <a:extLst>
              <a:ext uri="{FF2B5EF4-FFF2-40B4-BE49-F238E27FC236}">
                <a16:creationId xmlns:a16="http://schemas.microsoft.com/office/drawing/2014/main" id="{62B192B0-252D-4742-B2AA-F11FFFC4B144}"/>
              </a:ext>
            </a:extLst>
          </p:cNvPr>
          <p:cNvSpPr/>
          <p:nvPr/>
        </p:nvSpPr>
        <p:spPr>
          <a:xfrm>
            <a:off x="9101694" y="2149598"/>
            <a:ext cx="2216866" cy="681306"/>
          </a:xfrm>
          <a:prstGeom prst="cloud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7279603-EC13-4179-8DC8-5B982596DC4E}"/>
              </a:ext>
            </a:extLst>
          </p:cNvPr>
          <p:cNvCxnSpPr/>
          <p:nvPr/>
        </p:nvCxnSpPr>
        <p:spPr>
          <a:xfrm>
            <a:off x="7524770" y="4229100"/>
            <a:ext cx="668530" cy="2655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D339A31-F6AC-47DE-8E64-85548EB89637}"/>
              </a:ext>
            </a:extLst>
          </p:cNvPr>
          <p:cNvCxnSpPr/>
          <p:nvPr/>
        </p:nvCxnSpPr>
        <p:spPr>
          <a:xfrm flipV="1">
            <a:off x="7524770" y="3905990"/>
            <a:ext cx="482962" cy="323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126AE5F-F71A-4071-AAA1-0D37072CAC13}"/>
              </a:ext>
            </a:extLst>
          </p:cNvPr>
          <p:cNvCxnSpPr/>
          <p:nvPr/>
        </p:nvCxnSpPr>
        <p:spPr>
          <a:xfrm flipV="1">
            <a:off x="7746226" y="4494694"/>
            <a:ext cx="447074" cy="5487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0FF4BBA-A709-4D86-B37E-A5D218E89079}"/>
              </a:ext>
            </a:extLst>
          </p:cNvPr>
          <p:cNvCxnSpPr/>
          <p:nvPr/>
        </p:nvCxnSpPr>
        <p:spPr>
          <a:xfrm flipV="1">
            <a:off x="8915762" y="4374455"/>
            <a:ext cx="814220" cy="714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2DFA61D-1CC1-4E20-BA5F-27735C015AA0}"/>
              </a:ext>
            </a:extLst>
          </p:cNvPr>
          <p:cNvCxnSpPr/>
          <p:nvPr/>
        </p:nvCxnSpPr>
        <p:spPr>
          <a:xfrm>
            <a:off x="8592422" y="4494694"/>
            <a:ext cx="1970472" cy="2179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3B1B200-02A2-430A-AB92-3554A0C40808}"/>
              </a:ext>
            </a:extLst>
          </p:cNvPr>
          <p:cNvCxnSpPr/>
          <p:nvPr/>
        </p:nvCxnSpPr>
        <p:spPr>
          <a:xfrm flipV="1">
            <a:off x="9773822" y="3174055"/>
            <a:ext cx="533860" cy="8383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5B766F7-5CA9-47E4-9384-BAB8E3054C44}"/>
              </a:ext>
            </a:extLst>
          </p:cNvPr>
          <p:cNvCxnSpPr/>
          <p:nvPr/>
        </p:nvCxnSpPr>
        <p:spPr>
          <a:xfrm>
            <a:off x="5933744" y="4212431"/>
            <a:ext cx="1190976" cy="166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59457AE-A7DD-429C-84BA-76A76D412088}"/>
              </a:ext>
            </a:extLst>
          </p:cNvPr>
          <p:cNvCxnSpPr>
            <a:stCxn id="112" idx="3"/>
            <a:endCxn id="132" idx="1"/>
          </p:cNvCxnSpPr>
          <p:nvPr/>
        </p:nvCxnSpPr>
        <p:spPr>
          <a:xfrm>
            <a:off x="6264856" y="4949598"/>
            <a:ext cx="1058906" cy="13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9B8646D-9CFC-4BA8-8899-B136EAA75540}"/>
              </a:ext>
            </a:extLst>
          </p:cNvPr>
          <p:cNvCxnSpPr/>
          <p:nvPr/>
        </p:nvCxnSpPr>
        <p:spPr>
          <a:xfrm flipV="1">
            <a:off x="7324745" y="3343201"/>
            <a:ext cx="421481" cy="6858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>
            <a:extLst>
              <a:ext uri="{FF2B5EF4-FFF2-40B4-BE49-F238E27FC236}">
                <a16:creationId xmlns:a16="http://schemas.microsoft.com/office/drawing/2014/main" id="{40BF6772-F1B7-4441-96F3-95E0AA03C29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974" y="3974491"/>
            <a:ext cx="299226" cy="423266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C130DE90-DA4B-443B-8653-0C6564846C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744" y="3566171"/>
            <a:ext cx="895350" cy="89535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946E404B-1C1A-4787-895E-0535DC7D5BA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630" y="4737965"/>
            <a:ext cx="299226" cy="423266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D41C6EA-96FA-42CE-A809-CCCA839B8926}"/>
              </a:ext>
            </a:extLst>
          </p:cNvPr>
          <p:cNvCxnSpPr/>
          <p:nvPr/>
        </p:nvCxnSpPr>
        <p:spPr>
          <a:xfrm flipH="1" flipV="1">
            <a:off x="9729982" y="4374456"/>
            <a:ext cx="832912" cy="338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51219A7A-8F4F-440A-8CB4-5B08282037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540" y="4439116"/>
            <a:ext cx="895350" cy="895350"/>
          </a:xfrm>
          <a:prstGeom prst="rect">
            <a:avLst/>
          </a:prstGeom>
        </p:spPr>
      </p:pic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505A774-2BF0-43D0-91FF-2A6632CD3468}"/>
              </a:ext>
            </a:extLst>
          </p:cNvPr>
          <p:cNvCxnSpPr/>
          <p:nvPr/>
        </p:nvCxnSpPr>
        <p:spPr>
          <a:xfrm>
            <a:off x="8406854" y="3905990"/>
            <a:ext cx="1166943" cy="3064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B7C0760-E424-45B1-94A5-DE41FE864743}"/>
              </a:ext>
            </a:extLst>
          </p:cNvPr>
          <p:cNvCxnSpPr/>
          <p:nvPr/>
        </p:nvCxnSpPr>
        <p:spPr>
          <a:xfrm>
            <a:off x="7746226" y="5043487"/>
            <a:ext cx="770414" cy="45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497F7B3-C0A9-4B86-93FB-29BD056141EB}"/>
              </a:ext>
            </a:extLst>
          </p:cNvPr>
          <p:cNvSpPr txBox="1"/>
          <p:nvPr/>
        </p:nvSpPr>
        <p:spPr>
          <a:xfrm>
            <a:off x="5813085" y="2366456"/>
            <a:ext cx="10232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de-DE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service.org</a:t>
            </a:r>
            <a:endParaRPr kumimoji="1" lang="en-US" dirty="0" err="1">
              <a:solidFill>
                <a:srgbClr val="000000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FA2C0DD-9B34-40D8-B1CD-7DEAEA746C92}"/>
              </a:ext>
            </a:extLst>
          </p:cNvPr>
          <p:cNvSpPr txBox="1"/>
          <p:nvPr/>
        </p:nvSpPr>
        <p:spPr>
          <a:xfrm>
            <a:off x="8871379" y="2691668"/>
            <a:ext cx="10232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de-DE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service.org</a:t>
            </a:r>
            <a:endParaRPr kumimoji="1" lang="en-US" dirty="0" err="1">
              <a:solidFill>
                <a:srgbClr val="000000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2E8A8E5-9A9E-47D1-AB97-C3CBD3CA53F2}"/>
              </a:ext>
            </a:extLst>
          </p:cNvPr>
          <p:cNvSpPr txBox="1"/>
          <p:nvPr/>
        </p:nvSpPr>
        <p:spPr>
          <a:xfrm>
            <a:off x="5601656" y="4380570"/>
            <a:ext cx="5413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de-DE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Client</a:t>
            </a:r>
            <a:endParaRPr kumimoji="1" lang="en-US" dirty="0" err="1">
              <a:solidFill>
                <a:srgbClr val="000000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0E07EF1-89B9-4A37-8A1C-CDB20BA92505}"/>
              </a:ext>
            </a:extLst>
          </p:cNvPr>
          <p:cNvSpPr txBox="1"/>
          <p:nvPr/>
        </p:nvSpPr>
        <p:spPr>
          <a:xfrm>
            <a:off x="5844593" y="5153717"/>
            <a:ext cx="5413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de-DE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Client</a:t>
            </a:r>
            <a:endParaRPr kumimoji="1" lang="en-US" dirty="0" err="1">
              <a:solidFill>
                <a:srgbClr val="000000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0AF74B35-6E42-4F44-AC7C-1942DDBE52B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911" y="4818919"/>
            <a:ext cx="444394" cy="444394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F28A3C3F-A844-4E6C-A016-04F8F21D576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657" y="4268215"/>
            <a:ext cx="444394" cy="444394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A6F8953-0707-4E1B-AFF7-B02C1773EBB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910" y="3655817"/>
            <a:ext cx="444394" cy="444394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CC44A123-B608-4D4E-A68A-261D0F3AFE1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123" y="3939885"/>
            <a:ext cx="444394" cy="444394"/>
          </a:xfrm>
          <a:prstGeom prst="rect">
            <a:avLst/>
          </a:prstGeom>
        </p:spPr>
      </p:pic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F423EE7-43B9-4958-8E46-B35DB00976FF}"/>
              </a:ext>
            </a:extLst>
          </p:cNvPr>
          <p:cNvCxnSpPr>
            <a:stCxn id="123" idx="0"/>
          </p:cNvCxnSpPr>
          <p:nvPr/>
        </p:nvCxnSpPr>
        <p:spPr>
          <a:xfrm flipH="1" flipV="1">
            <a:off x="7724795" y="3343800"/>
            <a:ext cx="459312" cy="312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A4DB6C50-06BD-414A-A6FC-6EDBF5BA4075}"/>
              </a:ext>
            </a:extLst>
          </p:cNvPr>
          <p:cNvSpPr txBox="1"/>
          <p:nvPr/>
        </p:nvSpPr>
        <p:spPr>
          <a:xfrm>
            <a:off x="7519118" y="2108398"/>
            <a:ext cx="10232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de-DE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service.org</a:t>
            </a:r>
            <a:endParaRPr kumimoji="1" lang="en-US" dirty="0" err="1">
              <a:solidFill>
                <a:srgbClr val="000000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9F4BE6C-FFD2-4FC1-95BD-0C541EB6AAE9}"/>
              </a:ext>
            </a:extLst>
          </p:cNvPr>
          <p:cNvSpPr txBox="1"/>
          <p:nvPr/>
        </p:nvSpPr>
        <p:spPr>
          <a:xfrm>
            <a:off x="10706898" y="2384308"/>
            <a:ext cx="7690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de-DE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foo.com</a:t>
            </a:r>
            <a:endParaRPr kumimoji="1" lang="en-US" dirty="0" err="1">
              <a:solidFill>
                <a:srgbClr val="000000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735F4E3D-1CAB-40E1-816D-9ED84D02FD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598" y="2920162"/>
            <a:ext cx="444394" cy="444394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C1705316-66A1-49A5-AFB7-7513D7A160C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034" y="2788597"/>
            <a:ext cx="444394" cy="444394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91A34CA8-0343-44FE-9213-B7E4E8E5CF4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428" y="4509614"/>
            <a:ext cx="444394" cy="444394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E094F33B-24FF-4476-9079-69736C61E36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900" y="4010855"/>
            <a:ext cx="393793" cy="393793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F73FDECF-9C16-4EA5-B067-8F5913E179C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762" y="4740753"/>
            <a:ext cx="444394" cy="444394"/>
          </a:xfrm>
          <a:prstGeom prst="rect">
            <a:avLst/>
          </a:prstGeom>
        </p:spPr>
      </p:pic>
      <p:sp>
        <p:nvSpPr>
          <p:cNvPr id="133" name="Cloud 132">
            <a:extLst>
              <a:ext uri="{FF2B5EF4-FFF2-40B4-BE49-F238E27FC236}">
                <a16:creationId xmlns:a16="http://schemas.microsoft.com/office/drawing/2014/main" id="{5E538AFE-144B-4E45-B95A-3385FAA4A4B5}"/>
              </a:ext>
            </a:extLst>
          </p:cNvPr>
          <p:cNvSpPr/>
          <p:nvPr/>
        </p:nvSpPr>
        <p:spPr>
          <a:xfrm>
            <a:off x="5997552" y="2912254"/>
            <a:ext cx="1090078" cy="617995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91C9CA81-B9FD-48CA-A479-32EC57EB667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719" y="3206529"/>
            <a:ext cx="574011" cy="351870"/>
          </a:xfrm>
          <a:prstGeom prst="rect">
            <a:avLst/>
          </a:prstGeom>
        </p:spPr>
      </p:pic>
      <p:pic>
        <p:nvPicPr>
          <p:cNvPr id="135" name="Picture 2" descr="See the source image">
            <a:extLst>
              <a:ext uri="{FF2B5EF4-FFF2-40B4-BE49-F238E27FC236}">
                <a16:creationId xmlns:a16="http://schemas.microsoft.com/office/drawing/2014/main" id="{20048DAE-A3AF-4F13-A692-B1D1AF308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844" y="2395040"/>
            <a:ext cx="327893" cy="34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 descr="See the source image">
            <a:extLst>
              <a:ext uri="{FF2B5EF4-FFF2-40B4-BE49-F238E27FC236}">
                <a16:creationId xmlns:a16="http://schemas.microsoft.com/office/drawing/2014/main" id="{6EBCD971-CFC7-43C9-902F-056AD69F0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256" y="2360851"/>
            <a:ext cx="327893" cy="34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 descr="See the source image">
            <a:extLst>
              <a:ext uri="{FF2B5EF4-FFF2-40B4-BE49-F238E27FC236}">
                <a16:creationId xmlns:a16="http://schemas.microsoft.com/office/drawing/2014/main" id="{63EAF461-A822-434D-99C0-8734EA004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057" y="2396912"/>
            <a:ext cx="327893" cy="34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2" descr="See the source image">
            <a:extLst>
              <a:ext uri="{FF2B5EF4-FFF2-40B4-BE49-F238E27FC236}">
                <a16:creationId xmlns:a16="http://schemas.microsoft.com/office/drawing/2014/main" id="{B1E24F3D-D3E9-4A43-BACE-059FB2E43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7376" y="2404685"/>
            <a:ext cx="269901" cy="28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64CDE7C-DCB2-4216-8414-6943919B9FE8}"/>
              </a:ext>
            </a:extLst>
          </p:cNvPr>
          <p:cNvCxnSpPr>
            <a:stCxn id="133" idx="0"/>
            <a:endCxn id="128" idx="1"/>
          </p:cNvCxnSpPr>
          <p:nvPr/>
        </p:nvCxnSpPr>
        <p:spPr>
          <a:xfrm flipV="1">
            <a:off x="7086722" y="3142359"/>
            <a:ext cx="415876" cy="788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139">
            <a:extLst>
              <a:ext uri="{FF2B5EF4-FFF2-40B4-BE49-F238E27FC236}">
                <a16:creationId xmlns:a16="http://schemas.microsoft.com/office/drawing/2014/main" id="{F9692126-5593-4364-A213-FC978B8A822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73" y="2795558"/>
            <a:ext cx="574011" cy="351870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37DD5AE6-D41D-47D4-86D8-DB1C9E07F68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375" y="3108830"/>
            <a:ext cx="574011" cy="351870"/>
          </a:xfrm>
          <a:prstGeom prst="rect">
            <a:avLst/>
          </a:prstGeom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29C46F8-6B17-4384-9455-545AD45D27D8}"/>
              </a:ext>
            </a:extLst>
          </p:cNvPr>
          <p:cNvCxnSpPr/>
          <p:nvPr/>
        </p:nvCxnSpPr>
        <p:spPr>
          <a:xfrm>
            <a:off x="6144630" y="4409242"/>
            <a:ext cx="1083559" cy="4007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B4E5A70-21D8-4B82-8943-38553866F256}"/>
              </a:ext>
            </a:extLst>
          </p:cNvPr>
          <p:cNvGrpSpPr/>
          <p:nvPr/>
        </p:nvGrpSpPr>
        <p:grpSpPr>
          <a:xfrm>
            <a:off x="7567481" y="2580103"/>
            <a:ext cx="2912555" cy="1808573"/>
            <a:chOff x="7567481" y="2580103"/>
            <a:chExt cx="2912555" cy="1808573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BD98B373-CDBB-499E-8678-7EDD372640B8}"/>
                </a:ext>
              </a:extLst>
            </p:cNvPr>
            <p:cNvCxnSpPr/>
            <p:nvPr/>
          </p:nvCxnSpPr>
          <p:spPr>
            <a:xfrm flipV="1">
              <a:off x="7567481" y="4110621"/>
              <a:ext cx="461172" cy="278055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8B40A9F5-C534-4952-8441-3F8F075CFDA4}"/>
                </a:ext>
              </a:extLst>
            </p:cNvPr>
            <p:cNvCxnSpPr/>
            <p:nvPr/>
          </p:nvCxnSpPr>
          <p:spPr>
            <a:xfrm>
              <a:off x="8410983" y="3858183"/>
              <a:ext cx="1117508" cy="256614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856D348D-5C9B-48E2-87A3-3EFD125654D4}"/>
                </a:ext>
              </a:extLst>
            </p:cNvPr>
            <p:cNvCxnSpPr/>
            <p:nvPr/>
          </p:nvCxnSpPr>
          <p:spPr>
            <a:xfrm flipV="1">
              <a:off x="9965235" y="3333913"/>
              <a:ext cx="514801" cy="735379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CF43B9C5-C2B9-4FD9-9461-817C386101B4}"/>
                </a:ext>
              </a:extLst>
            </p:cNvPr>
            <p:cNvCxnSpPr/>
            <p:nvPr/>
          </p:nvCxnSpPr>
          <p:spPr>
            <a:xfrm flipH="1" flipV="1">
              <a:off x="9966520" y="2580103"/>
              <a:ext cx="211130" cy="179969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5" name="Picture 154">
            <a:extLst>
              <a:ext uri="{FF2B5EF4-FFF2-40B4-BE49-F238E27FC236}">
                <a16:creationId xmlns:a16="http://schemas.microsoft.com/office/drawing/2014/main" id="{12076271-3D62-4D51-B4FD-AEEEFD0283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430" y="4348543"/>
            <a:ext cx="328494" cy="328494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95B63FF9-B19D-421A-BE04-808C0E45DA25}"/>
              </a:ext>
            </a:extLst>
          </p:cNvPr>
          <p:cNvSpPr txBox="1"/>
          <p:nvPr/>
        </p:nvSpPr>
        <p:spPr>
          <a:xfrm>
            <a:off x="1270660" y="6270174"/>
            <a:ext cx="903712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[1] </a:t>
            </a:r>
            <a:r>
              <a:rPr kumimoji="1" lang="en-US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R. Khalili Z. </a:t>
            </a:r>
            <a:r>
              <a:rPr kumimoji="1" lang="en-US" sz="105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Despotovic</a:t>
            </a:r>
            <a:r>
              <a:rPr kumimoji="1" lang="en-US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A. Hecker G. Carle K. Khandaker, D. Trossen. 2022. “</a:t>
            </a:r>
            <a:r>
              <a:rPr kumimoji="1" lang="en-US" sz="105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CArDS</a:t>
            </a:r>
            <a:r>
              <a:rPr kumimoji="1" lang="en-US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Dealing a New Hand in Reducing Service Request Completion Times”. In IFIP Networking.</a:t>
            </a:r>
          </a:p>
        </p:txBody>
      </p:sp>
    </p:spTree>
    <p:extLst>
      <p:ext uri="{BB962C8B-B14F-4D97-AF65-F5344CB8AC3E}">
        <p14:creationId xmlns:p14="http://schemas.microsoft.com/office/powerpoint/2010/main" val="245972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07"/>
          <p:cNvSpPr>
            <a:spLocks noGrp="1"/>
          </p:cNvSpPr>
          <p:nvPr>
            <p:ph type="title"/>
          </p:nvPr>
        </p:nvSpPr>
        <p:spPr>
          <a:xfrm>
            <a:off x="838199" y="365126"/>
            <a:ext cx="11144267" cy="592305"/>
          </a:xfrm>
        </p:spPr>
        <p:txBody>
          <a:bodyPr anchor="ctr"/>
          <a:lstStyle/>
          <a:p>
            <a:r>
              <a:rPr lang="en-US" b="1" dirty="0"/>
              <a:t>Traffic Steering Algorithm: </a:t>
            </a:r>
            <a:r>
              <a:rPr lang="en-US" b="1" u="sng" dirty="0"/>
              <a:t>C</a:t>
            </a:r>
            <a:r>
              <a:rPr lang="en-US" dirty="0"/>
              <a:t>ompute-</a:t>
            </a:r>
            <a:r>
              <a:rPr lang="en-US" b="1" u="sng" dirty="0"/>
              <a:t>A</a:t>
            </a:r>
            <a:r>
              <a:rPr lang="en-US" dirty="0"/>
              <a:t>wa</a:t>
            </a:r>
            <a:r>
              <a:rPr lang="en-US" b="1" u="sng" dirty="0"/>
              <a:t>r</a:t>
            </a:r>
            <a:r>
              <a:rPr lang="en-US" dirty="0"/>
              <a:t>e </a:t>
            </a:r>
            <a:r>
              <a:rPr lang="en-US" b="1" u="sng" dirty="0"/>
              <a:t>D</a:t>
            </a:r>
            <a:r>
              <a:rPr lang="en-US" dirty="0"/>
              <a:t>istributed </a:t>
            </a:r>
            <a:r>
              <a:rPr lang="en-US" b="1" u="sng" dirty="0"/>
              <a:t>S</a:t>
            </a:r>
            <a:r>
              <a:rPr lang="en-US" dirty="0"/>
              <a:t>cheduling (</a:t>
            </a:r>
            <a:r>
              <a:rPr lang="en-US" dirty="0" err="1"/>
              <a:t>CArDS</a:t>
            </a:r>
            <a:r>
              <a:rPr lang="en-US" dirty="0"/>
              <a:t>)</a:t>
            </a:r>
          </a:p>
        </p:txBody>
      </p:sp>
      <p:sp>
        <p:nvSpPr>
          <p:cNvPr id="6" name="Cloud 5"/>
          <p:cNvSpPr/>
          <p:nvPr/>
        </p:nvSpPr>
        <p:spPr>
          <a:xfrm>
            <a:off x="4529690" y="2882211"/>
            <a:ext cx="4991100" cy="2223375"/>
          </a:xfrm>
          <a:prstGeom prst="cloud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7737770" y="1389954"/>
            <a:ext cx="2216866" cy="894161"/>
          </a:xfrm>
          <a:prstGeom prst="cloud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96" y="3482286"/>
            <a:ext cx="400050" cy="400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52" y="4296673"/>
            <a:ext cx="400050" cy="400050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8" idx="3"/>
          </p:cNvCxnSpPr>
          <p:nvPr/>
        </p:nvCxnSpPr>
        <p:spPr>
          <a:xfrm>
            <a:off x="6160846" y="3682311"/>
            <a:ext cx="668530" cy="265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3"/>
          </p:cNvCxnSpPr>
          <p:nvPr/>
        </p:nvCxnSpPr>
        <p:spPr>
          <a:xfrm flipV="1">
            <a:off x="6160846" y="3359201"/>
            <a:ext cx="482962" cy="3231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3"/>
          </p:cNvCxnSpPr>
          <p:nvPr/>
        </p:nvCxnSpPr>
        <p:spPr>
          <a:xfrm flipV="1">
            <a:off x="6382302" y="3947905"/>
            <a:ext cx="447074" cy="548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551838" y="3827666"/>
            <a:ext cx="814220" cy="7147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228498" y="3947905"/>
            <a:ext cx="1096287" cy="7559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loud 14"/>
          <p:cNvSpPr/>
          <p:nvPr/>
        </p:nvSpPr>
        <p:spPr>
          <a:xfrm>
            <a:off x="9191921" y="4991235"/>
            <a:ext cx="1631834" cy="883602"/>
          </a:xfrm>
          <a:prstGeom prst="cloud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cxnSpLocks/>
            <a:endCxn id="15" idx="2"/>
          </p:cNvCxnSpPr>
          <p:nvPr/>
        </p:nvCxnSpPr>
        <p:spPr>
          <a:xfrm>
            <a:off x="8722302" y="4656335"/>
            <a:ext cx="474681" cy="776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118" y="1487983"/>
            <a:ext cx="837610" cy="51345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262" y="1763469"/>
            <a:ext cx="837610" cy="513457"/>
          </a:xfrm>
          <a:prstGeom prst="rect">
            <a:avLst/>
          </a:prstGeom>
          <a:solidFill>
            <a:srgbClr val="D40C2D"/>
          </a:solidFill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983" y="1667521"/>
            <a:ext cx="837610" cy="5134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116" y="1242823"/>
            <a:ext cx="837610" cy="513457"/>
          </a:xfrm>
          <a:prstGeom prst="rect">
            <a:avLst/>
          </a:prstGeom>
          <a:solidFill>
            <a:srgbClr val="D40C2D"/>
          </a:solidFill>
        </p:spPr>
      </p:pic>
      <p:cxnSp>
        <p:nvCxnSpPr>
          <p:cNvPr id="21" name="Straight Connector 20"/>
          <p:cNvCxnSpPr/>
          <p:nvPr/>
        </p:nvCxnSpPr>
        <p:spPr>
          <a:xfrm flipV="1">
            <a:off x="8409898" y="2627266"/>
            <a:ext cx="533860" cy="83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  <a:stCxn id="29" idx="1"/>
            <a:endCxn id="8" idx="1"/>
          </p:cNvCxnSpPr>
          <p:nvPr/>
        </p:nvCxnSpPr>
        <p:spPr>
          <a:xfrm>
            <a:off x="4458336" y="3587417"/>
            <a:ext cx="1302460" cy="94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0" idx="3"/>
            <a:endCxn id="9" idx="1"/>
          </p:cNvCxnSpPr>
          <p:nvPr/>
        </p:nvCxnSpPr>
        <p:spPr>
          <a:xfrm flipV="1">
            <a:off x="4305795" y="4496698"/>
            <a:ext cx="1676457" cy="282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0"/>
          </p:cNvCxnSpPr>
          <p:nvPr/>
        </p:nvCxnSpPr>
        <p:spPr>
          <a:xfrm flipV="1">
            <a:off x="5960821" y="2796412"/>
            <a:ext cx="421481" cy="6858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018" y="3391842"/>
            <a:ext cx="299226" cy="42326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336" y="3139742"/>
            <a:ext cx="895350" cy="8953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569" y="4567449"/>
            <a:ext cx="299226" cy="423266"/>
          </a:xfrm>
          <a:prstGeom prst="rect">
            <a:avLst/>
          </a:prstGeom>
        </p:spPr>
      </p:pic>
      <p:sp>
        <p:nvSpPr>
          <p:cNvPr id="31" name="Cloud 30"/>
          <p:cNvSpPr/>
          <p:nvPr/>
        </p:nvSpPr>
        <p:spPr>
          <a:xfrm>
            <a:off x="5147605" y="1497114"/>
            <a:ext cx="2216866" cy="894161"/>
          </a:xfrm>
          <a:prstGeom prst="cloud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742" y="1494787"/>
            <a:ext cx="837610" cy="513457"/>
          </a:xfrm>
          <a:prstGeom prst="rect">
            <a:avLst/>
          </a:prstGeom>
          <a:solidFill>
            <a:srgbClr val="D40C2D"/>
          </a:solidFill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259" y="1755975"/>
            <a:ext cx="837610" cy="51345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818" y="1774681"/>
            <a:ext cx="837610" cy="513457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 flipH="1" flipV="1">
            <a:off x="8366058" y="3827666"/>
            <a:ext cx="171654" cy="621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186" y="4138201"/>
            <a:ext cx="895350" cy="89535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84" y="2247472"/>
            <a:ext cx="400050" cy="400050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7042930" y="3359201"/>
            <a:ext cx="1166943" cy="3064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" idx="3"/>
          </p:cNvCxnSpPr>
          <p:nvPr/>
        </p:nvCxnSpPr>
        <p:spPr>
          <a:xfrm>
            <a:off x="6382302" y="4496698"/>
            <a:ext cx="770414" cy="45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885" y="4838210"/>
            <a:ext cx="837610" cy="513457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4122862" y="3797921"/>
            <a:ext cx="47897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de-DE" sz="1600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Client</a:t>
            </a:r>
            <a:endParaRPr kumimoji="1" lang="en-US" sz="1600" dirty="0" err="1">
              <a:solidFill>
                <a:srgbClr val="000000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16694" y="4983201"/>
            <a:ext cx="47897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de-DE" sz="1600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Client</a:t>
            </a:r>
            <a:endParaRPr kumimoji="1" lang="en-US" sz="1600" dirty="0" err="1">
              <a:solidFill>
                <a:srgbClr val="000000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987" y="4379710"/>
            <a:ext cx="444394" cy="44439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733" y="3721426"/>
            <a:ext cx="444394" cy="44439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986" y="3109028"/>
            <a:ext cx="444394" cy="44439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199" y="3393096"/>
            <a:ext cx="444394" cy="444394"/>
          </a:xfrm>
          <a:prstGeom prst="rect">
            <a:avLst/>
          </a:prstGeom>
        </p:spPr>
      </p:pic>
      <p:cxnSp>
        <p:nvCxnSpPr>
          <p:cNvPr id="57" name="Straight Connector 56"/>
          <p:cNvCxnSpPr>
            <a:cxnSpLocks/>
            <a:stCxn id="49" idx="0"/>
          </p:cNvCxnSpPr>
          <p:nvPr/>
        </p:nvCxnSpPr>
        <p:spPr>
          <a:xfrm flipH="1" flipV="1">
            <a:off x="6360871" y="2797011"/>
            <a:ext cx="459312" cy="312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587646" y="3856022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OPIN1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57399" y="4658824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OPIN2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058737" y="2302610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SR5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141" y="5410127"/>
            <a:ext cx="837610" cy="513457"/>
          </a:xfrm>
          <a:prstGeom prst="rect">
            <a:avLst/>
          </a:prstGeom>
          <a:solidFill>
            <a:srgbClr val="D40C2D"/>
          </a:solidFill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881" y="4790316"/>
            <a:ext cx="837610" cy="513457"/>
          </a:xfrm>
          <a:prstGeom prst="rect">
            <a:avLst/>
          </a:prstGeom>
          <a:solidFill>
            <a:srgbClr val="D40C2D"/>
          </a:solidFill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734" y="5442841"/>
            <a:ext cx="837610" cy="513457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5590694" y="1373554"/>
            <a:ext cx="406363" cy="314462"/>
          </a:xfrm>
          <a:prstGeom prst="rect">
            <a:avLst/>
          </a:prstGeom>
          <a:solidFill>
            <a:srgbClr val="3070B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9461049" y="1310317"/>
            <a:ext cx="406363" cy="314462"/>
          </a:xfrm>
          <a:prstGeom prst="rect">
            <a:avLst/>
          </a:prstGeom>
          <a:solidFill>
            <a:srgbClr val="3070B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644387" y="1853153"/>
            <a:ext cx="406363" cy="314462"/>
          </a:xfrm>
          <a:prstGeom prst="rect">
            <a:avLst/>
          </a:prstGeom>
          <a:solidFill>
            <a:srgbClr val="3070B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936635" y="4627802"/>
            <a:ext cx="406363" cy="314462"/>
          </a:xfrm>
          <a:prstGeom prst="rect">
            <a:avLst/>
          </a:prstGeom>
          <a:solidFill>
            <a:srgbClr val="3070B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426132" y="5498322"/>
            <a:ext cx="406363" cy="314462"/>
          </a:xfrm>
          <a:prstGeom prst="rect">
            <a:avLst/>
          </a:prstGeom>
          <a:solidFill>
            <a:srgbClr val="3070B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72" y="5740389"/>
            <a:ext cx="400050" cy="4000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669898" y="5821227"/>
            <a:ext cx="37189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de-DE" sz="1400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OPIN</a:t>
            </a:r>
            <a:endParaRPr kumimoji="1" lang="en-US" sz="1400" dirty="0" err="1">
              <a:solidFill>
                <a:srgbClr val="000000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59688" y="5339103"/>
            <a:ext cx="8864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de-DE" sz="1400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Router</a:t>
            </a:r>
            <a:endParaRPr kumimoji="1" lang="en-US" sz="1400" dirty="0" err="1">
              <a:solidFill>
                <a:srgbClr val="000000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423" y="5272639"/>
            <a:ext cx="371303" cy="371303"/>
          </a:xfrm>
          <a:prstGeom prst="rect">
            <a:avLst/>
          </a:prstGeom>
        </p:spPr>
      </p:pic>
      <p:sp>
        <p:nvSpPr>
          <p:cNvPr id="127" name="Rectangle 126"/>
          <p:cNvSpPr/>
          <p:nvPr/>
        </p:nvSpPr>
        <p:spPr>
          <a:xfrm>
            <a:off x="5138476" y="5177970"/>
            <a:ext cx="3081200" cy="997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97" y="5278545"/>
            <a:ext cx="586442" cy="359490"/>
          </a:xfrm>
          <a:prstGeom prst="rect">
            <a:avLst/>
          </a:prstGeom>
          <a:solidFill>
            <a:srgbClr val="D40C2D"/>
          </a:solidFill>
        </p:spPr>
      </p:pic>
      <p:sp>
        <p:nvSpPr>
          <p:cNvPr id="129" name="TextBox 128"/>
          <p:cNvSpPr txBox="1"/>
          <p:nvPr/>
        </p:nvSpPr>
        <p:spPr>
          <a:xfrm>
            <a:off x="6938206" y="5242847"/>
            <a:ext cx="128146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sz="1400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Service instance for foo.com/bar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157571" y="5770223"/>
            <a:ext cx="406363" cy="314462"/>
          </a:xfrm>
          <a:prstGeom prst="rect">
            <a:avLst/>
          </a:prstGeom>
          <a:solidFill>
            <a:srgbClr val="3070B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n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643183" y="5712011"/>
            <a:ext cx="15463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de-DE" sz="1400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# of compute units per service instance</a:t>
            </a:r>
            <a:endParaRPr kumimoji="1" lang="en-US" sz="1400" dirty="0" err="1">
              <a:solidFill>
                <a:srgbClr val="000000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5793876" y="928362"/>
            <a:ext cx="6102392" cy="434307"/>
            <a:chOff x="2315749" y="859070"/>
            <a:chExt cx="6102392" cy="434307"/>
          </a:xfrm>
        </p:grpSpPr>
        <p:sp>
          <p:nvSpPr>
            <p:cNvPr id="79" name="Rectangle 78"/>
            <p:cNvSpPr/>
            <p:nvPr/>
          </p:nvSpPr>
          <p:spPr>
            <a:xfrm>
              <a:off x="7795972" y="859070"/>
              <a:ext cx="622169" cy="314462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80" name="Elbow Connector 79"/>
            <p:cNvCxnSpPr>
              <a:stCxn id="70" idx="0"/>
              <a:endCxn id="79" idx="1"/>
            </p:cNvCxnSpPr>
            <p:nvPr/>
          </p:nvCxnSpPr>
          <p:spPr>
            <a:xfrm rot="5400000" flipH="1" flipV="1">
              <a:off x="4917323" y="-1585272"/>
              <a:ext cx="277075" cy="5480223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9867412" y="1232723"/>
            <a:ext cx="2028855" cy="626809"/>
            <a:chOff x="6389285" y="1163431"/>
            <a:chExt cx="2028855" cy="626809"/>
          </a:xfrm>
        </p:grpSpPr>
        <p:sp>
          <p:nvSpPr>
            <p:cNvPr id="82" name="Rectangle 81"/>
            <p:cNvSpPr/>
            <p:nvPr/>
          </p:nvSpPr>
          <p:spPr>
            <a:xfrm>
              <a:off x="7795971" y="1163431"/>
              <a:ext cx="622169" cy="314462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795971" y="1475778"/>
              <a:ext cx="622169" cy="314462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84" name="Elbow Connector 83"/>
            <p:cNvCxnSpPr>
              <a:stCxn id="102" idx="3"/>
              <a:endCxn id="82" idx="1"/>
            </p:cNvCxnSpPr>
            <p:nvPr/>
          </p:nvCxnSpPr>
          <p:spPr>
            <a:xfrm flipV="1">
              <a:off x="6389285" y="1320662"/>
              <a:ext cx="1406686" cy="6670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4"/>
            <p:cNvCxnSpPr>
              <a:stCxn id="102" idx="3"/>
              <a:endCxn id="83" idx="1"/>
            </p:cNvCxnSpPr>
            <p:nvPr/>
          </p:nvCxnSpPr>
          <p:spPr>
            <a:xfrm>
              <a:off x="6389285" y="1387370"/>
              <a:ext cx="1406686" cy="24563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0139816" y="2155374"/>
            <a:ext cx="1756899" cy="2461543"/>
            <a:chOff x="6661689" y="2086082"/>
            <a:chExt cx="1756899" cy="2461543"/>
          </a:xfrm>
        </p:grpSpPr>
        <p:sp>
          <p:nvSpPr>
            <p:cNvPr id="87" name="Rectangle 86"/>
            <p:cNvSpPr/>
            <p:nvPr/>
          </p:nvSpPr>
          <p:spPr>
            <a:xfrm>
              <a:off x="7796419" y="2086082"/>
              <a:ext cx="622169" cy="314462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796419" y="2398429"/>
              <a:ext cx="622169" cy="314462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795251" y="2717797"/>
              <a:ext cx="622169" cy="314462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795700" y="3023740"/>
              <a:ext cx="622169" cy="314462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91" name="Elbow Connector 90"/>
            <p:cNvCxnSpPr>
              <a:stCxn id="104" idx="0"/>
              <a:endCxn id="87" idx="1"/>
            </p:cNvCxnSpPr>
            <p:nvPr/>
          </p:nvCxnSpPr>
          <p:spPr>
            <a:xfrm rot="5400000" flipH="1" flipV="1">
              <a:off x="6076899" y="2828105"/>
              <a:ext cx="2304311" cy="113472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>
              <a:stCxn id="104" idx="0"/>
              <a:endCxn id="88" idx="1"/>
            </p:cNvCxnSpPr>
            <p:nvPr/>
          </p:nvCxnSpPr>
          <p:spPr>
            <a:xfrm rot="5400000" flipH="1" flipV="1">
              <a:off x="6233072" y="2984278"/>
              <a:ext cx="1991964" cy="113472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104" idx="0"/>
              <a:endCxn id="89" idx="1"/>
            </p:cNvCxnSpPr>
            <p:nvPr/>
          </p:nvCxnSpPr>
          <p:spPr>
            <a:xfrm rot="5400000" flipH="1" flipV="1">
              <a:off x="6392172" y="3144546"/>
              <a:ext cx="1672596" cy="1133561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104" idx="0"/>
              <a:endCxn id="90" idx="1"/>
            </p:cNvCxnSpPr>
            <p:nvPr/>
          </p:nvCxnSpPr>
          <p:spPr>
            <a:xfrm rot="5400000" flipH="1" flipV="1">
              <a:off x="6545369" y="3297293"/>
              <a:ext cx="1366653" cy="1134010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10832495" y="3397393"/>
            <a:ext cx="1063500" cy="2247274"/>
            <a:chOff x="7354368" y="3328101"/>
            <a:chExt cx="1063500" cy="2247274"/>
          </a:xfrm>
        </p:grpSpPr>
        <p:sp>
          <p:nvSpPr>
            <p:cNvPr id="96" name="Rectangle 95"/>
            <p:cNvSpPr/>
            <p:nvPr/>
          </p:nvSpPr>
          <p:spPr>
            <a:xfrm>
              <a:off x="7795699" y="3328101"/>
              <a:ext cx="622169" cy="314462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795699" y="3640448"/>
              <a:ext cx="622169" cy="314462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98" name="Elbow Connector 97"/>
            <p:cNvCxnSpPr>
              <a:stCxn id="105" idx="3"/>
              <a:endCxn id="96" idx="1"/>
            </p:cNvCxnSpPr>
            <p:nvPr/>
          </p:nvCxnSpPr>
          <p:spPr>
            <a:xfrm flipV="1">
              <a:off x="7354368" y="3485332"/>
              <a:ext cx="441331" cy="209004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105" idx="3"/>
              <a:endCxn id="97" idx="1"/>
            </p:cNvCxnSpPr>
            <p:nvPr/>
          </p:nvCxnSpPr>
          <p:spPr>
            <a:xfrm flipV="1">
              <a:off x="7354368" y="3797679"/>
              <a:ext cx="441331" cy="177769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1132631" y="4112790"/>
            <a:ext cx="89262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Routing Identifier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10050750" y="1840912"/>
            <a:ext cx="1845965" cy="314462"/>
            <a:chOff x="6572624" y="1781721"/>
            <a:chExt cx="1845965" cy="314462"/>
          </a:xfrm>
        </p:grpSpPr>
        <p:sp>
          <p:nvSpPr>
            <p:cNvPr id="111" name="Rectangle 110"/>
            <p:cNvSpPr/>
            <p:nvPr/>
          </p:nvSpPr>
          <p:spPr>
            <a:xfrm>
              <a:off x="7796420" y="1781721"/>
              <a:ext cx="622169" cy="314462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12" name="Elbow Connector 111"/>
            <p:cNvCxnSpPr>
              <a:stCxn id="103" idx="3"/>
              <a:endCxn id="111" idx="1"/>
            </p:cNvCxnSpPr>
            <p:nvPr/>
          </p:nvCxnSpPr>
          <p:spPr>
            <a:xfrm flipV="1">
              <a:off x="6572624" y="1938952"/>
              <a:ext cx="1223796" cy="135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Rectangle 116"/>
          <p:cNvSpPr/>
          <p:nvPr/>
        </p:nvSpPr>
        <p:spPr>
          <a:xfrm>
            <a:off x="366667" y="1184081"/>
            <a:ext cx="3411908" cy="4876457"/>
          </a:xfrm>
          <a:prstGeom prst="rect">
            <a:avLst/>
          </a:prstGeom>
        </p:spPr>
        <p:txBody>
          <a:bodyPr anchor="ctr"/>
          <a:lstStyle/>
          <a:p>
            <a:pPr defTabSz="1187798">
              <a:lnSpc>
                <a:spcPct val="90000"/>
              </a:lnSpc>
              <a:spcBef>
                <a:spcPts val="1299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Key Criteria:</a:t>
            </a:r>
          </a:p>
          <a:p>
            <a:pPr marL="285750" indent="-285750" defTabSz="1187798">
              <a:lnSpc>
                <a:spcPct val="90000"/>
              </a:lnSpc>
              <a:spcBef>
                <a:spcPts val="1299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Compute-aware</a:t>
            </a:r>
          </a:p>
          <a:p>
            <a:pPr marL="285750" indent="-285750" defTabSz="1187798">
              <a:lnSpc>
                <a:spcPct val="90000"/>
              </a:lnSpc>
              <a:spcBef>
                <a:spcPts val="1299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Little/no signaling overhead</a:t>
            </a:r>
          </a:p>
          <a:p>
            <a:pPr marL="285750" indent="-285750" defTabSz="1187798">
              <a:lnSpc>
                <a:spcPct val="90000"/>
              </a:lnSpc>
              <a:spcBef>
                <a:spcPts val="1299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Implementable at link speed</a:t>
            </a:r>
          </a:p>
          <a:p>
            <a:pPr defTabSz="1187798">
              <a:lnSpc>
                <a:spcPct val="90000"/>
              </a:lnSpc>
              <a:spcBef>
                <a:spcPts val="1299"/>
              </a:spcBef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CArDS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[1]:</a:t>
            </a:r>
          </a:p>
          <a:p>
            <a:pPr marL="296950" indent="-296950" defTabSz="1187798">
              <a:lnSpc>
                <a:spcPct val="90000"/>
              </a:lnSpc>
              <a:spcBef>
                <a:spcPts val="1299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Each service instance assigned a normalized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(resource)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6950" indent="-296950" defTabSz="1187798">
              <a:lnSpc>
                <a:spcPct val="90000"/>
              </a:lnSpc>
              <a:spcBef>
                <a:spcPts val="1299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Compute units distributed to all OPINs as an identifier-specific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routing identifier </a:t>
            </a:r>
          </a:p>
          <a:p>
            <a:pPr marL="296950" indent="-296950" defTabSz="1187798">
              <a:lnSpc>
                <a:spcPct val="90000"/>
              </a:lnSpc>
              <a:spcBef>
                <a:spcPts val="1299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Distributed scheduling as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round robin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over the identifier for each incoming service request</a:t>
            </a:r>
          </a:p>
          <a:p>
            <a:pPr marL="296950" indent="-296950" defTabSz="1187798">
              <a:lnSpc>
                <a:spcPct val="90000"/>
              </a:lnSpc>
              <a:spcBef>
                <a:spcPts val="1299"/>
              </a:spcBef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Implementable, e.g., in P4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14297" y="538167"/>
            <a:ext cx="44738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FE916EE5-717B-48F9-8013-73966BF9549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98" y="2384389"/>
            <a:ext cx="444394" cy="444394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19D2847B-C26E-46DE-9901-33A0C67790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951" y="4439999"/>
            <a:ext cx="444394" cy="444394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99FF1982-2E1F-4612-ABC5-62E1BCD38B37}"/>
              </a:ext>
            </a:extLst>
          </p:cNvPr>
          <p:cNvSpPr txBox="1"/>
          <p:nvPr/>
        </p:nvSpPr>
        <p:spPr>
          <a:xfrm>
            <a:off x="1270660" y="6270174"/>
            <a:ext cx="903712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[1] </a:t>
            </a:r>
            <a:r>
              <a:rPr kumimoji="1" lang="en-US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R. Khalili Z. </a:t>
            </a:r>
            <a:r>
              <a:rPr kumimoji="1" lang="en-US" sz="105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Despotovic</a:t>
            </a:r>
            <a:r>
              <a:rPr kumimoji="1" lang="en-US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A. Hecker G. Carle K. Khandaker, D. Trossen. 2022. “</a:t>
            </a:r>
            <a:r>
              <a:rPr kumimoji="1" lang="en-US" sz="105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CArDS</a:t>
            </a:r>
            <a:r>
              <a:rPr kumimoji="1" lang="en-US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Dealing a New Hand in Reducing Service Request Completion Times”. In IFIP Networking.</a:t>
            </a:r>
          </a:p>
        </p:txBody>
      </p:sp>
    </p:spTree>
    <p:extLst>
      <p:ext uri="{BB962C8B-B14F-4D97-AF65-F5344CB8AC3E}">
        <p14:creationId xmlns:p14="http://schemas.microsoft.com/office/powerpoint/2010/main" val="158324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102" grpId="0" animBg="1"/>
      <p:bldP spid="103" grpId="0" animBg="1"/>
      <p:bldP spid="104" grpId="0" animBg="1"/>
      <p:bldP spid="105" grpId="0" animBg="1"/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1215614"/>
            <a:ext cx="5690191" cy="4712111"/>
          </a:xfrm>
        </p:spPr>
        <p:txBody>
          <a:bodyPr/>
          <a:lstStyle/>
          <a:p>
            <a:r>
              <a:rPr lang="en-US" sz="1600" dirty="0"/>
              <a:t>Event-based simulator using custom Python libraries</a:t>
            </a:r>
          </a:p>
          <a:p>
            <a:r>
              <a:rPr lang="en-US" sz="1600" dirty="0"/>
              <a:t>5 sites with 4 servers each and 1 service instance per server</a:t>
            </a:r>
          </a:p>
          <a:p>
            <a:r>
              <a:rPr lang="en-US" sz="1600" dirty="0"/>
              <a:t>Compute units assignment of instances defined at start</a:t>
            </a:r>
          </a:p>
          <a:p>
            <a:r>
              <a:rPr lang="en-US" sz="1600" dirty="0"/>
              <a:t>5 ingress semantic routers</a:t>
            </a:r>
          </a:p>
          <a:p>
            <a:r>
              <a:rPr lang="en-US" sz="1600" dirty="0"/>
              <a:t>All service requests are to one service function only, sent as single packet requests (all requests of one service identifier)</a:t>
            </a:r>
          </a:p>
          <a:p>
            <a:r>
              <a:rPr lang="en-US" sz="1600" dirty="0"/>
              <a:t>The network load is varied by configuring the total number of clients, distributed equally across 5 ingress semantic routers</a:t>
            </a:r>
          </a:p>
          <a:p>
            <a:pPr lvl="1"/>
            <a:r>
              <a:rPr lang="en-US" sz="1400" dirty="0"/>
              <a:t>100% workload is simulated using 1550 clients</a:t>
            </a:r>
          </a:p>
          <a:p>
            <a:r>
              <a:rPr lang="en-US" sz="1600" dirty="0"/>
              <a:t>Main metric is </a:t>
            </a:r>
            <a:r>
              <a:rPr lang="en-US" sz="1600" b="1" dirty="0"/>
              <a:t>request completion time </a:t>
            </a:r>
            <a:r>
              <a:rPr lang="en-US" sz="1600" dirty="0"/>
              <a:t>(RCT) of service requests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29" y="1527544"/>
            <a:ext cx="4663518" cy="37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 (1)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98844" y="1188182"/>
            <a:ext cx="11200465" cy="471211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Reduction of </a:t>
            </a:r>
            <a:r>
              <a:rPr lang="en-US" sz="1800" b="1" i="1" dirty="0"/>
              <a:t>initial request latency</a:t>
            </a:r>
          </a:p>
          <a:p>
            <a:r>
              <a:rPr lang="en-US" sz="1800" dirty="0"/>
              <a:t>ON-path compared against GSLB (see right) with focus on best </a:t>
            </a:r>
            <a:br>
              <a:rPr lang="en-US" sz="1800" dirty="0"/>
            </a:br>
            <a:r>
              <a:rPr lang="en-US" sz="1800" dirty="0"/>
              <a:t>case, i.e., load balancing of CDN-hosted services</a:t>
            </a:r>
            <a:br>
              <a:rPr lang="en-US" sz="1800" dirty="0"/>
            </a:br>
            <a:r>
              <a:rPr lang="en-US" sz="1600" dirty="0"/>
              <a:t>-&gt; </a:t>
            </a:r>
            <a:r>
              <a:rPr lang="en-US" sz="1600" b="1" dirty="0"/>
              <a:t>15 to 45ms </a:t>
            </a:r>
            <a:r>
              <a:rPr lang="en-US" sz="1600" dirty="0"/>
              <a:t>latency (higher for DNS over HTTP solutions)</a:t>
            </a:r>
            <a:br>
              <a:rPr lang="en-US" sz="1600" dirty="0"/>
            </a:br>
            <a:r>
              <a:rPr lang="en-US" sz="1600" dirty="0"/>
              <a:t>-&gt; On-path solutions </a:t>
            </a:r>
            <a:r>
              <a:rPr lang="en-US" sz="1600" b="1" dirty="0"/>
              <a:t>do not incur this latency </a:t>
            </a:r>
            <a:r>
              <a:rPr lang="en-US" sz="1600" dirty="0"/>
              <a:t>albeit shim layer routing may </a:t>
            </a:r>
            <a:br>
              <a:rPr lang="en-US" sz="1600" dirty="0"/>
            </a:br>
            <a:r>
              <a:rPr lang="en-US" sz="1600" dirty="0"/>
              <a:t>     incur some additional path stretch (for further study)</a:t>
            </a:r>
            <a:br>
              <a:rPr lang="en-US" sz="1600" dirty="0"/>
            </a:br>
            <a:r>
              <a:rPr lang="en-US" sz="1600" dirty="0"/>
              <a:t>-&gt; Also </a:t>
            </a:r>
            <a:r>
              <a:rPr lang="en-US" sz="1600" b="1" dirty="0"/>
              <a:t>message count for indirection is high </a:t>
            </a:r>
            <a:r>
              <a:rPr lang="en-US" sz="1600" dirty="0"/>
              <a:t>(see figure), e.g., with 4 </a:t>
            </a:r>
            <a:br>
              <a:rPr lang="en-US" sz="1600" dirty="0"/>
            </a:br>
            <a:r>
              <a:rPr lang="en-US" sz="1600" dirty="0"/>
              <a:t>    messages crossing client link compared to just two for on-path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Impact of </a:t>
            </a:r>
            <a:r>
              <a:rPr lang="en-US" sz="1800" b="1" i="1" dirty="0"/>
              <a:t>on-path distribution</a:t>
            </a:r>
          </a:p>
          <a:p>
            <a:r>
              <a:rPr lang="en-US" sz="1800" dirty="0"/>
              <a:t>Already evaluated in [1] but put into 5G context in </a:t>
            </a:r>
            <a:r>
              <a:rPr lang="en-US" sz="1800" b="1" dirty="0"/>
              <a:t>aligning with scalability needs of 5G</a:t>
            </a:r>
            <a:r>
              <a:rPr lang="en-US" sz="1800" dirty="0"/>
              <a:t> user plane function (UPF) deployment numbers of hundreds or even thousands of UPFs (user plane functions)</a:t>
            </a:r>
          </a:p>
          <a:p>
            <a:r>
              <a:rPr lang="en-US" sz="1800" dirty="0"/>
              <a:t>Also, rates for on-path resolution are </a:t>
            </a:r>
            <a:r>
              <a:rPr lang="en-US" sz="1800" b="1" dirty="0"/>
              <a:t>distributed</a:t>
            </a:r>
            <a:r>
              <a:rPr lang="en-US" sz="1800" dirty="0"/>
              <a:t> rather than going through explicit indirection architecture</a:t>
            </a:r>
          </a:p>
          <a:p>
            <a:pPr lvl="1"/>
            <a:r>
              <a:rPr lang="en-US" dirty="0"/>
              <a:t>Separate work on on-path systems looking to evaluate (prototypical) </a:t>
            </a:r>
            <a:r>
              <a:rPr lang="en-US" b="1" dirty="0"/>
              <a:t>ingress forwarding performance </a:t>
            </a:r>
            <a:r>
              <a:rPr lang="en-US" dirty="0"/>
              <a:t>(expected to be &gt;100k req/s per ingress in initial measurements)</a:t>
            </a:r>
          </a:p>
          <a:p>
            <a:pPr lvl="1"/>
            <a:r>
              <a:rPr lang="en-US" b="1" dirty="0"/>
              <a:t>Distributing the DNS </a:t>
            </a:r>
            <a:r>
              <a:rPr lang="en-US" dirty="0"/>
              <a:t>may be one way to cope with that, though, albeit with its own challenges!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97" y="538167"/>
            <a:ext cx="44738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91F25A-4155-4249-8E30-ED2AD54EC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106" y="615261"/>
            <a:ext cx="4107971" cy="33101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E67862-F793-42E8-B580-E3CE67284DE0}"/>
              </a:ext>
            </a:extLst>
          </p:cNvPr>
          <p:cNvSpPr txBox="1"/>
          <p:nvPr/>
        </p:nvSpPr>
        <p:spPr>
          <a:xfrm>
            <a:off x="1270660" y="6270174"/>
            <a:ext cx="903712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[1] </a:t>
            </a:r>
            <a:r>
              <a:rPr kumimoji="1" lang="en-US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R. Khalili Z. </a:t>
            </a:r>
            <a:r>
              <a:rPr kumimoji="1" lang="en-US" sz="105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Despotovic</a:t>
            </a:r>
            <a:r>
              <a:rPr kumimoji="1" lang="en-US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A. Hecker G. Carle K. Khandaker, D. Trossen. 2022. “</a:t>
            </a:r>
            <a:r>
              <a:rPr kumimoji="1" lang="en-US" sz="105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CArDS</a:t>
            </a:r>
            <a:r>
              <a:rPr kumimoji="1" lang="en-US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Dealing a New Hand in Reducing Service Request Completion Times”. In IFIP Networking.</a:t>
            </a:r>
          </a:p>
        </p:txBody>
      </p:sp>
    </p:spTree>
    <p:extLst>
      <p:ext uri="{BB962C8B-B14F-4D97-AF65-F5344CB8AC3E}">
        <p14:creationId xmlns:p14="http://schemas.microsoft.com/office/powerpoint/2010/main" val="3263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 (2)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5989" y="1188182"/>
            <a:ext cx="8009098" cy="471211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Supporting </a:t>
            </a:r>
            <a:r>
              <a:rPr lang="en-US" sz="1800" b="1" i="1" dirty="0"/>
              <a:t>small affinities</a:t>
            </a:r>
          </a:p>
          <a:p>
            <a:r>
              <a:rPr lang="en-US" sz="1600" dirty="0"/>
              <a:t>Similar to comparing M/M/k system with N clients against M/M/1 with N/k clients</a:t>
            </a:r>
          </a:p>
          <a:p>
            <a:r>
              <a:rPr lang="en-US" sz="1600" dirty="0"/>
              <a:t>Use case of AR/VR with 500ms max chunk retrieval (100ms average)</a:t>
            </a:r>
          </a:p>
          <a:p>
            <a:r>
              <a:rPr lang="en-US" sz="1600" b="1" dirty="0"/>
              <a:t>Average latencies </a:t>
            </a:r>
            <a:r>
              <a:rPr lang="en-US" sz="1600" dirty="0"/>
              <a:t>hardly affected but </a:t>
            </a:r>
            <a:r>
              <a:rPr lang="en-US" sz="1600" b="1" dirty="0"/>
              <a:t>significant reduction of latency variance</a:t>
            </a:r>
            <a:r>
              <a:rPr lang="en-US" sz="1600" dirty="0"/>
              <a:t>, leading to smoother user experience</a:t>
            </a:r>
          </a:p>
          <a:p>
            <a:pPr marL="0" indent="0">
              <a:buNone/>
            </a:pPr>
            <a:r>
              <a:rPr lang="en-US" sz="1800" dirty="0"/>
              <a:t>Impacting use case performance in </a:t>
            </a:r>
            <a:r>
              <a:rPr lang="en-US" sz="1800" b="1" i="1" dirty="0"/>
              <a:t>resilience situations</a:t>
            </a:r>
          </a:p>
          <a:p>
            <a:r>
              <a:rPr lang="en-US" sz="1600" dirty="0"/>
              <a:t>Studied impact of failure of one service instance on overall latencies </a:t>
            </a:r>
          </a:p>
          <a:p>
            <a:r>
              <a:rPr lang="en-US" sz="1600" dirty="0"/>
              <a:t>Long affinities equally impact affect ALL clients in affected group</a:t>
            </a:r>
          </a:p>
          <a:p>
            <a:r>
              <a:rPr lang="en-US" sz="1600" dirty="0"/>
              <a:t>Small affinities lowered this impact by about 4.5 fold</a:t>
            </a:r>
            <a:br>
              <a:rPr lang="en-US" sz="1800" dirty="0"/>
            </a:br>
            <a:r>
              <a:rPr lang="en-US" sz="1400" dirty="0"/>
              <a:t>-&gt; </a:t>
            </a:r>
            <a:r>
              <a:rPr lang="en-US" sz="1400" b="1" dirty="0"/>
              <a:t>shared fate </a:t>
            </a:r>
            <a:r>
              <a:rPr lang="en-US" sz="1400" dirty="0"/>
              <a:t>for small affinity realizations</a:t>
            </a:r>
          </a:p>
          <a:p>
            <a:pPr marL="0" indent="0">
              <a:buNone/>
            </a:pPr>
            <a:r>
              <a:rPr lang="en-US" sz="1600" b="1" dirty="0"/>
              <a:t>Important insight: </a:t>
            </a:r>
            <a:r>
              <a:rPr lang="en-US" sz="1600" dirty="0"/>
              <a:t>Problematic to apply small affinities in off-path systems to gain variance and resilience benefits</a:t>
            </a:r>
          </a:p>
          <a:p>
            <a:r>
              <a:rPr lang="en-US" sz="1600" dirty="0"/>
              <a:t>Would </a:t>
            </a:r>
            <a:r>
              <a:rPr lang="en-US" sz="1600" b="1" dirty="0"/>
              <a:t>lead to ~6.2k DNS requests per second </a:t>
            </a:r>
            <a:r>
              <a:rPr lang="en-US" sz="1600" dirty="0"/>
              <a:t>from this use case alone </a:t>
            </a:r>
            <a:br>
              <a:rPr lang="en-US" sz="1600" dirty="0"/>
            </a:br>
            <a:r>
              <a:rPr lang="en-US" sz="1600" dirty="0"/>
              <a:t>-&gt; most DNS systems are rate limited and would not allow for such rates</a:t>
            </a:r>
          </a:p>
          <a:p>
            <a:r>
              <a:rPr lang="en-US" sz="1600" dirty="0"/>
              <a:t>Would </a:t>
            </a:r>
            <a:r>
              <a:rPr lang="en-US" sz="1600" b="1" dirty="0"/>
              <a:t>exceed latency budget f</a:t>
            </a:r>
            <a:r>
              <a:rPr lang="en-US" sz="1600" dirty="0"/>
              <a:t>or use cases like AR/VR due to resolution latency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97" y="538167"/>
            <a:ext cx="44738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381385-5854-4B72-8DF4-DA76F7CAC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087" y="365126"/>
            <a:ext cx="3667563" cy="29445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C894B6-CD0B-432F-BCAC-2BD9E87DC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889" y="3309693"/>
            <a:ext cx="3798761" cy="289802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B52E88A-1EB2-4C0B-A8DD-BB55431B7A35}"/>
              </a:ext>
            </a:extLst>
          </p:cNvPr>
          <p:cNvSpPr/>
          <p:nvPr/>
        </p:nvSpPr>
        <p:spPr>
          <a:xfrm>
            <a:off x="9589169" y="3309693"/>
            <a:ext cx="1335505" cy="5923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61BAF2-17E8-4F78-8B38-0E237F698BA2}"/>
              </a:ext>
            </a:extLst>
          </p:cNvPr>
          <p:cNvSpPr/>
          <p:nvPr/>
        </p:nvSpPr>
        <p:spPr>
          <a:xfrm>
            <a:off x="9589168" y="4869788"/>
            <a:ext cx="1335505" cy="59230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46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dirty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answer to L3 vs L7 is largely driven by the needs for </a:t>
            </a:r>
            <a:r>
              <a:rPr lang="en-GB" b="1" dirty="0"/>
              <a:t>dynamicity of relations </a:t>
            </a:r>
            <a:r>
              <a:rPr lang="en-GB" dirty="0"/>
              <a:t>between client and the (compute) resources implementing the service instances</a:t>
            </a:r>
          </a:p>
          <a:p>
            <a:pPr lvl="1"/>
            <a:r>
              <a:rPr lang="en-GB" dirty="0"/>
              <a:t>Hence, </a:t>
            </a:r>
            <a:r>
              <a:rPr lang="en-GB" b="1" dirty="0"/>
              <a:t>new scenarios </a:t>
            </a:r>
            <a:r>
              <a:rPr lang="en-GB" dirty="0"/>
              <a:t>like AR/VR, edge computing, distributed learning, …, may be the driver here!</a:t>
            </a:r>
            <a:endParaRPr lang="" dirty="0"/>
          </a:p>
          <a:p>
            <a:endParaRPr lang="" dirty="0"/>
          </a:p>
          <a:p>
            <a:r>
              <a:rPr lang="en-GB" b="1" dirty="0"/>
              <a:t>Latency variance </a:t>
            </a:r>
            <a:r>
              <a:rPr lang="en-GB" dirty="0"/>
              <a:t>may be the biggest gain for having the ability to send to any of the possibly many service instances (without the latency penalties current L7 systems introduce)</a:t>
            </a:r>
          </a:p>
          <a:p>
            <a:pPr lvl="1"/>
            <a:r>
              <a:rPr lang="en-US" dirty="0"/>
              <a:t>Here even just random distribution (if all compute resources are equally dimensioned) suffices!</a:t>
            </a:r>
            <a:endParaRPr lang="" dirty="0"/>
          </a:p>
          <a:p>
            <a:endParaRPr lang="" dirty="0"/>
          </a:p>
          <a:p>
            <a:r>
              <a:rPr lang="en-GB" b="1" dirty="0"/>
              <a:t>Fate sharing </a:t>
            </a:r>
            <a:r>
              <a:rPr lang="en-GB" dirty="0"/>
              <a:t>through virtualization can lead to better resilience across all clients</a:t>
            </a:r>
          </a:p>
          <a:p>
            <a:pPr lvl="1"/>
            <a:r>
              <a:rPr lang="en-GB" dirty="0"/>
              <a:t>When combined with </a:t>
            </a:r>
            <a:r>
              <a:rPr lang="en-GB" b="1" dirty="0"/>
              <a:t>fast server failure reporting </a:t>
            </a:r>
            <a:r>
              <a:rPr lang="en-GB" dirty="0"/>
              <a:t>to OPINs, this may even improve on recovery times (not studied in our work)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191385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FIP_20min_Vid_Slides.pptx" id="{A209BC45-B2CD-4120-B87D-F4D2D086CE56}" vid="{D4EA21D4-FC50-491D-812B-8843F45617BE}"/>
    </a:ext>
  </a:extLst>
</a:theme>
</file>

<file path=ppt/theme/theme2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FIP_20min_Vid_Slides.pptx" id="{A209BC45-B2CD-4120-B87D-F4D2D086CE56}" vid="{4CFA7FD8-0A11-4415-8360-E8ACCA7ECCA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IFIP_20min_Vid_Slides.pptx</Template>
  <TotalTime>7396</TotalTime>
  <Words>1309</Words>
  <Application>Microsoft Office PowerPoint</Application>
  <PresentationFormat>Custom</PresentationFormat>
  <Paragraphs>151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Microsoft YaHei</vt:lpstr>
      <vt:lpstr>Arial</vt:lpstr>
      <vt:lpstr>Calibri</vt:lpstr>
      <vt:lpstr>黑体</vt:lpstr>
      <vt:lpstr>封面页_图片版 </vt:lpstr>
      <vt:lpstr>章节页</vt:lpstr>
      <vt:lpstr>On-path vs Off-path Traffic Steering, That Is The Question</vt:lpstr>
      <vt:lpstr>Problem of Traffic Steering</vt:lpstr>
      <vt:lpstr>System-At-Test for Off-path Traffic Steering</vt:lpstr>
      <vt:lpstr>System-At-Test for On-path Traffic Steering</vt:lpstr>
      <vt:lpstr>Traffic Steering Algorithm: Compute-Aware Distributed Scheduling (CArDS)</vt:lpstr>
      <vt:lpstr>Simulation Setup</vt:lpstr>
      <vt:lpstr>Key Insights (1)</vt:lpstr>
      <vt:lpstr>Key Insights (2)</vt:lpstr>
      <vt:lpstr>Conclusion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CArDS: Dealing a New Hand in Reducing Service Request Completion Times</dc:title>
  <dc:creator>Dirk Trossen</dc:creator>
  <cp:lastModifiedBy>Dirk Trossen</cp:lastModifiedBy>
  <cp:revision>100</cp:revision>
  <dcterms:created xsi:type="dcterms:W3CDTF">2022-06-02T16:00:17Z</dcterms:created>
  <dcterms:modified xsi:type="dcterms:W3CDTF">2022-11-03T09:16:56Z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(3)zhpvi2LaimGP8Xurgbxbp51urhaxiNznDEqJoCfJehQi8RnzNOCvFm7b52IiI40JpTAvz62G
vGhvceV68RSx4xpDqTiz/uGUOLbrC8nw0iUzGYNEbg1CiwMxVqlfrqnyUXoW47VrKtyuL/Az
jqrLQpoG4xq/Qd+YWnLI56WrYtUNItWLByrUKUOJFsnrrBQm8Sn/HVKPhXeN4U/qS/9VnA/a
qDHtH8yEutGeLhPZrv</vt:lpwstr>
  </property>
  <property fmtid="{D5CDD505-2E9C-101B-9397-08002B2CF9AE}" pid="3" name="_2015_ms_pID_7253431">
    <vt:lpwstr>Zk7Z0F6x4Ld2Ddis0WSwg9+g2HcbbBseBby5f6sERj2wYjDc3R8FIi
8opYsN4OUbJndAMAldFBqajYDg1eob0GQqfO7x8oMSGcX1rDrxpoyd2DK87mc+zj5s8OSt67
OcpssdBOPNkWGuBZ6hjls+z70gHQPs1zNnXD+aLjbVJ2QI48fm7Tq21oXv7fUUNvWUR4mA5i
ael2Aylb87cgSBqcnZp+0yqrYfoU2RFHkD1p</vt:lpwstr>
  </property>
  <property fmtid="{D5CDD505-2E9C-101B-9397-08002B2CF9AE}" pid="4" name="_2015_ms_pID_7253432">
    <vt:lpwstr>hHkE8I+CbFJTBiHBS1Rtir8=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1654185617</vt:lpwstr>
  </property>
</Properties>
</file>