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325" r:id="rId2"/>
    <p:sldId id="368" r:id="rId3"/>
    <p:sldId id="377" r:id="rId4"/>
    <p:sldId id="396" r:id="rId5"/>
    <p:sldId id="486" r:id="rId6"/>
    <p:sldId id="487" r:id="rId7"/>
    <p:sldId id="488" r:id="rId8"/>
    <p:sldId id="489" r:id="rId9"/>
    <p:sldId id="3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3AC67999-4F6E-4DC9-B9D8-AFD8BCF6B728}">
          <p14:sldIdLst>
            <p14:sldId id="325"/>
            <p14:sldId id="368"/>
            <p14:sldId id="377"/>
            <p14:sldId id="396"/>
            <p14:sldId id="486"/>
            <p14:sldId id="487"/>
            <p14:sldId id="488"/>
            <p14:sldId id="489"/>
          </p14:sldIdLst>
        </p14:section>
        <p14:section name="Ending" id="{D9FEE994-D176-4E74-BA23-5B415FDB4F81}">
          <p14:sldIdLst>
            <p14:sldId id="3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rk Trossen" initials="DT" lastIdx="2" clrIdx="0">
    <p:extLst>
      <p:ext uri="{19B8F6BF-5375-455C-9EA6-DF929625EA0E}">
        <p15:presenceInfo xmlns:p15="http://schemas.microsoft.com/office/powerpoint/2012/main" userId="S-1-5-21-147214757-305610072-1517763936-7015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00000"/>
    <a:srgbClr val="C80000"/>
    <a:srgbClr val="DE0000"/>
    <a:srgbClr val="BE64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9" autoAdjust="0"/>
    <p:restoredTop sz="86645" autoAdjust="0"/>
  </p:normalViewPr>
  <p:slideViewPr>
    <p:cSldViewPr snapToGrid="0">
      <p:cViewPr varScale="1">
        <p:scale>
          <a:sx n="55" d="100"/>
          <a:sy n="55" d="100"/>
        </p:scale>
        <p:origin x="12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276A9-F8EA-4524-A57D-AC15174C1E8D}" type="datetimeFigureOut">
              <a:rPr lang="zh-CN" altLang="en-US" smtClean="0"/>
              <a:t>2023/7/25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E3FA4-70BC-4709-9C87-D20BF4DEA2E8}" type="slidenum">
              <a:rPr lang="zh-CN" altLang="en-US" smtClean="0"/>
              <a:t>‹#›</a:t>
            </a:fld>
            <a:endParaRPr lang="zh-CN" altLang="en-US"/>
          </a:p>
        </p:txBody>
      </p:sp>
    </p:spTree>
    <p:extLst>
      <p:ext uri="{BB962C8B-B14F-4D97-AF65-F5344CB8AC3E}">
        <p14:creationId xmlns:p14="http://schemas.microsoft.com/office/powerpoint/2010/main" val="426229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1</a:t>
            </a:fld>
            <a:endParaRPr lang="zh-CN" altLang="en-US"/>
          </a:p>
        </p:txBody>
      </p:sp>
    </p:spTree>
    <p:extLst>
      <p:ext uri="{BB962C8B-B14F-4D97-AF65-F5344CB8AC3E}">
        <p14:creationId xmlns:p14="http://schemas.microsoft.com/office/powerpoint/2010/main" val="389056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2</a:t>
            </a:fld>
            <a:endParaRPr lang="zh-CN" altLang="en-US"/>
          </a:p>
        </p:txBody>
      </p:sp>
    </p:spTree>
    <p:extLst>
      <p:ext uri="{BB962C8B-B14F-4D97-AF65-F5344CB8AC3E}">
        <p14:creationId xmlns:p14="http://schemas.microsoft.com/office/powerpoint/2010/main" val="2639689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3</a:t>
            </a:fld>
            <a:endParaRPr lang="zh-CN" altLang="en-US"/>
          </a:p>
        </p:txBody>
      </p:sp>
    </p:spTree>
    <p:extLst>
      <p:ext uri="{BB962C8B-B14F-4D97-AF65-F5344CB8AC3E}">
        <p14:creationId xmlns:p14="http://schemas.microsoft.com/office/powerpoint/2010/main" val="3136187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4</a:t>
            </a:fld>
            <a:endParaRPr lang="zh-CN" altLang="en-US"/>
          </a:p>
        </p:txBody>
      </p:sp>
    </p:spTree>
    <p:extLst>
      <p:ext uri="{BB962C8B-B14F-4D97-AF65-F5344CB8AC3E}">
        <p14:creationId xmlns:p14="http://schemas.microsoft.com/office/powerpoint/2010/main" val="1417139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5</a:t>
            </a:fld>
            <a:endParaRPr lang="zh-CN" altLang="en-US"/>
          </a:p>
        </p:txBody>
      </p:sp>
    </p:spTree>
    <p:extLst>
      <p:ext uri="{BB962C8B-B14F-4D97-AF65-F5344CB8AC3E}">
        <p14:creationId xmlns:p14="http://schemas.microsoft.com/office/powerpoint/2010/main" val="329305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6</a:t>
            </a:fld>
            <a:endParaRPr lang="zh-CN" altLang="en-US"/>
          </a:p>
        </p:txBody>
      </p:sp>
    </p:spTree>
    <p:extLst>
      <p:ext uri="{BB962C8B-B14F-4D97-AF65-F5344CB8AC3E}">
        <p14:creationId xmlns:p14="http://schemas.microsoft.com/office/powerpoint/2010/main" val="180252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7</a:t>
            </a:fld>
            <a:endParaRPr lang="zh-CN" altLang="en-US"/>
          </a:p>
        </p:txBody>
      </p:sp>
    </p:spTree>
    <p:extLst>
      <p:ext uri="{BB962C8B-B14F-4D97-AF65-F5344CB8AC3E}">
        <p14:creationId xmlns:p14="http://schemas.microsoft.com/office/powerpoint/2010/main" val="1749626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8</a:t>
            </a:fld>
            <a:endParaRPr lang="zh-CN" altLang="en-US"/>
          </a:p>
        </p:txBody>
      </p:sp>
    </p:spTree>
    <p:extLst>
      <p:ext uri="{BB962C8B-B14F-4D97-AF65-F5344CB8AC3E}">
        <p14:creationId xmlns:p14="http://schemas.microsoft.com/office/powerpoint/2010/main" val="1450107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9</a:t>
            </a:fld>
            <a:endParaRPr lang="zh-CN" altLang="en-US"/>
          </a:p>
        </p:txBody>
      </p:sp>
    </p:spTree>
    <p:extLst>
      <p:ext uri="{BB962C8B-B14F-4D97-AF65-F5344CB8AC3E}">
        <p14:creationId xmlns:p14="http://schemas.microsoft.com/office/powerpoint/2010/main" val="539109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996991" y="6150941"/>
            <a:ext cx="4138943" cy="20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300" b="1"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HUAWEI TECHNOLOGIES CO., LTD.</a:t>
            </a:r>
          </a:p>
        </p:txBody>
      </p:sp>
      <p:pic>
        <p:nvPicPr>
          <p:cNvPr id="5" name="Picture 2" descr="\\Mac\Home\Desktop\Huaw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39042" y="5516901"/>
            <a:ext cx="877400" cy="880261"/>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幻灯片起始页</a:t>
            </a:r>
          </a:p>
        </p:txBody>
      </p:sp>
    </p:spTree>
    <p:extLst>
      <p:ext uri="{BB962C8B-B14F-4D97-AF65-F5344CB8AC3E}">
        <p14:creationId xmlns:p14="http://schemas.microsoft.com/office/powerpoint/2010/main" val="8756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998721" y="6356348"/>
            <a:ext cx="2743200" cy="365125"/>
          </a:xfrm>
        </p:spPr>
        <p:txBody>
          <a:bodyPr/>
          <a:lstStyle/>
          <a:p>
            <a:fld id="{3B2EB907-FB1D-4A7B-A172-23AD64D89EC6}" type="slidenum">
              <a:rPr lang="zh-CN" altLang="en-US" smtClean="0"/>
              <a:t>‹#›</a:t>
            </a:fld>
            <a:endParaRPr lang="zh-CN" altLang="en-US"/>
          </a:p>
        </p:txBody>
      </p:sp>
      <p:pic>
        <p:nvPicPr>
          <p:cNvPr id="8"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0"/>
            <a:ext cx="403761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页脚占位符 5"/>
          <p:cNvSpPr>
            <a:spLocks noGrp="1"/>
          </p:cNvSpPr>
          <p:nvPr>
            <p:ph type="ftr" sz="quarter" idx="11"/>
          </p:nvPr>
        </p:nvSpPr>
        <p:spPr>
          <a:xfrm>
            <a:off x="428378" y="6356349"/>
            <a:ext cx="3180862" cy="365125"/>
          </a:xfrm>
        </p:spPr>
        <p:txBody>
          <a:bodyPr/>
          <a:lstStyle>
            <a:lvl1pPr>
              <a:defRPr b="1">
                <a:solidFill>
                  <a:schemeClr val="bg1"/>
                </a:solidFill>
              </a:defRPr>
            </a:lvl1pPr>
          </a:lstStyle>
          <a:p>
            <a:r>
              <a:rPr lang="en-US" altLang="zh-CN" dirty="0"/>
              <a:t>Huawei Confidential</a:t>
            </a:r>
            <a:endParaRPr lang="zh-CN" altLang="en-US" dirty="0"/>
          </a:p>
        </p:txBody>
      </p:sp>
      <p:sp>
        <p:nvSpPr>
          <p:cNvPr id="3" name="内容占位符 2"/>
          <p:cNvSpPr>
            <a:spLocks noGrp="1"/>
          </p:cNvSpPr>
          <p:nvPr>
            <p:ph idx="1"/>
          </p:nvPr>
        </p:nvSpPr>
        <p:spPr>
          <a:xfrm>
            <a:off x="4589093" y="612321"/>
            <a:ext cx="7152828" cy="5248729"/>
          </a:xfrm>
        </p:spPr>
        <p:txBody>
          <a:bodyPr anchor="ctr">
            <a:normAutofit/>
          </a:bodyPr>
          <a:lstStyle>
            <a:lvl1pPr marL="514350" indent="-514350">
              <a:buFont typeface="+mj-lt"/>
              <a:buAutoNum type="arabicPeriod"/>
              <a:defRPr sz="2800">
                <a:solidFill>
                  <a:schemeClr val="tx1">
                    <a:lumMod val="75000"/>
                    <a:lumOff val="25000"/>
                  </a:schemeClr>
                </a:solidFill>
              </a:defRPr>
            </a:lvl1pPr>
            <a:lvl2pPr marL="971550" indent="-514350">
              <a:buFont typeface="+mj-lt"/>
              <a:buAutoNum type="arabicPeriod"/>
              <a:defRPr sz="2400">
                <a:solidFill>
                  <a:schemeClr val="tx1">
                    <a:lumMod val="75000"/>
                    <a:lumOff val="25000"/>
                  </a:schemeClr>
                </a:solidFill>
              </a:defRPr>
            </a:lvl2pPr>
            <a:lvl3pPr marL="1371600" indent="-457200">
              <a:buFont typeface="+mj-lt"/>
              <a:buAutoNum type="arabicPeriod"/>
              <a:defRPr sz="2000">
                <a:solidFill>
                  <a:schemeClr val="tx1">
                    <a:lumMod val="75000"/>
                    <a:lumOff val="25000"/>
                  </a:schemeClr>
                </a:solidFill>
              </a:defRPr>
            </a:lvl3pPr>
            <a:lvl4pPr marL="1828800" indent="-457200">
              <a:buFont typeface="+mj-lt"/>
              <a:buAutoNum type="arabicPeriod"/>
              <a:defRPr sz="1800">
                <a:solidFill>
                  <a:schemeClr val="tx1">
                    <a:lumMod val="75000"/>
                    <a:lumOff val="25000"/>
                  </a:schemeClr>
                </a:solidFill>
              </a:defRPr>
            </a:lvl4pPr>
            <a:lvl5pPr marL="2286000" indent="-457200">
              <a:buFont typeface="+mj-lt"/>
              <a:buAutoNum type="arabicPeriod"/>
              <a:defRPr sz="1800">
                <a:solidFill>
                  <a:schemeClr val="tx1">
                    <a:lumMod val="75000"/>
                    <a:lumOff val="25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190990" y="3058898"/>
            <a:ext cx="3655638" cy="740204"/>
          </a:xfrm>
        </p:spPr>
        <p:txBody>
          <a:bodyPr anchor="ctr">
            <a:normAutofit/>
          </a:bodyPr>
          <a:lstStyle>
            <a:lvl1pPr marL="0" indent="0" algn="ctr">
              <a:buNone/>
              <a:defRPr sz="4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报告内容</a:t>
            </a:r>
            <a:r>
              <a:rPr lang="en-US" altLang="zh-CN" dirty="0"/>
              <a:t> </a:t>
            </a:r>
            <a:endParaRPr lang="zh-CN" altLang="en-US" dirty="0"/>
          </a:p>
        </p:txBody>
      </p:sp>
    </p:spTree>
    <p:extLst>
      <p:ext uri="{BB962C8B-B14F-4D97-AF65-F5344CB8AC3E}">
        <p14:creationId xmlns:p14="http://schemas.microsoft.com/office/powerpoint/2010/main" val="18643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 y="117805"/>
            <a:ext cx="11740243" cy="605380"/>
          </a:xfrm>
        </p:spPr>
        <p:txBody>
          <a:bodyPr>
            <a:normAutofit/>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220435" y="794759"/>
            <a:ext cx="11740243" cy="5556614"/>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5" name="页脚占位符 4"/>
          <p:cNvSpPr>
            <a:spLocks noGrp="1"/>
          </p:cNvSpPr>
          <p:nvPr>
            <p:ph type="ftr" sz="quarter" idx="11"/>
          </p:nvPr>
        </p:nvSpPr>
        <p:spPr>
          <a:xfrm>
            <a:off x="4033156" y="6432340"/>
            <a:ext cx="4114800" cy="365125"/>
          </a:xfrm>
        </p:spPr>
        <p:txBody>
          <a:bodyPr/>
          <a:lstStyle>
            <a:lvl1pPr>
              <a:defRPr b="1"/>
            </a:lvl1pPr>
          </a:lstStyle>
          <a:p>
            <a:r>
              <a:rPr lang="en-US" altLang="zh-CN" dirty="0"/>
              <a:t>Huawei Confidential</a:t>
            </a:r>
            <a:endParaRPr lang="zh-CN" altLang="en-US" dirty="0"/>
          </a:p>
        </p:txBody>
      </p:sp>
      <p:sp>
        <p:nvSpPr>
          <p:cNvPr id="6" name="灯片编号占位符 5"/>
          <p:cNvSpPr>
            <a:spLocks noGrp="1"/>
          </p:cNvSpPr>
          <p:nvPr>
            <p:ph type="sldNum" sz="quarter" idx="12"/>
          </p:nvPr>
        </p:nvSpPr>
        <p:spPr>
          <a:xfrm>
            <a:off x="9217478" y="6432340"/>
            <a:ext cx="2743200" cy="365125"/>
          </a:xfrm>
        </p:spPr>
        <p:txBody>
          <a:bodyPr/>
          <a:lstStyle>
            <a:lvl1pPr>
              <a:defRPr b="1"/>
            </a:lvl1pPr>
          </a:lstStyle>
          <a:p>
            <a:fld id="{58F0DF12-7358-42AF-9D69-5AE0A19CED27}" type="slidenum">
              <a:rPr lang="zh-CN" altLang="en-US" smtClean="0"/>
              <a:pPr/>
              <a:t>‹#›</a:t>
            </a:fld>
            <a:endParaRPr lang="zh-CN" altLang="en-US" dirty="0"/>
          </a:p>
        </p:txBody>
      </p:sp>
    </p:spTree>
    <p:extLst>
      <p:ext uri="{BB962C8B-B14F-4D97-AF65-F5344CB8AC3E}">
        <p14:creationId xmlns:p14="http://schemas.microsoft.com/office/powerpoint/2010/main" val="257373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5"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过渡页标题</a:t>
            </a:r>
          </a:p>
        </p:txBody>
      </p:sp>
    </p:spTree>
    <p:extLst>
      <p:ext uri="{BB962C8B-B14F-4D97-AF65-F5344CB8AC3E}">
        <p14:creationId xmlns:p14="http://schemas.microsoft.com/office/powerpoint/2010/main" val="331004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幻灯片制作参考规范">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408526" y="1490912"/>
            <a:ext cx="2459567" cy="316483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:32-35pt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Medium</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a:p>
            <a:pPr algn="r">
              <a:lnSpc>
                <a:spcPct val="7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:20-22pt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:18pt  </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Regular</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p:txBody>
      </p:sp>
      <p:sp>
        <p:nvSpPr>
          <p:cNvPr id="7" name="Rectangle 7"/>
          <p:cNvSpPr>
            <a:spLocks noChangeArrowheads="1"/>
          </p:cNvSpPr>
          <p:nvPr userDrawn="1"/>
        </p:nvSpPr>
        <p:spPr bwMode="auto">
          <a:xfrm>
            <a:off x="3214611" y="1490912"/>
            <a:ext cx="2459567" cy="21861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:30-32pt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黑体 </a:t>
            </a:r>
          </a:p>
          <a:p>
            <a:pPr algn="r">
              <a:lnSpc>
                <a:spcPct val="12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:18-20pt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细黑体</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Group 77"/>
          <p:cNvGrpSpPr>
            <a:grpSpLocks/>
          </p:cNvGrpSpPr>
          <p:nvPr userDrawn="1"/>
        </p:nvGrpSpPr>
        <p:grpSpPr bwMode="auto">
          <a:xfrm>
            <a:off x="8640530" y="1383362"/>
            <a:ext cx="986367" cy="3224213"/>
            <a:chOff x="5893" y="2251"/>
            <a:chExt cx="466" cy="2031"/>
          </a:xfrm>
        </p:grpSpPr>
        <p:grpSp>
          <p:nvGrpSpPr>
            <p:cNvPr id="11" name="Group 79"/>
            <p:cNvGrpSpPr>
              <a:grpSpLocks/>
            </p:cNvGrpSpPr>
            <p:nvPr userDrawn="1"/>
          </p:nvGrpSpPr>
          <p:grpSpPr bwMode="auto">
            <a:xfrm>
              <a:off x="5893" y="2387"/>
              <a:ext cx="466" cy="115"/>
              <a:chOff x="5893" y="2387"/>
              <a:chExt cx="466" cy="115"/>
            </a:xfrm>
          </p:grpSpPr>
          <p:sp>
            <p:nvSpPr>
              <p:cNvPr id="72"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84"/>
            <p:cNvGrpSpPr>
              <a:grpSpLocks/>
            </p:cNvGrpSpPr>
            <p:nvPr userDrawn="1"/>
          </p:nvGrpSpPr>
          <p:grpSpPr bwMode="auto">
            <a:xfrm>
              <a:off x="5893" y="2523"/>
              <a:ext cx="466" cy="115"/>
              <a:chOff x="5893" y="2523"/>
              <a:chExt cx="466" cy="115"/>
            </a:xfrm>
          </p:grpSpPr>
          <p:sp>
            <p:nvSpPr>
              <p:cNvPr id="68"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89"/>
            <p:cNvGrpSpPr>
              <a:grpSpLocks/>
            </p:cNvGrpSpPr>
            <p:nvPr userDrawn="1"/>
          </p:nvGrpSpPr>
          <p:grpSpPr bwMode="auto">
            <a:xfrm>
              <a:off x="5893" y="2659"/>
              <a:ext cx="466" cy="115"/>
              <a:chOff x="5893" y="2659"/>
              <a:chExt cx="466" cy="115"/>
            </a:xfrm>
          </p:grpSpPr>
          <p:sp>
            <p:nvSpPr>
              <p:cNvPr id="64"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94"/>
            <p:cNvGrpSpPr>
              <a:grpSpLocks/>
            </p:cNvGrpSpPr>
            <p:nvPr userDrawn="1"/>
          </p:nvGrpSpPr>
          <p:grpSpPr bwMode="auto">
            <a:xfrm>
              <a:off x="5893" y="2251"/>
              <a:ext cx="466" cy="119"/>
              <a:chOff x="5893" y="2251"/>
              <a:chExt cx="466" cy="119"/>
            </a:xfrm>
          </p:grpSpPr>
          <p:sp>
            <p:nvSpPr>
              <p:cNvPr id="60"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99"/>
            <p:cNvGrpSpPr>
              <a:grpSpLocks/>
            </p:cNvGrpSpPr>
            <p:nvPr userDrawn="1"/>
          </p:nvGrpSpPr>
          <p:grpSpPr bwMode="auto">
            <a:xfrm>
              <a:off x="5893" y="2886"/>
              <a:ext cx="466" cy="115"/>
              <a:chOff x="5893" y="2886"/>
              <a:chExt cx="466" cy="115"/>
            </a:xfrm>
          </p:grpSpPr>
          <p:sp>
            <p:nvSpPr>
              <p:cNvPr id="56"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04"/>
            <p:cNvGrpSpPr>
              <a:grpSpLocks/>
            </p:cNvGrpSpPr>
            <p:nvPr userDrawn="1"/>
          </p:nvGrpSpPr>
          <p:grpSpPr bwMode="auto">
            <a:xfrm>
              <a:off x="5893" y="3022"/>
              <a:ext cx="466" cy="115"/>
              <a:chOff x="5893" y="3022"/>
              <a:chExt cx="466" cy="115"/>
            </a:xfrm>
          </p:grpSpPr>
          <p:sp>
            <p:nvSpPr>
              <p:cNvPr id="52"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09"/>
            <p:cNvGrpSpPr>
              <a:grpSpLocks/>
            </p:cNvGrpSpPr>
            <p:nvPr userDrawn="1"/>
          </p:nvGrpSpPr>
          <p:grpSpPr bwMode="auto">
            <a:xfrm>
              <a:off x="5893" y="3158"/>
              <a:ext cx="466" cy="115"/>
              <a:chOff x="5893" y="3158"/>
              <a:chExt cx="466" cy="115"/>
            </a:xfrm>
          </p:grpSpPr>
          <p:sp>
            <p:nvSpPr>
              <p:cNvPr id="48"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14"/>
            <p:cNvGrpSpPr>
              <a:grpSpLocks/>
            </p:cNvGrpSpPr>
            <p:nvPr userDrawn="1"/>
          </p:nvGrpSpPr>
          <p:grpSpPr bwMode="auto">
            <a:xfrm>
              <a:off x="5893" y="3385"/>
              <a:ext cx="466" cy="115"/>
              <a:chOff x="5893" y="3385"/>
              <a:chExt cx="466" cy="115"/>
            </a:xfrm>
          </p:grpSpPr>
          <p:sp>
            <p:nvSpPr>
              <p:cNvPr id="44"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119"/>
            <p:cNvGrpSpPr>
              <a:grpSpLocks/>
            </p:cNvGrpSpPr>
            <p:nvPr userDrawn="1"/>
          </p:nvGrpSpPr>
          <p:grpSpPr bwMode="auto">
            <a:xfrm>
              <a:off x="5893" y="3521"/>
              <a:ext cx="466" cy="115"/>
              <a:chOff x="5893" y="3521"/>
              <a:chExt cx="466" cy="115"/>
            </a:xfrm>
          </p:grpSpPr>
          <p:sp>
            <p:nvSpPr>
              <p:cNvPr id="40"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24"/>
            <p:cNvGrpSpPr>
              <a:grpSpLocks/>
            </p:cNvGrpSpPr>
            <p:nvPr userDrawn="1"/>
          </p:nvGrpSpPr>
          <p:grpSpPr bwMode="auto">
            <a:xfrm>
              <a:off x="5893" y="3657"/>
              <a:ext cx="466" cy="115"/>
              <a:chOff x="5893" y="3657"/>
              <a:chExt cx="466" cy="115"/>
            </a:xfrm>
          </p:grpSpPr>
          <p:sp>
            <p:nvSpPr>
              <p:cNvPr id="36"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129"/>
            <p:cNvGrpSpPr>
              <a:grpSpLocks/>
            </p:cNvGrpSpPr>
            <p:nvPr userDrawn="1"/>
          </p:nvGrpSpPr>
          <p:grpSpPr bwMode="auto">
            <a:xfrm>
              <a:off x="5893" y="3884"/>
              <a:ext cx="466" cy="115"/>
              <a:chOff x="5893" y="3884"/>
              <a:chExt cx="466" cy="115"/>
            </a:xfrm>
          </p:grpSpPr>
          <p:sp>
            <p:nvSpPr>
              <p:cNvPr id="32"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34"/>
            <p:cNvGrpSpPr>
              <a:grpSpLocks/>
            </p:cNvGrpSpPr>
            <p:nvPr userDrawn="1"/>
          </p:nvGrpSpPr>
          <p:grpSpPr bwMode="auto">
            <a:xfrm>
              <a:off x="5893" y="4026"/>
              <a:ext cx="466" cy="115"/>
              <a:chOff x="5893" y="4026"/>
              <a:chExt cx="466" cy="115"/>
            </a:xfrm>
          </p:grpSpPr>
          <p:sp>
            <p:nvSpPr>
              <p:cNvPr id="28"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9"/>
            <p:cNvGrpSpPr>
              <a:grpSpLocks/>
            </p:cNvGrpSpPr>
            <p:nvPr userDrawn="1"/>
          </p:nvGrpSpPr>
          <p:grpSpPr bwMode="auto">
            <a:xfrm>
              <a:off x="5893" y="4167"/>
              <a:ext cx="466" cy="115"/>
              <a:chOff x="5893" y="4167"/>
              <a:chExt cx="466" cy="115"/>
            </a:xfrm>
          </p:grpSpPr>
          <p:sp>
            <p:nvSpPr>
              <p:cNvPr id="24"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6" name="Rectangle 144"/>
          <p:cNvSpPr>
            <a:spLocks noChangeArrowheads="1"/>
          </p:cNvSpPr>
          <p:nvPr userDrawn="1"/>
        </p:nvSpPr>
        <p:spPr bwMode="auto">
          <a:xfrm>
            <a:off x="9908617" y="3178925"/>
            <a:ext cx="1589617" cy="14286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配色参考方案：</a:t>
            </a:r>
          </a:p>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建议同一页面内不超过四种颜色，以下是</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77" name="Rectangle 145"/>
          <p:cNvSpPr>
            <a:spLocks noChangeArrowheads="1"/>
          </p:cNvSpPr>
          <p:nvPr userDrawn="1"/>
        </p:nvSpPr>
        <p:spPr bwMode="auto">
          <a:xfrm>
            <a:off x="9866283" y="1346843"/>
            <a:ext cx="1494367" cy="5053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客户或者合作伙伴的标志放在右上角</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Rectangle 7"/>
          <p:cNvSpPr>
            <a:spLocks noChangeArrowheads="1"/>
          </p:cNvSpPr>
          <p:nvPr userDrawn="1"/>
        </p:nvSpPr>
        <p:spPr bwMode="auto">
          <a:xfrm>
            <a:off x="220435" y="224315"/>
            <a:ext cx="5147570" cy="7101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a:lnSpc>
                <a:spcPct val="125000"/>
              </a:lnSpc>
              <a:spcBef>
                <a:spcPct val="20000"/>
              </a:spcBef>
            </a:pPr>
            <a:r>
              <a:rPr kumimoji="0" lang="zh-CN" altLang="en-US" sz="3600" b="1" i="0" u="none" strike="noStrike" kern="1200" cap="none" spc="0" normalizeH="0" baseline="0" noProof="0" dirty="0">
                <a:ln>
                  <a:noFill/>
                </a:ln>
                <a:solidFill>
                  <a:srgbClr val="C80000"/>
                </a:solidFill>
                <a:effectLst/>
                <a:uLnTx/>
                <a:uFillTx/>
                <a:latin typeface="微软雅黑" panose="020B0503020204020204" pitchFamily="34" charset="-122"/>
                <a:ea typeface="微软雅黑" panose="020B0503020204020204" pitchFamily="34" charset="-122"/>
                <a:cs typeface="+mj-cs"/>
              </a:rPr>
              <a:t>幻灯片制作参考规范</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4"/>
          <p:cNvSpPr txBox="1"/>
          <p:nvPr userDrawn="1"/>
        </p:nvSpPr>
        <p:spPr>
          <a:xfrm>
            <a:off x="656470" y="4996660"/>
            <a:ext cx="10904159" cy="1461939"/>
          </a:xfrm>
          <a:prstGeom prst="rect">
            <a:avLst/>
          </a:prstGeom>
          <a:noFill/>
        </p:spPr>
        <p:txBody>
          <a:bodyPr wrap="square" rtlCol="0">
            <a:spAutoFit/>
          </a:bodyPr>
          <a:lstStyle/>
          <a:p>
            <a:pPr algn="just">
              <a:lnSpc>
                <a:spcPct val="100000"/>
              </a:lnSpc>
            </a:pPr>
            <a:r>
              <a:rPr lang="en-US" altLang="zh-CN" sz="1400" b="1" kern="1200" dirty="0">
                <a:solidFill>
                  <a:schemeClr val="tx1"/>
                </a:solidFill>
                <a:effectLst/>
                <a:latin typeface="微软雅黑" panose="020B0503020204020204" pitchFamily="34" charset="-122"/>
                <a:ea typeface="微软雅黑" panose="020B0503020204020204" pitchFamily="34" charset="-122"/>
                <a:cs typeface="+mn-cs"/>
              </a:rPr>
              <a:t>Copyright©2011 Huawei Technologies Co., Ltd. All Rights Reserved.</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a:p>
            <a:pPr algn="just">
              <a:lnSpc>
                <a:spcPct val="100000"/>
              </a:lnSpc>
              <a:spcBef>
                <a:spcPts val="600"/>
              </a:spcBef>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5803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B59AE43-8096-BF49-A3DF-423FBC054CA7}"/>
              </a:ext>
            </a:extLst>
          </p:cNvPr>
          <p:cNvSpPr>
            <a:spLocks noGrp="1"/>
          </p:cNvSpPr>
          <p:nvPr>
            <p:ph idx="11"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n-lt"/>
                <a:ea typeface="Microsoft YaHei" panose="020B0503020204020204" pitchFamily="34" charset="-122"/>
                <a:cs typeface="Arial" panose="020B0604020202020204" pitchFamily="34" charset="0"/>
              </a:defRPr>
            </a:lvl1pPr>
            <a:lvl2pPr marL="446322" marR="0" indent="-285636"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n-lt"/>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n-lt"/>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en-US" dirty="0"/>
              <a:t>Click to edit Master text style</a:t>
            </a:r>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en-US" dirty="0"/>
              <a:t>Click to edit Master text style</a:t>
            </a:r>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
        <p:nvSpPr>
          <p:cNvPr id="5" name="页脚占位符 4">
            <a:extLst>
              <a:ext uri="{FF2B5EF4-FFF2-40B4-BE49-F238E27FC236}">
                <a16:creationId xmlns:a16="http://schemas.microsoft.com/office/drawing/2014/main" id="{44607B98-D571-4487-9F6D-EA7D7C2F4511}"/>
              </a:ext>
            </a:extLst>
          </p:cNvPr>
          <p:cNvSpPr>
            <a:spLocks noGrp="1"/>
          </p:cNvSpPr>
          <p:nvPr>
            <p:ph type="ftr" sz="quarter" idx="12"/>
          </p:nvPr>
        </p:nvSpPr>
        <p:spPr>
          <a:xfrm>
            <a:off x="5175709" y="6401867"/>
            <a:ext cx="4114800" cy="365125"/>
          </a:xfrm>
        </p:spPr>
        <p:txBody>
          <a:bodyPr/>
          <a:lstStyle>
            <a:lvl1pPr>
              <a:defRPr sz="1200" b="0"/>
            </a:lvl1pPr>
          </a:lstStyle>
          <a:p>
            <a:r>
              <a:rPr lang="en-US" altLang="zh-CN" dirty="0"/>
              <a:t>Huawei Confidential</a:t>
            </a:r>
            <a:endParaRPr lang="zh-CN" altLang="en-US" dirty="0"/>
          </a:p>
        </p:txBody>
      </p:sp>
    </p:spTree>
    <p:extLst>
      <p:ext uri="{BB962C8B-B14F-4D97-AF65-F5344CB8AC3E}">
        <p14:creationId xmlns:p14="http://schemas.microsoft.com/office/powerpoint/2010/main" val="1852194015"/>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20435" y="105028"/>
            <a:ext cx="11740243" cy="6053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20435" y="794760"/>
            <a:ext cx="11740243" cy="555304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433263"/>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ltLang="zh-CN" dirty="0"/>
              <a:t>Huawei Confidential</a:t>
            </a:r>
            <a:endParaRPr lang="zh-CN" altLang="en-US" dirty="0"/>
          </a:p>
        </p:txBody>
      </p:sp>
      <p:sp>
        <p:nvSpPr>
          <p:cNvPr id="6" name="灯片编号占位符 5"/>
          <p:cNvSpPr>
            <a:spLocks noGrp="1"/>
          </p:cNvSpPr>
          <p:nvPr>
            <p:ph type="sldNum" sz="quarter" idx="4"/>
          </p:nvPr>
        </p:nvSpPr>
        <p:spPr>
          <a:xfrm>
            <a:off x="9217478" y="6433262"/>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1556039E-4AEB-4857-9B52-3AA84F1D9755}" type="slidenum">
              <a:rPr lang="zh-CN" altLang="en-US" smtClean="0"/>
              <a:pPr/>
              <a:t>‹#›</a:t>
            </a:fld>
            <a:endParaRPr lang="zh-CN" altLang="en-US" dirty="0"/>
          </a:p>
        </p:txBody>
      </p:sp>
    </p:spTree>
    <p:extLst>
      <p:ext uri="{BB962C8B-B14F-4D97-AF65-F5344CB8AC3E}">
        <p14:creationId xmlns:p14="http://schemas.microsoft.com/office/powerpoint/2010/main" val="1289569511"/>
      </p:ext>
    </p:extLst>
  </p:cSld>
  <p:clrMap bg1="lt1" tx1="dk1" bg2="lt2" tx2="dk2" accent1="accent1" accent2="accent2" accent3="accent3" accent4="accent4" accent5="accent5" accent6="accent6" hlink="hlink" folHlink="folHlink"/>
  <p:sldLayoutIdLst>
    <p:sldLayoutId id="2147483660" r:id="rId1"/>
    <p:sldLayoutId id="2147483656" r:id="rId2"/>
    <p:sldLayoutId id="2147483650" r:id="rId3"/>
    <p:sldLayoutId id="2147483655" r:id="rId4"/>
    <p:sldLayoutId id="2147483661" r:id="rId5"/>
    <p:sldLayoutId id="2147483662" r:id="rId6"/>
  </p:sldLayoutIdLst>
  <p:hf hdr="0" dt="0"/>
  <p:txStyles>
    <p:title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draft-contreras-rtgwg-rosa-gaar/"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datatracker.ietf.org/doc/html/draft-trossen-rtgwg-rosa-ar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draft-contreras-rtgwg-rosa-gaar/"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atatracker.ietf.org/doc/html/draft-trossen-rtgwg-rosa-ar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75595" y="2056761"/>
            <a:ext cx="11462183" cy="2503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3200" dirty="0">
                <a:solidFill>
                  <a:schemeClr val="tx1">
                    <a:lumMod val="75000"/>
                    <a:lumOff val="25000"/>
                  </a:schemeClr>
                </a:solidFill>
              </a:rPr>
              <a:t>Requirements and Blueprint for an approach</a:t>
            </a:r>
            <a:endParaRPr lang="en-US" altLang="zh-CN" sz="2400" dirty="0">
              <a:solidFill>
                <a:schemeClr val="tx1">
                  <a:lumMod val="75000"/>
                  <a:lumOff val="25000"/>
                </a:schemeClr>
              </a:solidFill>
              <a:latin typeface="+mn-lt"/>
            </a:endParaRPr>
          </a:p>
          <a:p>
            <a:pPr>
              <a:lnSpc>
                <a:spcPct val="150000"/>
              </a:lnSpc>
            </a:pPr>
            <a:r>
              <a:rPr lang="en-US" altLang="zh-CN" sz="2000" u="sng" dirty="0">
                <a:solidFill>
                  <a:schemeClr val="tx1">
                    <a:lumMod val="75000"/>
                    <a:lumOff val="25000"/>
                  </a:schemeClr>
                </a:solidFill>
                <a:latin typeface="+mn-lt"/>
              </a:rPr>
              <a:t>Dirk Trossen</a:t>
            </a:r>
            <a:r>
              <a:rPr lang="en-US" altLang="zh-CN" sz="2000" dirty="0">
                <a:solidFill>
                  <a:schemeClr val="tx1">
                    <a:lumMod val="75000"/>
                    <a:lumOff val="25000"/>
                  </a:schemeClr>
                </a:solidFill>
                <a:latin typeface="+mn-lt"/>
              </a:rPr>
              <a:t> (Huawei), Luis Contreras (Telefonica), J. Finkhaeuser (</a:t>
            </a:r>
            <a:r>
              <a:rPr lang="en-US" altLang="zh-CN" sz="2000" dirty="0" err="1">
                <a:solidFill>
                  <a:schemeClr val="tx1">
                    <a:lumMod val="75000"/>
                    <a:lumOff val="25000"/>
                  </a:schemeClr>
                </a:solidFill>
                <a:latin typeface="+mn-lt"/>
              </a:rPr>
              <a:t>Interpeer</a:t>
            </a:r>
            <a:r>
              <a:rPr lang="en-US" altLang="zh-CN" sz="2000" dirty="0">
                <a:solidFill>
                  <a:schemeClr val="tx1">
                    <a:lumMod val="75000"/>
                    <a:lumOff val="25000"/>
                  </a:schemeClr>
                </a:solidFill>
                <a:latin typeface="+mn-lt"/>
              </a:rPr>
              <a:t>), P. Mendes (Airbus)</a:t>
            </a:r>
            <a:endParaRPr lang="zh-CN" altLang="en-US" sz="2000" dirty="0">
              <a:solidFill>
                <a:schemeClr val="tx1">
                  <a:lumMod val="75000"/>
                  <a:lumOff val="25000"/>
                </a:schemeClr>
              </a:solidFill>
              <a:latin typeface="+mn-lt"/>
            </a:endParaRPr>
          </a:p>
        </p:txBody>
      </p:sp>
      <p:sp>
        <p:nvSpPr>
          <p:cNvPr id="15" name="文本框 14"/>
          <p:cNvSpPr txBox="1"/>
          <p:nvPr/>
        </p:nvSpPr>
        <p:spPr>
          <a:xfrm>
            <a:off x="475596" y="5051881"/>
            <a:ext cx="3216166" cy="333553"/>
          </a:xfrm>
          <a:prstGeom prst="rect">
            <a:avLst/>
          </a:prstGeom>
          <a:noFill/>
        </p:spPr>
        <p:txBody>
          <a:bodyPr wrap="square" rtlCol="0">
            <a:spAutoFit/>
          </a:bodyPr>
          <a:lstStyle/>
          <a:p>
            <a:pPr>
              <a:lnSpc>
                <a:spcPts val="2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24.07.2023</a:t>
            </a:r>
          </a:p>
        </p:txBody>
      </p:sp>
      <p:sp>
        <p:nvSpPr>
          <p:cNvPr id="16" name="文本框 15"/>
          <p:cNvSpPr txBox="1"/>
          <p:nvPr/>
        </p:nvSpPr>
        <p:spPr>
          <a:xfrm>
            <a:off x="475595" y="937268"/>
            <a:ext cx="7058250" cy="348813"/>
          </a:xfrm>
          <a:prstGeom prst="rect">
            <a:avLst/>
          </a:prstGeom>
          <a:noFill/>
        </p:spPr>
        <p:txBody>
          <a:bodyPr wrap="square" rtlCol="0">
            <a:spAutoFit/>
          </a:bodyPr>
          <a:lstStyle/>
          <a:p>
            <a:pPr>
              <a:lnSpc>
                <a:spcPts val="2000"/>
              </a:lnSpc>
            </a:pPr>
            <a:r>
              <a:rPr lang="en-US" altLang="zh-CN" b="1" dirty="0">
                <a:solidFill>
                  <a:schemeClr val="tx1">
                    <a:lumMod val="75000"/>
                    <a:lumOff val="25000"/>
                  </a:schemeClr>
                </a:solidFill>
              </a:rPr>
              <a:t>IETF117 – ROSA side meeting</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75595" y="1200332"/>
            <a:ext cx="8630377" cy="571695"/>
          </a:xfrm>
          <a:prstGeom prst="rect">
            <a:avLst/>
          </a:prstGeom>
          <a:noFill/>
        </p:spPr>
        <p:txBody>
          <a:bodyPr wrap="square" rtlCol="0">
            <a:spAutoFit/>
          </a:bodyPr>
          <a:lstStyle/>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3"/>
              </a:rPr>
              <a:t>https://datatracker.ietf.org/doc/draft-contreras-rtgwg-rosa-gaar/</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4"/>
              </a:rPr>
              <a:t>https://datatracker.ietf.org/doc/html/draft-trossen-rtgwg-rosa-arch</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608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5" y="1307593"/>
            <a:ext cx="11656374" cy="5124746"/>
          </a:xfrm>
        </p:spPr>
        <p:txBody>
          <a:bodyPr>
            <a:normAutofit lnSpcReduction="10000"/>
          </a:bodyPr>
          <a:lstStyle/>
          <a:p>
            <a:pPr marL="11113" indent="0">
              <a:buNone/>
            </a:pPr>
            <a:r>
              <a:rPr lang="en-GB" dirty="0">
                <a:latin typeface="Arial" panose="020B0604020202020204" pitchFamily="34" charset="0"/>
                <a:cs typeface="Arial" panose="020B0604020202020204" pitchFamily="34" charset="0"/>
              </a:rPr>
              <a:t>Note:</a:t>
            </a:r>
            <a:r>
              <a:rPr lang="en-GB" b="0" dirty="0">
                <a:latin typeface="Arial" panose="020B0604020202020204" pitchFamily="34" charset="0"/>
                <a:cs typeface="Arial" panose="020B0604020202020204" pitchFamily="34" charset="0"/>
              </a:rPr>
              <a:t> Draft points to specific use cases of relevance for each requirement</a:t>
            </a:r>
            <a:endParaRPr lang="en-US" u="sng" dirty="0">
              <a:latin typeface="Arial" panose="020B0604020202020204" pitchFamily="34" charset="0"/>
              <a:cs typeface="Arial" panose="020B0604020202020204" pitchFamily="34" charset="0"/>
            </a:endParaRPr>
          </a:p>
          <a:p>
            <a:pPr marL="468313" indent="-457200">
              <a:buFont typeface="+mj-lt"/>
              <a:buAutoNum type="arabicPeriod"/>
            </a:pPr>
            <a:r>
              <a:rPr lang="en-US" b="0" dirty="0">
                <a:latin typeface="Arial" panose="020B0604020202020204" pitchFamily="34" charset="0"/>
                <a:cs typeface="Arial" panose="020B0604020202020204" pitchFamily="34" charset="0"/>
              </a:rPr>
              <a:t>MUST provide means to </a:t>
            </a:r>
            <a:r>
              <a:rPr lang="en-US" u="sng" dirty="0">
                <a:latin typeface="Arial" panose="020B0604020202020204" pitchFamily="34" charset="0"/>
                <a:cs typeface="Arial" panose="020B0604020202020204" pitchFamily="34" charset="0"/>
              </a:rPr>
              <a:t>associate</a:t>
            </a:r>
            <a:r>
              <a:rPr lang="en-US" b="0" dirty="0">
                <a:latin typeface="Arial" panose="020B0604020202020204" pitchFamily="34" charset="0"/>
                <a:cs typeface="Arial" panose="020B0604020202020204" pitchFamily="34" charset="0"/>
              </a:rPr>
              <a:t> service instances with a single service address</a:t>
            </a:r>
          </a:p>
          <a:p>
            <a:pPr marL="811213" lvl="1" indent="-342900"/>
            <a:r>
              <a:rPr lang="en-US" b="0" dirty="0">
                <a:latin typeface="Arial" panose="020B0604020202020204" pitchFamily="34" charset="0"/>
                <a:cs typeface="Arial" panose="020B0604020202020204" pitchFamily="34" charset="0"/>
              </a:rPr>
              <a:t>Additional MUST on secure association and SHOULD on obfuscation</a:t>
            </a:r>
          </a:p>
          <a:p>
            <a:pPr marL="468313" lvl="1" indent="0">
              <a:buNone/>
            </a:pPr>
            <a:r>
              <a:rPr lang="en-GB" i="1"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&gt; ensures suitable service address-&gt;locator mappings</a:t>
            </a:r>
            <a:endParaRPr lang="en-GB" i="1" dirty="0">
              <a:latin typeface="Arial" panose="020B0604020202020204" pitchFamily="34" charset="0"/>
              <a:cs typeface="Arial" panose="020B0604020202020204" pitchFamily="34" charset="0"/>
            </a:endParaRPr>
          </a:p>
          <a:p>
            <a:pPr marL="468313" indent="-457200">
              <a:buFont typeface="+mj-lt"/>
              <a:buAutoNum type="arabicPeriod"/>
            </a:pPr>
            <a:r>
              <a:rPr lang="en-US" b="0" dirty="0">
                <a:latin typeface="Arial" panose="020B0604020202020204" pitchFamily="34" charset="0"/>
                <a:cs typeface="Arial" panose="020B0604020202020204" pitchFamily="34" charset="0"/>
              </a:rPr>
              <a:t>MUST provide means to </a:t>
            </a:r>
            <a:r>
              <a:rPr lang="en-US" u="sng" dirty="0">
                <a:latin typeface="Arial" panose="020B0604020202020204" pitchFamily="34" charset="0"/>
                <a:cs typeface="Arial" panose="020B0604020202020204" pitchFamily="34" charset="0"/>
              </a:rPr>
              <a:t>announce</a:t>
            </a:r>
            <a:r>
              <a:rPr lang="en-US" b="0" dirty="0">
                <a:latin typeface="Arial" panose="020B0604020202020204" pitchFamily="34" charset="0"/>
                <a:cs typeface="Arial" panose="020B0604020202020204" pitchFamily="34" charset="0"/>
              </a:rPr>
              <a:t> route(s) to specific instances realizing a specific service address, thus enabling service equivalence for this set of service instances.</a:t>
            </a:r>
          </a:p>
          <a:p>
            <a:pPr marL="811213" lvl="1" indent="-342900"/>
            <a:r>
              <a:rPr lang="en-GB" b="0" dirty="0">
                <a:latin typeface="Arial" panose="020B0604020202020204" pitchFamily="34" charset="0"/>
                <a:cs typeface="Arial" panose="020B0604020202020204" pitchFamily="34" charset="0"/>
              </a:rPr>
              <a:t>L</a:t>
            </a:r>
            <a:r>
              <a:rPr lang="en-US" b="0" dirty="0" err="1">
                <a:latin typeface="Arial" panose="020B0604020202020204" pitchFamily="34" charset="0"/>
                <a:cs typeface="Arial" panose="020B0604020202020204" pitchFamily="34" charset="0"/>
              </a:rPr>
              <a:t>imited</a:t>
            </a:r>
            <a:r>
              <a:rPr lang="en-US" b="0" dirty="0">
                <a:latin typeface="Arial" panose="020B0604020202020204" pitchFamily="34" charset="0"/>
                <a:cs typeface="Arial" panose="020B0604020202020204" pitchFamily="34" charset="0"/>
              </a:rPr>
              <a:t> to single ROSA domains (islands)</a:t>
            </a:r>
          </a:p>
          <a:p>
            <a:pPr marL="468313" lvl="1" indent="0">
              <a:buNone/>
            </a:pPr>
            <a:r>
              <a:rPr lang="en-GB" i="1"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&gt; ensures ability for deployed instances to establish suitable mapping information</a:t>
            </a:r>
          </a:p>
          <a:p>
            <a:pPr marL="468313" indent="-457200">
              <a:buFont typeface="+mj-lt"/>
              <a:buAutoNum type="arabicPeriod"/>
            </a:pPr>
            <a:r>
              <a:rPr lang="en-US" b="0" dirty="0">
                <a:latin typeface="Arial" panose="020B0604020202020204" pitchFamily="34" charset="0"/>
                <a:cs typeface="Arial" panose="020B0604020202020204" pitchFamily="34" charset="0"/>
              </a:rPr>
              <a:t>MUST provide means to </a:t>
            </a:r>
            <a:r>
              <a:rPr lang="en-US" u="sng" dirty="0">
                <a:latin typeface="Arial" panose="020B0604020202020204" pitchFamily="34" charset="0"/>
                <a:cs typeface="Arial" panose="020B0604020202020204" pitchFamily="34" charset="0"/>
              </a:rPr>
              <a:t>interconnect</a:t>
            </a:r>
            <a:r>
              <a:rPr lang="en-US" b="0" dirty="0">
                <a:latin typeface="Arial" panose="020B0604020202020204" pitchFamily="34" charset="0"/>
                <a:cs typeface="Arial" panose="020B0604020202020204" pitchFamily="34" charset="0"/>
              </a:rPr>
              <a:t> ROSA islands to other ROSA islands and non-ROSA clients</a:t>
            </a:r>
          </a:p>
          <a:p>
            <a:pPr marL="811213" lvl="1" indent="-342900"/>
            <a:r>
              <a:rPr lang="en-GB" b="0" dirty="0">
                <a:latin typeface="Arial" panose="020B0604020202020204" pitchFamily="34" charset="0"/>
                <a:cs typeface="Arial" panose="020B0604020202020204" pitchFamily="34" charset="0"/>
              </a:rPr>
              <a:t>Captures announcement across and outside ROSA domains</a:t>
            </a:r>
          </a:p>
          <a:p>
            <a:pPr marL="468313" lvl="1" indent="0">
              <a:buNone/>
            </a:pPr>
            <a:r>
              <a:rPr lang="en-GB" i="1" dirty="0">
                <a:latin typeface="Arial" panose="020B0604020202020204" pitchFamily="34" charset="0"/>
                <a:cs typeface="Arial" panose="020B0604020202020204" pitchFamily="34" charset="0"/>
              </a:rPr>
              <a:t>-&gt; ensures visibility of ROSA-based services to other ROSA domains</a:t>
            </a:r>
          </a:p>
          <a:p>
            <a:pPr marL="468313" lvl="1" indent="0">
              <a:buNone/>
            </a:pPr>
            <a:r>
              <a:rPr lang="en-GB" i="1" dirty="0">
                <a:latin typeface="Arial" panose="020B0604020202020204" pitchFamily="34" charset="0"/>
                <a:cs typeface="Arial" panose="020B0604020202020204" pitchFamily="34" charset="0"/>
              </a:rPr>
              <a:t>-&gt; ensures visibility to non-ROSA clients</a:t>
            </a:r>
          </a:p>
          <a:p>
            <a:pPr marL="468313" lvl="1" indent="0">
              <a:buNone/>
            </a:pPr>
            <a:r>
              <a:rPr lang="en-GB" i="1" dirty="0">
                <a:latin typeface="Arial" panose="020B0604020202020204" pitchFamily="34" charset="0"/>
                <a:cs typeface="Arial" panose="020B0604020202020204" pitchFamily="34" charset="0"/>
              </a:rPr>
              <a:t>-&gt; ensures visibility of non-ROSA services to ROSA clients</a:t>
            </a:r>
          </a:p>
          <a:p>
            <a:pPr marL="468313" lvl="1" indent="0">
              <a:buNone/>
            </a:pPr>
            <a:r>
              <a:rPr lang="en-GB" u="sng" dirty="0">
                <a:latin typeface="Arial" panose="020B0604020202020204" pitchFamily="34" charset="0"/>
                <a:cs typeface="Arial" panose="020B0604020202020204" pitchFamily="34" charset="0"/>
              </a:rPr>
              <a:t>Possibly to be changed to SHOULD instead of MUST (for isolated service deployments)?</a:t>
            </a:r>
          </a:p>
          <a:p>
            <a:pPr marL="11113" indent="0">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Key Requirements</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2</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426278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5" y="1307593"/>
            <a:ext cx="11656374" cy="5124746"/>
          </a:xfrm>
        </p:spPr>
        <p:txBody>
          <a:bodyPr>
            <a:normAutofit fontScale="92500" lnSpcReduction="10000"/>
          </a:bodyPr>
          <a:lstStyle/>
          <a:p>
            <a:pPr marL="468313" indent="-457200">
              <a:buFont typeface="+mj-lt"/>
              <a:buAutoNum type="arabicPeriod" startAt="4"/>
            </a:pPr>
            <a:r>
              <a:rPr lang="en-US" b="0" dirty="0">
                <a:latin typeface="Arial" panose="020B0604020202020204" pitchFamily="34" charset="0"/>
                <a:cs typeface="Arial" panose="020B0604020202020204" pitchFamily="34" charset="0"/>
              </a:rPr>
              <a:t>Solution MUST provide </a:t>
            </a:r>
            <a:r>
              <a:rPr lang="en-US" dirty="0">
                <a:latin typeface="Arial" panose="020B0604020202020204" pitchFamily="34" charset="0"/>
                <a:cs typeface="Arial" panose="020B0604020202020204" pitchFamily="34" charset="0"/>
              </a:rPr>
              <a:t>constraint-based </a:t>
            </a:r>
            <a:r>
              <a:rPr lang="en-US" b="0" dirty="0">
                <a:latin typeface="Arial" panose="020B0604020202020204" pitchFamily="34" charset="0"/>
                <a:cs typeface="Arial" panose="020B0604020202020204" pitchFamily="34" charset="0"/>
              </a:rPr>
              <a:t>(service) </a:t>
            </a:r>
            <a:r>
              <a:rPr lang="en-US" u="sng" dirty="0">
                <a:latin typeface="Arial" panose="020B0604020202020204" pitchFamily="34" charset="0"/>
                <a:cs typeface="Arial" panose="020B0604020202020204" pitchFamily="34" charset="0"/>
              </a:rPr>
              <a:t>routing</a:t>
            </a:r>
            <a:r>
              <a:rPr lang="en-US" b="0" dirty="0">
                <a:latin typeface="Arial" panose="020B0604020202020204" pitchFamily="34" charset="0"/>
                <a:cs typeface="Arial" panose="020B0604020202020204" pitchFamily="34" charset="0"/>
              </a:rPr>
              <a:t> capability</a:t>
            </a:r>
          </a:p>
          <a:p>
            <a:pPr marL="811213" lvl="1" indent="-342900"/>
            <a:r>
              <a:rPr lang="en-GB" b="0" dirty="0">
                <a:latin typeface="Arial" panose="020B0604020202020204" pitchFamily="34" charset="0"/>
                <a:cs typeface="Arial" panose="020B0604020202020204" pitchFamily="34" charset="0"/>
              </a:rPr>
              <a:t>MUST associate with specific service instance</a:t>
            </a:r>
          </a:p>
          <a:p>
            <a:pPr marL="468313" lvl="1" indent="0">
              <a:buNone/>
            </a:pPr>
            <a:r>
              <a:rPr lang="en-GB" i="1" dirty="0">
                <a:latin typeface="Arial" panose="020B0604020202020204" pitchFamily="34" charset="0"/>
                <a:cs typeface="Arial" panose="020B0604020202020204" pitchFamily="34" charset="0"/>
              </a:rPr>
              <a:t>-&gt; ensures utilization of routing approaches for anycast selection</a:t>
            </a:r>
          </a:p>
          <a:p>
            <a:pPr marL="468313" lvl="1" indent="0">
              <a:buNone/>
            </a:pPr>
            <a:r>
              <a:rPr lang="en-GB" i="1" dirty="0">
                <a:latin typeface="Arial" panose="020B0604020202020204" pitchFamily="34" charset="0"/>
                <a:cs typeface="Arial" panose="020B0604020202020204" pitchFamily="34" charset="0"/>
              </a:rPr>
              <a:t>-&gt; ensures service specificity of anycast selection</a:t>
            </a:r>
          </a:p>
          <a:p>
            <a:pPr marL="468313" indent="-457200">
              <a:buFont typeface="+mj-lt"/>
              <a:buAutoNum type="arabicPeriod" startAt="4"/>
            </a:pPr>
            <a:r>
              <a:rPr lang="en-US" b="0" dirty="0">
                <a:latin typeface="Arial" panose="020B0604020202020204" pitchFamily="34" charset="0"/>
                <a:cs typeface="Arial" panose="020B0604020202020204" pitchFamily="34" charset="0"/>
              </a:rPr>
              <a:t>MUST provide an </a:t>
            </a:r>
            <a:r>
              <a:rPr lang="en-US" u="sng" dirty="0">
                <a:latin typeface="Arial" panose="020B0604020202020204" pitchFamily="34" charset="0"/>
                <a:cs typeface="Arial" panose="020B0604020202020204" pitchFamily="34" charset="0"/>
              </a:rPr>
              <a:t>instance selection</a:t>
            </a:r>
            <a:r>
              <a:rPr lang="en-US" dirty="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at ROSA domain ingress nodes only</a:t>
            </a:r>
            <a:br>
              <a:rPr lang="en-US" b="0"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-&gt; ensures ability to make ingress-local decisions over ALL choices</a:t>
            </a:r>
          </a:p>
          <a:p>
            <a:pPr marL="468313" indent="-457200">
              <a:buFont typeface="+mj-lt"/>
              <a:buAutoNum type="arabicPeriod" startAt="4"/>
            </a:pPr>
            <a:r>
              <a:rPr lang="en-US" b="0" dirty="0">
                <a:latin typeface="Arial" panose="020B0604020202020204" pitchFamily="34" charset="0"/>
                <a:cs typeface="Arial" panose="020B0604020202020204" pitchFamily="34" charset="0"/>
              </a:rPr>
              <a:t>MUST provide an </a:t>
            </a:r>
            <a:r>
              <a:rPr lang="en-US" u="sng" dirty="0">
                <a:latin typeface="Arial" panose="020B0604020202020204" pitchFamily="34" charset="0"/>
                <a:cs typeface="Arial" panose="020B0604020202020204" pitchFamily="34" charset="0"/>
              </a:rPr>
              <a:t>in-band data transfer capability</a:t>
            </a:r>
            <a:r>
              <a:rPr lang="en-US" dirty="0">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in the process of determining the suitable service instance for any following data transfer within the same service transaction.</a:t>
            </a:r>
            <a:br>
              <a:rPr lang="en-US" b="0"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-&gt; captures main idea of ROSA to move from explicit to in-band resolution to reduce/remove </a:t>
            </a:r>
            <a:br>
              <a:rPr lang="en-US" i="1"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    resolution latency</a:t>
            </a:r>
          </a:p>
          <a:p>
            <a:pPr marL="468313" indent="-457200">
              <a:buFont typeface="+mj-lt"/>
              <a:buAutoNum type="arabicPeriod" startAt="4"/>
            </a:pPr>
            <a:r>
              <a:rPr lang="en-US" b="0" dirty="0">
                <a:latin typeface="Arial" panose="020B0604020202020204" pitchFamily="34" charset="0"/>
                <a:cs typeface="Arial" panose="020B0604020202020204" pitchFamily="34" charset="0"/>
              </a:rPr>
              <a:t>MUST adhere to the </a:t>
            </a:r>
            <a:r>
              <a:rPr lang="en-US" u="sng" dirty="0">
                <a:latin typeface="Arial" panose="020B0604020202020204" pitchFamily="34" charset="0"/>
                <a:cs typeface="Arial" panose="020B0604020202020204" pitchFamily="34" charset="0"/>
              </a:rPr>
              <a:t>affinity</a:t>
            </a:r>
            <a:r>
              <a:rPr lang="en-US" b="0" dirty="0">
                <a:latin typeface="Arial" panose="020B0604020202020204" pitchFamily="34" charset="0"/>
                <a:cs typeface="Arial" panose="020B0604020202020204" pitchFamily="34" charset="0"/>
              </a:rPr>
              <a:t> towards the service instance chosen in the initial service request of the service transaction, thus directing subsequent service transaction requests to same instance</a:t>
            </a:r>
            <a:br>
              <a:rPr lang="en-US" b="0" dirty="0">
                <a:latin typeface="Arial" panose="020B0604020202020204" pitchFamily="34" charset="0"/>
                <a:cs typeface="Arial" panose="020B0604020202020204" pitchFamily="34" charset="0"/>
              </a:rPr>
            </a:br>
            <a:r>
              <a:rPr lang="en-US" b="0" dirty="0">
                <a:latin typeface="Arial" panose="020B0604020202020204" pitchFamily="34" charset="0"/>
                <a:cs typeface="Arial" panose="020B0604020202020204" pitchFamily="34" charset="0"/>
              </a:rPr>
              <a:t>-&gt; ensures that subsequent packets of an app-level transaction are sent to same initial choice </a:t>
            </a:r>
            <a:br>
              <a:rPr lang="en-US" b="0" dirty="0">
                <a:latin typeface="Arial" panose="020B0604020202020204" pitchFamily="34" charset="0"/>
                <a:cs typeface="Arial" panose="020B0604020202020204" pitchFamily="34" charset="0"/>
              </a:rPr>
            </a:br>
            <a:br>
              <a:rPr lang="en-US" b="0" dirty="0">
                <a:latin typeface="Arial" panose="020B0604020202020204" pitchFamily="34" charset="0"/>
                <a:cs typeface="Arial" panose="020B0604020202020204" pitchFamily="34" charset="0"/>
              </a:rPr>
            </a:br>
            <a:r>
              <a:rPr lang="en-GB" b="0" dirty="0">
                <a:latin typeface="Arial" panose="020B0604020202020204" pitchFamily="34" charset="0"/>
                <a:cs typeface="Arial" panose="020B0604020202020204" pitchFamily="34" charset="0"/>
              </a:rPr>
              <a:t>Additional optional requirements on client and service/transaction </a:t>
            </a:r>
            <a:r>
              <a:rPr lang="en-GB" u="sng" dirty="0">
                <a:latin typeface="Arial" panose="020B0604020202020204" pitchFamily="34" charset="0"/>
                <a:cs typeface="Arial" panose="020B0604020202020204" pitchFamily="34" charset="0"/>
              </a:rPr>
              <a:t>mobility</a:t>
            </a:r>
            <a:r>
              <a:rPr lang="en-GB" b="0" dirty="0">
                <a:latin typeface="Arial" panose="020B0604020202020204" pitchFamily="34" charset="0"/>
                <a:cs typeface="Arial" panose="020B0604020202020204" pitchFamily="34" charset="0"/>
              </a:rPr>
              <a:t>, </a:t>
            </a:r>
            <a:r>
              <a:rPr lang="en-GB" u="sng" dirty="0">
                <a:latin typeface="Arial" panose="020B0604020202020204" pitchFamily="34" charset="0"/>
                <a:cs typeface="Arial" panose="020B0604020202020204" pitchFamily="34" charset="0"/>
              </a:rPr>
              <a:t>handshake</a:t>
            </a:r>
            <a:r>
              <a:rPr lang="en-GB" b="0" dirty="0">
                <a:latin typeface="Arial" panose="020B0604020202020204" pitchFamily="34" charset="0"/>
                <a:cs typeface="Arial" panose="020B0604020202020204" pitchFamily="34" charset="0"/>
              </a:rPr>
              <a:t> support, and </a:t>
            </a:r>
            <a:r>
              <a:rPr lang="en-GB" u="sng" dirty="0">
                <a:latin typeface="Arial" panose="020B0604020202020204" pitchFamily="34" charset="0"/>
                <a:cs typeface="Arial" panose="020B0604020202020204" pitchFamily="34" charset="0"/>
              </a:rPr>
              <a:t>endpoint integration</a:t>
            </a:r>
            <a:endParaRPr lang="en-GB" b="0" dirty="0">
              <a:latin typeface="Arial" panose="020B0604020202020204" pitchFamily="34" charset="0"/>
              <a:cs typeface="Arial" panose="020B0604020202020204" pitchFamily="34" charset="0"/>
            </a:endParaRPr>
          </a:p>
          <a:p>
            <a:pPr marL="11113" indent="0">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Key Requirements - continued</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3</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298071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01773" y="1307593"/>
            <a:ext cx="4758906" cy="5124746"/>
          </a:xfrm>
        </p:spPr>
        <p:txBody>
          <a:bodyPr>
            <a:normAutofit lnSpcReduction="10000"/>
          </a:bodyPr>
          <a:lstStyle/>
          <a:p>
            <a:r>
              <a:rPr lang="en-GB" sz="1600" b="0" dirty="0">
                <a:latin typeface="Arial" panose="020B0604020202020204" pitchFamily="34" charset="0"/>
                <a:cs typeface="Arial" panose="020B0604020202020204" pitchFamily="34" charset="0"/>
              </a:rPr>
              <a:t>SARs form a single ROSA domain </a:t>
            </a:r>
            <a:r>
              <a:rPr lang="en-GB" sz="1600" dirty="0">
                <a:latin typeface="Arial" panose="020B0604020202020204" pitchFamily="34" charset="0"/>
                <a:cs typeface="Arial" panose="020B0604020202020204" pitchFamily="34" charset="0"/>
              </a:rPr>
              <a:t>overlay</a:t>
            </a:r>
          </a:p>
          <a:p>
            <a:pPr lvl="1"/>
            <a:r>
              <a:rPr lang="en-GB" sz="1400" b="0" dirty="0">
                <a:latin typeface="Arial" panose="020B0604020202020204" pitchFamily="34" charset="0"/>
                <a:cs typeface="Arial" panose="020B0604020202020204" pitchFamily="34" charset="0"/>
              </a:rPr>
              <a:t>Used to suitably forward </a:t>
            </a:r>
            <a:r>
              <a:rPr lang="en-GB" sz="1400" dirty="0">
                <a:latin typeface="Arial" panose="020B0604020202020204" pitchFamily="34" charset="0"/>
                <a:cs typeface="Arial" panose="020B0604020202020204" pitchFamily="34" charset="0"/>
              </a:rPr>
              <a:t>service requests</a:t>
            </a:r>
            <a:r>
              <a:rPr lang="en-GB" sz="1400" b="0" dirty="0">
                <a:latin typeface="Arial" panose="020B0604020202020204" pitchFamily="34" charset="0"/>
                <a:cs typeface="Arial" panose="020B0604020202020204" pitchFamily="34" charset="0"/>
              </a:rPr>
              <a:t> to one of possibly many service instances (</a:t>
            </a:r>
            <a:r>
              <a:rPr lang="en-GB" sz="1400" dirty="0">
                <a:latin typeface="Arial" panose="020B0604020202020204" pitchFamily="34" charset="0"/>
                <a:cs typeface="Arial" panose="020B0604020202020204" pitchFamily="34" charset="0"/>
              </a:rPr>
              <a:t>REQ6</a:t>
            </a:r>
            <a:r>
              <a:rPr lang="en-GB" sz="1400" b="0" dirty="0">
                <a:latin typeface="Arial" panose="020B0604020202020204" pitchFamily="34" charset="0"/>
                <a:cs typeface="Arial" panose="020B0604020202020204" pitchFamily="34" charset="0"/>
              </a:rPr>
              <a:t>)</a:t>
            </a:r>
          </a:p>
          <a:p>
            <a:pPr lvl="1"/>
            <a:r>
              <a:rPr lang="en-GB" sz="1400" b="0" dirty="0">
                <a:latin typeface="Arial" panose="020B0604020202020204" pitchFamily="34" charset="0"/>
                <a:cs typeface="Arial" panose="020B0604020202020204" pitchFamily="34" charset="0"/>
              </a:rPr>
              <a:t>Clients utilize underlying (IP) networks for </a:t>
            </a:r>
            <a:r>
              <a:rPr lang="en-GB" sz="1400" dirty="0">
                <a:latin typeface="Arial" panose="020B0604020202020204" pitchFamily="34" charset="0"/>
                <a:cs typeface="Arial" panose="020B0604020202020204" pitchFamily="34" charset="0"/>
              </a:rPr>
              <a:t>affinity requests</a:t>
            </a:r>
            <a:r>
              <a:rPr lang="en-GB" sz="1400" b="0" dirty="0">
                <a:latin typeface="Arial" panose="020B0604020202020204" pitchFamily="34" charset="0"/>
                <a:cs typeface="Arial" panose="020B0604020202020204" pitchFamily="34" charset="0"/>
              </a:rPr>
              <a:t>, thus bypassing ROSA overlay (</a:t>
            </a:r>
            <a:r>
              <a:rPr lang="en-GB" sz="1400" dirty="0">
                <a:latin typeface="Arial" panose="020B0604020202020204" pitchFamily="34" charset="0"/>
                <a:cs typeface="Arial" panose="020B0604020202020204" pitchFamily="34" charset="0"/>
              </a:rPr>
              <a:t>REQ7</a:t>
            </a:r>
            <a:r>
              <a:rPr lang="en-GB" sz="1400" b="0" dirty="0">
                <a:latin typeface="Arial" panose="020B0604020202020204" pitchFamily="34" charset="0"/>
                <a:cs typeface="Arial" panose="020B0604020202020204" pitchFamily="34" charset="0"/>
              </a:rPr>
              <a:t>) </a:t>
            </a:r>
            <a:br>
              <a:rPr lang="en-GB" sz="1400" b="0" dirty="0">
                <a:latin typeface="Arial" panose="020B0604020202020204" pitchFamily="34" charset="0"/>
                <a:cs typeface="Arial" panose="020B0604020202020204" pitchFamily="34" charset="0"/>
              </a:rPr>
            </a:br>
            <a:r>
              <a:rPr lang="en-GB" sz="1400" i="1" dirty="0">
                <a:latin typeface="Arial" panose="020B0604020202020204" pitchFamily="34" charset="0"/>
                <a:cs typeface="Arial" panose="020B0604020202020204" pitchFamily="34" charset="0"/>
              </a:rPr>
              <a:t>-&gt; avoids network state for ensuring affinity</a:t>
            </a:r>
          </a:p>
          <a:p>
            <a:endParaRPr lang="en-GB" sz="1600" b="0" dirty="0">
              <a:latin typeface="Arial" panose="020B0604020202020204" pitchFamily="34" charset="0"/>
              <a:cs typeface="Arial" panose="020B0604020202020204" pitchFamily="34" charset="0"/>
            </a:endParaRPr>
          </a:p>
          <a:p>
            <a:r>
              <a:rPr lang="en-GB" sz="1600" b="0" dirty="0">
                <a:latin typeface="Arial" panose="020B0604020202020204" pitchFamily="34" charset="0"/>
                <a:cs typeface="Arial" panose="020B0604020202020204" pitchFamily="34" charset="0"/>
              </a:rPr>
              <a:t>SAGs ensure </a:t>
            </a:r>
            <a:r>
              <a:rPr lang="en-GB" sz="1600" dirty="0">
                <a:latin typeface="Arial" panose="020B0604020202020204" pitchFamily="34" charset="0"/>
                <a:cs typeface="Arial" panose="020B0604020202020204" pitchFamily="34" charset="0"/>
              </a:rPr>
              <a:t>interconnection (REQ3)</a:t>
            </a:r>
            <a:r>
              <a:rPr lang="en-GB" sz="1600" b="0" dirty="0">
                <a:latin typeface="Arial" panose="020B0604020202020204" pitchFamily="34" charset="0"/>
                <a:cs typeface="Arial" panose="020B0604020202020204" pitchFamily="34" charset="0"/>
              </a:rPr>
              <a:t>, if needed</a:t>
            </a:r>
          </a:p>
          <a:p>
            <a:pPr lvl="1"/>
            <a:r>
              <a:rPr lang="en-GB" sz="1400" b="0" dirty="0">
                <a:latin typeface="Arial" panose="020B0604020202020204" pitchFamily="34" charset="0"/>
                <a:cs typeface="Arial" panose="020B0604020202020204" pitchFamily="34" charset="0"/>
              </a:rPr>
              <a:t>To other ROSA domains</a:t>
            </a:r>
          </a:p>
          <a:p>
            <a:pPr lvl="1"/>
            <a:r>
              <a:rPr lang="en-GB" sz="1400" b="0" dirty="0">
                <a:latin typeface="Arial" panose="020B0604020202020204" pitchFamily="34" charset="0"/>
                <a:cs typeface="Arial" panose="020B0604020202020204" pitchFamily="34" charset="0"/>
              </a:rPr>
              <a:t>To non-ROSA services</a:t>
            </a:r>
          </a:p>
          <a:p>
            <a:pPr marL="457200" lvl="1" indent="0">
              <a:buNone/>
            </a:pPr>
            <a:r>
              <a:rPr lang="en-GB" sz="1400" i="1" dirty="0">
                <a:latin typeface="Arial" panose="020B0604020202020204" pitchFamily="34" charset="0"/>
                <a:cs typeface="Arial" panose="020B0604020202020204" pitchFamily="34" charset="0"/>
              </a:rPr>
              <a:t>-&gt; no client-awareness needed</a:t>
            </a:r>
          </a:p>
          <a:p>
            <a:endParaRPr lang="en-GB" sz="1600" b="0" dirty="0">
              <a:latin typeface="Arial" panose="020B0604020202020204" pitchFamily="34" charset="0"/>
              <a:cs typeface="Arial" panose="020B0604020202020204" pitchFamily="34" charset="0"/>
            </a:endParaRPr>
          </a:p>
          <a:p>
            <a:r>
              <a:rPr lang="en-GB" sz="1600" b="0" dirty="0">
                <a:latin typeface="Arial" panose="020B0604020202020204" pitchFamily="34" charset="0"/>
                <a:cs typeface="Arial" panose="020B0604020202020204" pitchFamily="34" charset="0"/>
              </a:rPr>
              <a:t>Clients </a:t>
            </a:r>
            <a:r>
              <a:rPr lang="en-GB" sz="1600" dirty="0">
                <a:latin typeface="Arial" panose="020B0604020202020204" pitchFamily="34" charset="0"/>
                <a:cs typeface="Arial" panose="020B0604020202020204" pitchFamily="34" charset="0"/>
              </a:rPr>
              <a:t>access</a:t>
            </a:r>
            <a:r>
              <a:rPr lang="en-GB" sz="1600" b="0" dirty="0">
                <a:latin typeface="Arial" panose="020B0604020202020204" pitchFamily="34" charset="0"/>
                <a:cs typeface="Arial" panose="020B0604020202020204" pitchFamily="34" charset="0"/>
              </a:rPr>
              <a:t> ROSA services (</a:t>
            </a:r>
            <a:r>
              <a:rPr lang="en-GB" sz="1600" dirty="0">
                <a:latin typeface="Arial" panose="020B0604020202020204" pitchFamily="34" charset="0"/>
                <a:cs typeface="Arial" panose="020B0604020202020204" pitchFamily="34" charset="0"/>
              </a:rPr>
              <a:t>REQ6</a:t>
            </a:r>
            <a:r>
              <a:rPr lang="en-GB" sz="1600" b="0" dirty="0">
                <a:latin typeface="Arial" panose="020B0604020202020204" pitchFamily="34" charset="0"/>
                <a:cs typeface="Arial" panose="020B0604020202020204" pitchFamily="34" charset="0"/>
              </a:rPr>
              <a:t>) through their dedicated ingress SAR, while service instances </a:t>
            </a:r>
            <a:r>
              <a:rPr lang="en-GB" sz="1600" dirty="0">
                <a:latin typeface="Arial" panose="020B0604020202020204" pitchFamily="34" charset="0"/>
                <a:cs typeface="Arial" panose="020B0604020202020204" pitchFamily="34" charset="0"/>
              </a:rPr>
              <a:t>announce</a:t>
            </a:r>
            <a:r>
              <a:rPr lang="en-GB" sz="1600" b="0" dirty="0">
                <a:latin typeface="Arial" panose="020B0604020202020204" pitchFamily="34" charset="0"/>
                <a:cs typeface="Arial" panose="020B0604020202020204" pitchFamily="34" charset="0"/>
              </a:rPr>
              <a:t> availability (</a:t>
            </a:r>
            <a:r>
              <a:rPr lang="en-GB" sz="1600" dirty="0">
                <a:latin typeface="Arial" panose="020B0604020202020204" pitchFamily="34" charset="0"/>
                <a:cs typeface="Arial" panose="020B0604020202020204" pitchFamily="34" charset="0"/>
              </a:rPr>
              <a:t>REQ1+2</a:t>
            </a:r>
            <a:r>
              <a:rPr lang="en-GB" sz="1600" b="0" dirty="0">
                <a:latin typeface="Arial" panose="020B0604020202020204" pitchFamily="34" charset="0"/>
                <a:cs typeface="Arial" panose="020B0604020202020204" pitchFamily="34" charset="0"/>
              </a:rPr>
              <a:t>) through theirs</a:t>
            </a:r>
            <a:br>
              <a:rPr lang="en-GB" sz="1600" b="0" dirty="0">
                <a:latin typeface="Arial" panose="020B0604020202020204" pitchFamily="34" charset="0"/>
                <a:cs typeface="Arial" panose="020B0604020202020204" pitchFamily="34" charset="0"/>
              </a:rPr>
            </a:br>
            <a:r>
              <a:rPr lang="en-GB" sz="1600" i="1" dirty="0">
                <a:latin typeface="Arial" panose="020B0604020202020204" pitchFamily="34" charset="0"/>
                <a:cs typeface="Arial" panose="020B0604020202020204" pitchFamily="34" charset="0"/>
              </a:rPr>
              <a:t>-&gt; requires discovery methods</a:t>
            </a:r>
          </a:p>
          <a:p>
            <a:endParaRPr lang="en-GB" sz="1600" b="0" dirty="0">
              <a:latin typeface="Arial" panose="020B0604020202020204" pitchFamily="34" charset="0"/>
              <a:cs typeface="Arial" panose="020B0604020202020204" pitchFamily="34" charset="0"/>
            </a:endParaRPr>
          </a:p>
          <a:p>
            <a:endParaRPr lang="en-US" sz="1600"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sz="2400" dirty="0">
                <a:solidFill>
                  <a:schemeClr val="tx1">
                    <a:lumMod val="75000"/>
                    <a:lumOff val="25000"/>
                  </a:schemeClr>
                </a:solidFill>
              </a:rPr>
              <a:t>Blueprint Overview</a:t>
            </a:r>
            <a:endParaRPr lang="zh-CN" altLang="en-US" sz="2400"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4</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pic>
        <p:nvPicPr>
          <p:cNvPr id="7" name="Picture 6">
            <a:extLst>
              <a:ext uri="{FF2B5EF4-FFF2-40B4-BE49-F238E27FC236}">
                <a16:creationId xmlns:a16="http://schemas.microsoft.com/office/drawing/2014/main" id="{E53043F8-A709-4805-A59D-0192F753F173}"/>
              </a:ext>
            </a:extLst>
          </p:cNvPr>
          <p:cNvPicPr>
            <a:picLocks noChangeAspect="1"/>
          </p:cNvPicPr>
          <p:nvPr/>
        </p:nvPicPr>
        <p:blipFill>
          <a:blip r:embed="rId3"/>
          <a:stretch>
            <a:fillRect/>
          </a:stretch>
        </p:blipFill>
        <p:spPr>
          <a:xfrm>
            <a:off x="92684" y="1400138"/>
            <a:ext cx="7109089" cy="4389716"/>
          </a:xfrm>
          <a:prstGeom prst="rect">
            <a:avLst/>
          </a:prstGeom>
        </p:spPr>
      </p:pic>
    </p:spTree>
    <p:extLst>
      <p:ext uri="{BB962C8B-B14F-4D97-AF65-F5344CB8AC3E}">
        <p14:creationId xmlns:p14="http://schemas.microsoft.com/office/powerpoint/2010/main" val="66663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Main Message Flow</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5</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9" name="Content Placeholder 1">
            <a:extLst>
              <a:ext uri="{FF2B5EF4-FFF2-40B4-BE49-F238E27FC236}">
                <a16:creationId xmlns:a16="http://schemas.microsoft.com/office/drawing/2014/main" id="{B11C4402-4C2F-4F27-BE9C-DFB3B8C18672}"/>
              </a:ext>
            </a:extLst>
          </p:cNvPr>
          <p:cNvSpPr txBox="1">
            <a:spLocks/>
          </p:cNvSpPr>
          <p:nvPr/>
        </p:nvSpPr>
        <p:spPr>
          <a:xfrm>
            <a:off x="471157" y="4345884"/>
            <a:ext cx="11575623" cy="2049931"/>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kern="1200" baseline="0">
                <a:solidFill>
                  <a:schemeClr val="tx1"/>
                </a:solidFill>
                <a:latin typeface="+mn-lt"/>
                <a:ea typeface="Microsoft YaHei" panose="020B0503020204020204" pitchFamily="34" charset="-122"/>
                <a:cs typeface="Arial" panose="020B0604020202020204" pitchFamily="34" charset="0"/>
              </a:defRPr>
            </a:lvl1pPr>
            <a:lvl2pPr marL="446501" marR="0" indent="-285750"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kern="1200" baseline="0">
                <a:solidFill>
                  <a:schemeClr val="tx1"/>
                </a:solidFill>
                <a:latin typeface="+mn-lt"/>
                <a:ea typeface="Microsoft YaHei" panose="020B0503020204020204" pitchFamily="34" charset="-122"/>
                <a:cs typeface="+mn-cs"/>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kern="1200" baseline="0">
                <a:solidFill>
                  <a:schemeClr val="tx1"/>
                </a:solidFill>
                <a:latin typeface="+mn-lt"/>
                <a:ea typeface="Microsoft YaHei" panose="020B0503020204020204" pitchFamily="34" charset="-122"/>
                <a:cs typeface="+mn-cs"/>
              </a:defRPr>
            </a:lvl3pPr>
            <a:lvl4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4pPr>
            <a:lvl5pPr marL="525850" indent="-171159" algn="l" defTabSz="1187798" rtl="0" eaLnBrk="1" latinLnBrk="0" hangingPunct="1">
              <a:lnSpc>
                <a:spcPct val="90000"/>
              </a:lnSpc>
              <a:spcBef>
                <a:spcPts val="650"/>
              </a:spcBef>
              <a:buFont typeface="Arial" panose="020B0604020202020204" pitchFamily="34" charset="0"/>
              <a:buChar char="•"/>
              <a:tabLst>
                <a:tab pos="1208420" algn="ctr"/>
              </a:tabLst>
              <a:defRPr sz="1299" kern="1200" baseline="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a:lstStyle>
          <a:p>
            <a:pPr marL="11109" indent="0">
              <a:buNone/>
            </a:pPr>
            <a:r>
              <a:rPr lang="en-US" sz="2000" b="1" dirty="0"/>
              <a:t>Key principle remains unchanged from DNS: discovery of an IP address, followed by subsequent data transfer</a:t>
            </a:r>
          </a:p>
          <a:p>
            <a:pPr marL="11109" indent="0">
              <a:buNone/>
            </a:pPr>
            <a:r>
              <a:rPr lang="en-US" sz="1599" b="1" dirty="0"/>
              <a:t>BUT: </a:t>
            </a:r>
            <a:r>
              <a:rPr lang="en-US" sz="1599" dirty="0"/>
              <a:t>Resolution (service) request is sent via </a:t>
            </a:r>
            <a:r>
              <a:rPr lang="en-US" sz="1599" b="1" dirty="0"/>
              <a:t>ROSA overlay</a:t>
            </a:r>
            <a:r>
              <a:rPr lang="en-US" sz="1599" dirty="0"/>
              <a:t>, while future (affinity) packets follow the direct client-&gt;service instance IPv6 path</a:t>
            </a:r>
          </a:p>
          <a:p>
            <a:pPr marL="160687" lvl="1" indent="0">
              <a:buNone/>
            </a:pPr>
            <a:r>
              <a:rPr lang="en-GB" sz="1599" b="1" dirty="0"/>
              <a:t>-&gt; I</a:t>
            </a:r>
            <a:r>
              <a:rPr lang="en-US" sz="1599" b="1" dirty="0"/>
              <a:t>n-band transfer </a:t>
            </a:r>
            <a:r>
              <a:rPr lang="en-US" sz="1599" dirty="0"/>
              <a:t>of higher layer data (within discovery IP packet) reduces transaction completion latency</a:t>
            </a:r>
          </a:p>
          <a:p>
            <a:pPr marL="160687" lvl="1" indent="0">
              <a:buNone/>
            </a:pPr>
            <a:r>
              <a:rPr lang="en-US" sz="1599" dirty="0"/>
              <a:t>-&gt; New </a:t>
            </a:r>
            <a:r>
              <a:rPr lang="en-US" sz="1599" b="1" dirty="0"/>
              <a:t>socket interface </a:t>
            </a:r>
            <a:r>
              <a:rPr lang="en-US" sz="1599" dirty="0"/>
              <a:t>maintains mapping of service address to instance IP address for subsequent requests, i.e., code looks like any </a:t>
            </a:r>
            <a:br>
              <a:rPr lang="en-US" sz="1599" dirty="0"/>
            </a:br>
            <a:r>
              <a:rPr lang="en-US" sz="1599" dirty="0"/>
              <a:t>     socket-based app, changing the address type to AF_ROSA (instead of AF_INET)!</a:t>
            </a:r>
          </a:p>
          <a:p>
            <a:pPr marL="160687" lvl="1" indent="0">
              <a:buNone/>
            </a:pPr>
            <a:r>
              <a:rPr lang="en-GB" sz="1599" b="1" i="1" dirty="0"/>
              <a:t>-&gt; aligns with E2E argument in refraining from client/flow state being required outside endpoints to handle affinity</a:t>
            </a:r>
            <a:endParaRPr lang="en-US" sz="1599" b="1" i="1" dirty="0"/>
          </a:p>
          <a:p>
            <a:endParaRPr lang="en-US" sz="1599" dirty="0"/>
          </a:p>
        </p:txBody>
      </p:sp>
      <p:grpSp>
        <p:nvGrpSpPr>
          <p:cNvPr id="10" name="Group 9">
            <a:extLst>
              <a:ext uri="{FF2B5EF4-FFF2-40B4-BE49-F238E27FC236}">
                <a16:creationId xmlns:a16="http://schemas.microsoft.com/office/drawing/2014/main" id="{EA7F05E2-F753-447F-9734-A06B4D077779}"/>
              </a:ext>
            </a:extLst>
          </p:cNvPr>
          <p:cNvGrpSpPr/>
          <p:nvPr/>
        </p:nvGrpSpPr>
        <p:grpSpPr>
          <a:xfrm>
            <a:off x="54261" y="1276560"/>
            <a:ext cx="11992519" cy="1408702"/>
            <a:chOff x="54281" y="1936376"/>
            <a:chExt cx="11997204" cy="1409252"/>
          </a:xfrm>
        </p:grpSpPr>
        <p:sp>
          <p:nvSpPr>
            <p:cNvPr id="11" name="Rectangle 10">
              <a:extLst>
                <a:ext uri="{FF2B5EF4-FFF2-40B4-BE49-F238E27FC236}">
                  <a16:creationId xmlns:a16="http://schemas.microsoft.com/office/drawing/2014/main" id="{44AAD2E9-3FCC-4189-A5DA-E1EEB1766682}"/>
                </a:ext>
              </a:extLst>
            </p:cNvPr>
            <p:cNvSpPr/>
            <p:nvPr/>
          </p:nvSpPr>
          <p:spPr>
            <a:xfrm>
              <a:off x="577819" y="1936376"/>
              <a:ext cx="11473666" cy="1409252"/>
            </a:xfrm>
            <a:prstGeom prst="rect">
              <a:avLst/>
            </a:prstGeom>
            <a:solidFill>
              <a:srgbClr val="DFF3D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2" name="TextBox 11">
              <a:extLst>
                <a:ext uri="{FF2B5EF4-FFF2-40B4-BE49-F238E27FC236}">
                  <a16:creationId xmlns:a16="http://schemas.microsoft.com/office/drawing/2014/main" id="{FD487D56-14C6-413F-A20B-D100E04D2AC3}"/>
                </a:ext>
              </a:extLst>
            </p:cNvPr>
            <p:cNvSpPr txBox="1"/>
            <p:nvPr/>
          </p:nvSpPr>
          <p:spPr>
            <a:xfrm rot="16200000">
              <a:off x="-140336" y="2315592"/>
              <a:ext cx="881611" cy="492378"/>
            </a:xfrm>
            <a:prstGeom prst="rect">
              <a:avLst/>
            </a:prstGeom>
            <a:noFill/>
          </p:spPr>
          <p:txBody>
            <a:bodyPr wrap="none" lIns="0" tIns="0" rIns="0" bIns="0" rtlCol="0">
              <a:spAutoFit/>
            </a:bodyPr>
            <a:lstStyle/>
            <a:p>
              <a:pPr algn="ctr"/>
              <a:r>
                <a:rPr kumimoji="1" lang="en-US" sz="1599" dirty="0">
                  <a:solidFill>
                    <a:srgbClr val="000000"/>
                  </a:solidFill>
                  <a:ea typeface="Microsoft YaHei" panose="020B0503020204020204" pitchFamily="34" charset="-122"/>
                  <a:cs typeface="Arial" panose="020B0604020202020204" pitchFamily="34" charset="0"/>
                </a:rPr>
                <a:t>In-band </a:t>
              </a:r>
            </a:p>
            <a:p>
              <a:pPr algn="ctr"/>
              <a:r>
                <a:rPr kumimoji="1" lang="en-US" sz="1599" dirty="0">
                  <a:solidFill>
                    <a:srgbClr val="000000"/>
                  </a:solidFill>
                  <a:ea typeface="Microsoft YaHei" panose="020B0503020204020204" pitchFamily="34" charset="-122"/>
                  <a:cs typeface="Arial" panose="020B0604020202020204" pitchFamily="34" charset="0"/>
                </a:rPr>
                <a:t>Resolution</a:t>
              </a:r>
            </a:p>
          </p:txBody>
        </p:sp>
      </p:grpSp>
      <p:grpSp>
        <p:nvGrpSpPr>
          <p:cNvPr id="13" name="Group 12">
            <a:extLst>
              <a:ext uri="{FF2B5EF4-FFF2-40B4-BE49-F238E27FC236}">
                <a16:creationId xmlns:a16="http://schemas.microsoft.com/office/drawing/2014/main" id="{8DF06EDA-87CD-4BD3-B247-810D95BFEF85}"/>
              </a:ext>
            </a:extLst>
          </p:cNvPr>
          <p:cNvGrpSpPr/>
          <p:nvPr/>
        </p:nvGrpSpPr>
        <p:grpSpPr>
          <a:xfrm>
            <a:off x="54356" y="2652548"/>
            <a:ext cx="11992424" cy="1408702"/>
            <a:chOff x="54376" y="3312902"/>
            <a:chExt cx="11997109" cy="1409252"/>
          </a:xfrm>
        </p:grpSpPr>
        <p:sp>
          <p:nvSpPr>
            <p:cNvPr id="14" name="Rectangle 13">
              <a:extLst>
                <a:ext uri="{FF2B5EF4-FFF2-40B4-BE49-F238E27FC236}">
                  <a16:creationId xmlns:a16="http://schemas.microsoft.com/office/drawing/2014/main" id="{51F595B2-2E9F-4EA1-B478-73CB8CBFAB03}"/>
                </a:ext>
              </a:extLst>
            </p:cNvPr>
            <p:cNvSpPr/>
            <p:nvPr/>
          </p:nvSpPr>
          <p:spPr>
            <a:xfrm>
              <a:off x="577819" y="3312902"/>
              <a:ext cx="11473666" cy="1409252"/>
            </a:xfrm>
            <a:prstGeom prst="rect">
              <a:avLst/>
            </a:prstGeom>
            <a:solidFill>
              <a:schemeClr val="accent5">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5" name="TextBox 14">
              <a:extLst>
                <a:ext uri="{FF2B5EF4-FFF2-40B4-BE49-F238E27FC236}">
                  <a16:creationId xmlns:a16="http://schemas.microsoft.com/office/drawing/2014/main" id="{BA80DEA4-7321-471D-95DB-9C1AAB16CD25}"/>
                </a:ext>
              </a:extLst>
            </p:cNvPr>
            <p:cNvSpPr txBox="1"/>
            <p:nvPr/>
          </p:nvSpPr>
          <p:spPr>
            <a:xfrm rot="16200000">
              <a:off x="-251189" y="3757329"/>
              <a:ext cx="1103315" cy="492186"/>
            </a:xfrm>
            <a:prstGeom prst="rect">
              <a:avLst/>
            </a:prstGeom>
            <a:noFill/>
          </p:spPr>
          <p:txBody>
            <a:bodyPr wrap="none" lIns="0" tIns="0" rIns="0" bIns="0" rtlCol="0">
              <a:spAutoFit/>
            </a:bodyPr>
            <a:lstStyle/>
            <a:p>
              <a:pPr algn="ctr"/>
              <a:r>
                <a:rPr kumimoji="1" lang="en-US" sz="1599" dirty="0">
                  <a:solidFill>
                    <a:srgbClr val="000000"/>
                  </a:solidFill>
                  <a:ea typeface="Microsoft YaHei" panose="020B0503020204020204" pitchFamily="34" charset="-122"/>
                  <a:cs typeface="Arial" panose="020B0604020202020204" pitchFamily="34" charset="0"/>
                </a:rPr>
                <a:t>Subsequent</a:t>
              </a:r>
            </a:p>
            <a:p>
              <a:pPr algn="ctr"/>
              <a:r>
                <a:rPr kumimoji="1" lang="en-US" sz="1599" dirty="0">
                  <a:solidFill>
                    <a:srgbClr val="000000"/>
                  </a:solidFill>
                  <a:ea typeface="Microsoft YaHei" panose="020B0503020204020204" pitchFamily="34" charset="-122"/>
                  <a:cs typeface="Arial" panose="020B0604020202020204" pitchFamily="34" charset="0"/>
                </a:rPr>
                <a:t>Data Transfer</a:t>
              </a:r>
            </a:p>
          </p:txBody>
        </p:sp>
      </p:grpSp>
      <p:cxnSp>
        <p:nvCxnSpPr>
          <p:cNvPr id="16" name="Straight Connector 15">
            <a:extLst>
              <a:ext uri="{FF2B5EF4-FFF2-40B4-BE49-F238E27FC236}">
                <a16:creationId xmlns:a16="http://schemas.microsoft.com/office/drawing/2014/main" id="{68DD75B6-3482-4F6E-B250-C1361E4DCBF9}"/>
              </a:ext>
            </a:extLst>
          </p:cNvPr>
          <p:cNvCxnSpPr/>
          <p:nvPr/>
        </p:nvCxnSpPr>
        <p:spPr>
          <a:xfrm flipV="1">
            <a:off x="483905" y="1204871"/>
            <a:ext cx="1114773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B1CAF3-21D7-4CA1-91E2-C2963E63A2B7}"/>
              </a:ext>
            </a:extLst>
          </p:cNvPr>
          <p:cNvSpPr txBox="1"/>
          <p:nvPr/>
        </p:nvSpPr>
        <p:spPr>
          <a:xfrm>
            <a:off x="385333" y="789908"/>
            <a:ext cx="11363688" cy="436017"/>
          </a:xfrm>
          <a:prstGeom prst="rect">
            <a:avLst/>
          </a:prstGeom>
          <a:noFill/>
        </p:spPr>
        <p:txBody>
          <a:bodyPr wrap="none" lIns="0" tIns="0" rIns="0" bIns="0" rtlCol="0">
            <a:spAutoFit/>
          </a:bodyPr>
          <a:lstStyle/>
          <a:p>
            <a:pPr>
              <a:lnSpc>
                <a:spcPts val="3439"/>
              </a:lnSpc>
            </a:pPr>
            <a:r>
              <a:rPr kumimoji="1" lang="en-US" sz="1399" dirty="0">
                <a:latin typeface="Arial" panose="020B0604020202020204" pitchFamily="34" charset="0"/>
                <a:ea typeface="Microsoft YaHei" panose="020B0503020204020204" pitchFamily="34" charset="-122"/>
                <a:cs typeface="Arial" panose="020B0604020202020204" pitchFamily="34" charset="0"/>
              </a:rPr>
              <a:t>Client		Ingress SAR		Service Instance1 (IP=SI1)	Service Instance 2	…         Service Instance N</a:t>
            </a:r>
          </a:p>
        </p:txBody>
      </p:sp>
      <p:cxnSp>
        <p:nvCxnSpPr>
          <p:cNvPr id="18" name="Straight Arrow Connector 17">
            <a:extLst>
              <a:ext uri="{FF2B5EF4-FFF2-40B4-BE49-F238E27FC236}">
                <a16:creationId xmlns:a16="http://schemas.microsoft.com/office/drawing/2014/main" id="{33BC2FFD-520D-4A69-8F3C-AD6EC7989867}"/>
              </a:ext>
            </a:extLst>
          </p:cNvPr>
          <p:cNvCxnSpPr/>
          <p:nvPr/>
        </p:nvCxnSpPr>
        <p:spPr>
          <a:xfrm>
            <a:off x="582478" y="1384095"/>
            <a:ext cx="2141729" cy="146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152795-621A-4DE0-89AF-B18F2DF67AED}"/>
              </a:ext>
            </a:extLst>
          </p:cNvPr>
          <p:cNvSpPr txBox="1"/>
          <p:nvPr/>
        </p:nvSpPr>
        <p:spPr>
          <a:xfrm>
            <a:off x="1091006" y="1059045"/>
            <a:ext cx="3940008" cy="356188"/>
          </a:xfrm>
          <a:prstGeom prst="rect">
            <a:avLst/>
          </a:prstGeom>
          <a:noFill/>
        </p:spPr>
        <p:txBody>
          <a:bodyPr wrap="square" lIns="0" tIns="0" rIns="0" bIns="0" rtlCol="0">
            <a:spAutoFit/>
          </a:bodyPr>
          <a:lstStyle/>
          <a:p>
            <a:pPr>
              <a:lnSpc>
                <a:spcPts val="3439"/>
              </a:lnSpc>
            </a:pPr>
            <a:r>
              <a:rPr kumimoji="1" lang="en-US" sz="1000" dirty="0">
                <a:latin typeface="Arial" panose="020B0604020202020204" pitchFamily="34" charset="0"/>
                <a:ea typeface="Microsoft YaHei" panose="020B0503020204020204" pitchFamily="34" charset="-122"/>
                <a:cs typeface="Arial" panose="020B0604020202020204" pitchFamily="34" charset="0"/>
              </a:rPr>
              <a:t>Service Request(Client IP, SAR IP)</a:t>
            </a:r>
          </a:p>
        </p:txBody>
      </p:sp>
      <p:sp>
        <p:nvSpPr>
          <p:cNvPr id="20" name="Right Brace 19">
            <a:extLst>
              <a:ext uri="{FF2B5EF4-FFF2-40B4-BE49-F238E27FC236}">
                <a16:creationId xmlns:a16="http://schemas.microsoft.com/office/drawing/2014/main" id="{4D2BAEC3-C56D-4CD9-B15B-54F2128A5C02}"/>
              </a:ext>
            </a:extLst>
          </p:cNvPr>
          <p:cNvSpPr/>
          <p:nvPr/>
        </p:nvSpPr>
        <p:spPr>
          <a:xfrm>
            <a:off x="2661477" y="1536435"/>
            <a:ext cx="162120" cy="33106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21" name="TextBox 20">
            <a:extLst>
              <a:ext uri="{FF2B5EF4-FFF2-40B4-BE49-F238E27FC236}">
                <a16:creationId xmlns:a16="http://schemas.microsoft.com/office/drawing/2014/main" id="{C67A6490-4CE8-4D71-A838-DA3ED9B14D9D}"/>
              </a:ext>
            </a:extLst>
          </p:cNvPr>
          <p:cNvSpPr txBox="1"/>
          <p:nvPr/>
        </p:nvSpPr>
        <p:spPr>
          <a:xfrm>
            <a:off x="2909908" y="1640108"/>
            <a:ext cx="1112484" cy="153888"/>
          </a:xfrm>
          <a:prstGeom prst="rect">
            <a:avLst/>
          </a:prstGeom>
          <a:noFill/>
        </p:spPr>
        <p:txBody>
          <a:bodyPr wrap="none" lIns="0" tIns="0" rIns="0" bIns="0" rtlCol="0">
            <a:spAutoFit/>
          </a:bodyPr>
          <a:lstStyle/>
          <a:p>
            <a:pPr algn="l"/>
            <a:r>
              <a:rPr kumimoji="1" lang="en-US" sz="1000" i="1" dirty="0">
                <a:solidFill>
                  <a:srgbClr val="000000"/>
                </a:solidFill>
                <a:latin typeface="Arial" panose="020B0604020202020204" pitchFamily="34" charset="0"/>
                <a:ea typeface="Microsoft YaHei" panose="020B0503020204020204" pitchFamily="34" charset="-122"/>
                <a:cs typeface="Arial" panose="020B0604020202020204" pitchFamily="34" charset="0"/>
              </a:rPr>
              <a:t>Determine next hop</a:t>
            </a:r>
          </a:p>
        </p:txBody>
      </p:sp>
      <p:cxnSp>
        <p:nvCxnSpPr>
          <p:cNvPr id="22" name="Straight Arrow Connector 21">
            <a:extLst>
              <a:ext uri="{FF2B5EF4-FFF2-40B4-BE49-F238E27FC236}">
                <a16:creationId xmlns:a16="http://schemas.microsoft.com/office/drawing/2014/main" id="{8ACDFD67-04E8-4A9F-89C4-13CF011B337D}"/>
              </a:ext>
            </a:extLst>
          </p:cNvPr>
          <p:cNvCxnSpPr/>
          <p:nvPr/>
        </p:nvCxnSpPr>
        <p:spPr>
          <a:xfrm>
            <a:off x="2661478" y="1873258"/>
            <a:ext cx="2939275" cy="142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7380EC-A487-40E6-BEC3-1622B320628B}"/>
              </a:ext>
            </a:extLst>
          </p:cNvPr>
          <p:cNvSpPr txBox="1"/>
          <p:nvPr/>
        </p:nvSpPr>
        <p:spPr>
          <a:xfrm>
            <a:off x="4160247" y="1758317"/>
            <a:ext cx="3963133" cy="153888"/>
          </a:xfrm>
          <a:prstGeom prst="rect">
            <a:avLst/>
          </a:prstGeom>
          <a:noFill/>
        </p:spPr>
        <p:txBody>
          <a:bodyPr wrap="square" lIns="0" tIns="0" rIns="0" bIns="0" rtlCol="0">
            <a:spAutoFit/>
          </a:bodyPr>
          <a:lstStyle/>
          <a:p>
            <a:r>
              <a:rPr kumimoji="1" lang="en-US" sz="1000" dirty="0">
                <a:latin typeface="Arial" panose="020B0604020202020204" pitchFamily="34" charset="0"/>
                <a:ea typeface="Microsoft YaHei" panose="020B0503020204020204" pitchFamily="34" charset="-122"/>
                <a:cs typeface="Arial" panose="020B0604020202020204" pitchFamily="34" charset="0"/>
              </a:rPr>
              <a:t>Service Request(SAR IP, SI1 IP)</a:t>
            </a:r>
          </a:p>
        </p:txBody>
      </p:sp>
      <p:sp>
        <p:nvSpPr>
          <p:cNvPr id="24" name="Right Brace 23">
            <a:extLst>
              <a:ext uri="{FF2B5EF4-FFF2-40B4-BE49-F238E27FC236}">
                <a16:creationId xmlns:a16="http://schemas.microsoft.com/office/drawing/2014/main" id="{4C094ECB-4C98-4586-BD44-69F8C2E33245}"/>
              </a:ext>
            </a:extLst>
          </p:cNvPr>
          <p:cNvSpPr/>
          <p:nvPr/>
        </p:nvSpPr>
        <p:spPr>
          <a:xfrm>
            <a:off x="5600753" y="2016105"/>
            <a:ext cx="102486" cy="20946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99"/>
          </a:p>
        </p:txBody>
      </p:sp>
      <p:sp>
        <p:nvSpPr>
          <p:cNvPr id="25" name="TextBox 24">
            <a:extLst>
              <a:ext uri="{FF2B5EF4-FFF2-40B4-BE49-F238E27FC236}">
                <a16:creationId xmlns:a16="http://schemas.microsoft.com/office/drawing/2014/main" id="{B8F873C6-D712-40D9-B0C9-F50285B3736C}"/>
              </a:ext>
            </a:extLst>
          </p:cNvPr>
          <p:cNvSpPr txBox="1"/>
          <p:nvPr/>
        </p:nvSpPr>
        <p:spPr>
          <a:xfrm>
            <a:off x="5806822" y="2053483"/>
            <a:ext cx="1090042" cy="153888"/>
          </a:xfrm>
          <a:prstGeom prst="rect">
            <a:avLst/>
          </a:prstGeom>
          <a:noFill/>
        </p:spPr>
        <p:txBody>
          <a:bodyPr wrap="none" lIns="0" tIns="0" rIns="0" bIns="0" rtlCol="0">
            <a:spAutoFit/>
          </a:bodyPr>
          <a:lstStyle/>
          <a:p>
            <a:pPr algn="l"/>
            <a:r>
              <a:rPr kumimoji="1" lang="en-US" sz="1000" i="1" dirty="0">
                <a:solidFill>
                  <a:srgbClr val="000000"/>
                </a:solidFill>
                <a:latin typeface="Arial" panose="020B0604020202020204" pitchFamily="34" charset="0"/>
                <a:ea typeface="Microsoft YaHei" panose="020B0503020204020204" pitchFamily="34" charset="-122"/>
                <a:cs typeface="Arial" panose="020B0604020202020204" pitchFamily="34" charset="0"/>
              </a:rPr>
              <a:t>Generate response</a:t>
            </a:r>
            <a:endParaRPr kumimoji="1" lang="en-US" sz="1000" b="1" i="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26" name="Straight Arrow Connector 25">
            <a:extLst>
              <a:ext uri="{FF2B5EF4-FFF2-40B4-BE49-F238E27FC236}">
                <a16:creationId xmlns:a16="http://schemas.microsoft.com/office/drawing/2014/main" id="{5E42AB63-6907-4A04-98D1-5B6689C038CA}"/>
              </a:ext>
            </a:extLst>
          </p:cNvPr>
          <p:cNvCxnSpPr/>
          <p:nvPr/>
        </p:nvCxnSpPr>
        <p:spPr>
          <a:xfrm>
            <a:off x="582478" y="2918287"/>
            <a:ext cx="4938305" cy="137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94BEC7-9E35-42F3-A15E-A10C25E97412}"/>
              </a:ext>
            </a:extLst>
          </p:cNvPr>
          <p:cNvCxnSpPr/>
          <p:nvPr/>
        </p:nvCxnSpPr>
        <p:spPr>
          <a:xfrm flipH="1">
            <a:off x="567238" y="3130137"/>
            <a:ext cx="4938306" cy="232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62D638-A62D-4ED2-ACC3-EACF3827FB63}"/>
              </a:ext>
            </a:extLst>
          </p:cNvPr>
          <p:cNvCxnSpPr/>
          <p:nvPr/>
        </p:nvCxnSpPr>
        <p:spPr>
          <a:xfrm>
            <a:off x="584415" y="3748569"/>
            <a:ext cx="2141729" cy="146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3A01EE-F526-475B-AF58-AD22F69DCCB5}"/>
              </a:ext>
            </a:extLst>
          </p:cNvPr>
          <p:cNvCxnSpPr/>
          <p:nvPr/>
        </p:nvCxnSpPr>
        <p:spPr>
          <a:xfrm>
            <a:off x="588530" y="3507627"/>
            <a:ext cx="11246311" cy="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19DAF6-7B98-4E6B-85F9-28DBE590959B}"/>
              </a:ext>
            </a:extLst>
          </p:cNvPr>
          <p:cNvSpPr txBox="1"/>
          <p:nvPr/>
        </p:nvSpPr>
        <p:spPr>
          <a:xfrm>
            <a:off x="9751026" y="3567507"/>
            <a:ext cx="1284006" cy="215315"/>
          </a:xfrm>
          <a:prstGeom prst="rect">
            <a:avLst/>
          </a:prstGeom>
          <a:noFill/>
        </p:spPr>
        <p:txBody>
          <a:bodyPr wrap="none" lIns="0" tIns="0" rIns="0" bIns="0" rtlCol="0">
            <a:spAutoFit/>
          </a:bodyPr>
          <a:lstStyle/>
          <a:p>
            <a:pPr algn="l"/>
            <a:r>
              <a:rPr kumimoji="1" lang="en-US" sz="1399" dirty="0">
                <a:solidFill>
                  <a:srgbClr val="000000"/>
                </a:solidFill>
                <a:latin typeface="Arial" panose="020B0604020202020204" pitchFamily="34" charset="0"/>
                <a:ea typeface="Microsoft YaHei" panose="020B0503020204020204" pitchFamily="34" charset="-122"/>
                <a:cs typeface="Arial" panose="020B0604020202020204" pitchFamily="34" charset="0"/>
              </a:rPr>
              <a:t>New transaction</a:t>
            </a:r>
          </a:p>
        </p:txBody>
      </p:sp>
      <p:sp>
        <p:nvSpPr>
          <p:cNvPr id="32" name="Rectangle 31">
            <a:extLst>
              <a:ext uri="{FF2B5EF4-FFF2-40B4-BE49-F238E27FC236}">
                <a16:creationId xmlns:a16="http://schemas.microsoft.com/office/drawing/2014/main" id="{93F9B2C0-968B-4A74-BE95-D0CDB23176DD}"/>
              </a:ext>
            </a:extLst>
          </p:cNvPr>
          <p:cNvSpPr/>
          <p:nvPr/>
        </p:nvSpPr>
        <p:spPr>
          <a:xfrm>
            <a:off x="1500355" y="2518383"/>
            <a:ext cx="2359941" cy="528350"/>
          </a:xfrm>
          <a:prstGeom prst="rect">
            <a:avLst/>
          </a:prstGeom>
        </p:spPr>
        <p:txBody>
          <a:bodyPr wrap="none">
            <a:spAutoFit/>
          </a:bodyPr>
          <a:lstStyle/>
          <a:p>
            <a:pPr>
              <a:lnSpc>
                <a:spcPts val="3439"/>
              </a:lnSpc>
            </a:pPr>
            <a:r>
              <a:rPr kumimoji="1" lang="en-US" sz="1000" dirty="0">
                <a:latin typeface="Arial" panose="020B0604020202020204" pitchFamily="34" charset="0"/>
                <a:ea typeface="Microsoft YaHei" panose="020B0503020204020204" pitchFamily="34" charset="-122"/>
                <a:cs typeface="Arial" panose="020B0604020202020204" pitchFamily="34" charset="0"/>
              </a:rPr>
              <a:t>Affinity Request(clientIP, SI1 IP, port)</a:t>
            </a:r>
          </a:p>
        </p:txBody>
      </p:sp>
      <p:cxnSp>
        <p:nvCxnSpPr>
          <p:cNvPr id="33" name="Straight Arrow Connector 32">
            <a:extLst>
              <a:ext uri="{FF2B5EF4-FFF2-40B4-BE49-F238E27FC236}">
                <a16:creationId xmlns:a16="http://schemas.microsoft.com/office/drawing/2014/main" id="{538F3EA8-E4DA-4EC3-A2A4-612F22CD8B59}"/>
              </a:ext>
            </a:extLst>
          </p:cNvPr>
          <p:cNvCxnSpPr/>
          <p:nvPr/>
        </p:nvCxnSpPr>
        <p:spPr>
          <a:xfrm flipH="1">
            <a:off x="2661477" y="2243215"/>
            <a:ext cx="2939276" cy="134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08C4FDE-0725-4F77-8CD9-6B5DAEC4C2E4}"/>
              </a:ext>
            </a:extLst>
          </p:cNvPr>
          <p:cNvCxnSpPr/>
          <p:nvPr/>
        </p:nvCxnSpPr>
        <p:spPr>
          <a:xfrm flipH="1">
            <a:off x="522464" y="2389070"/>
            <a:ext cx="2141729" cy="1466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BD6EE50-1E9B-4B82-B28F-D50009E56801}"/>
              </a:ext>
            </a:extLst>
          </p:cNvPr>
          <p:cNvSpPr txBox="1"/>
          <p:nvPr/>
        </p:nvSpPr>
        <p:spPr>
          <a:xfrm>
            <a:off x="697662" y="2539906"/>
            <a:ext cx="4619056" cy="153888"/>
          </a:xfrm>
          <a:prstGeom prst="rect">
            <a:avLst/>
          </a:prstGeom>
          <a:noFill/>
        </p:spPr>
        <p:txBody>
          <a:bodyPr wrap="square" lIns="0" tIns="0" rIns="0" bIns="0" rtlCol="0">
            <a:spAutoFit/>
          </a:bodyPr>
          <a:lstStyle/>
          <a:p>
            <a:r>
              <a:rPr kumimoji="1" lang="en-US" sz="1000" dirty="0">
                <a:latin typeface="Arial" panose="020B0604020202020204" pitchFamily="34" charset="0"/>
                <a:ea typeface="Microsoft YaHei" panose="020B0503020204020204" pitchFamily="34" charset="-122"/>
                <a:cs typeface="Arial" panose="020B0604020202020204" pitchFamily="34" charset="0"/>
              </a:rPr>
              <a:t>Service Response(SAR IP, Client IP)</a:t>
            </a:r>
          </a:p>
        </p:txBody>
      </p:sp>
      <p:sp>
        <p:nvSpPr>
          <p:cNvPr id="36" name="TextBox 35">
            <a:extLst>
              <a:ext uri="{FF2B5EF4-FFF2-40B4-BE49-F238E27FC236}">
                <a16:creationId xmlns:a16="http://schemas.microsoft.com/office/drawing/2014/main" id="{5542CF23-6482-4CB1-A1AE-44526214E159}"/>
              </a:ext>
            </a:extLst>
          </p:cNvPr>
          <p:cNvSpPr txBox="1"/>
          <p:nvPr/>
        </p:nvSpPr>
        <p:spPr>
          <a:xfrm>
            <a:off x="4022392" y="2329474"/>
            <a:ext cx="4395981" cy="153888"/>
          </a:xfrm>
          <a:prstGeom prst="rect">
            <a:avLst/>
          </a:prstGeom>
          <a:noFill/>
        </p:spPr>
        <p:txBody>
          <a:bodyPr wrap="square" lIns="0" tIns="0" rIns="0" bIns="0" rtlCol="0">
            <a:spAutoFit/>
          </a:bodyPr>
          <a:lstStyle/>
          <a:p>
            <a:r>
              <a:rPr kumimoji="1" lang="en-US" sz="1000" dirty="0">
                <a:latin typeface="Arial" panose="020B0604020202020204" pitchFamily="34" charset="0"/>
                <a:ea typeface="Microsoft YaHei" panose="020B0503020204020204" pitchFamily="34" charset="-122"/>
                <a:cs typeface="Arial" panose="020B0604020202020204" pitchFamily="34" charset="0"/>
              </a:rPr>
              <a:t>Service Response(SI1 IP, SAR IP)</a:t>
            </a:r>
          </a:p>
        </p:txBody>
      </p:sp>
      <p:sp>
        <p:nvSpPr>
          <p:cNvPr id="37" name="TextBox 36">
            <a:extLst>
              <a:ext uri="{FF2B5EF4-FFF2-40B4-BE49-F238E27FC236}">
                <a16:creationId xmlns:a16="http://schemas.microsoft.com/office/drawing/2014/main" id="{78E50258-237F-45B7-857A-C33419094A70}"/>
              </a:ext>
            </a:extLst>
          </p:cNvPr>
          <p:cNvSpPr txBox="1"/>
          <p:nvPr/>
        </p:nvSpPr>
        <p:spPr>
          <a:xfrm>
            <a:off x="1132367" y="3360761"/>
            <a:ext cx="3940008" cy="356188"/>
          </a:xfrm>
          <a:prstGeom prst="rect">
            <a:avLst/>
          </a:prstGeom>
          <a:noFill/>
        </p:spPr>
        <p:txBody>
          <a:bodyPr wrap="square" lIns="0" tIns="0" rIns="0" bIns="0" rtlCol="0">
            <a:spAutoFit/>
          </a:bodyPr>
          <a:lstStyle/>
          <a:p>
            <a:pPr>
              <a:lnSpc>
                <a:spcPts val="3439"/>
              </a:lnSpc>
            </a:pPr>
            <a:r>
              <a:rPr kumimoji="1" lang="en-US" sz="1000" dirty="0">
                <a:latin typeface="Arial" panose="020B0604020202020204" pitchFamily="34" charset="0"/>
                <a:ea typeface="Microsoft YaHei" panose="020B0503020204020204" pitchFamily="34" charset="-122"/>
                <a:cs typeface="Arial" panose="020B0604020202020204" pitchFamily="34" charset="0"/>
              </a:rPr>
              <a:t>Service Request(Client IP, SAR IP)</a:t>
            </a:r>
          </a:p>
        </p:txBody>
      </p:sp>
      <p:sp>
        <p:nvSpPr>
          <p:cNvPr id="41" name="TextBox 40">
            <a:extLst>
              <a:ext uri="{FF2B5EF4-FFF2-40B4-BE49-F238E27FC236}">
                <a16:creationId xmlns:a16="http://schemas.microsoft.com/office/drawing/2014/main" id="{178F338D-5F63-40DB-9F1A-ED3F361FF48B}"/>
              </a:ext>
            </a:extLst>
          </p:cNvPr>
          <p:cNvSpPr txBox="1"/>
          <p:nvPr/>
        </p:nvSpPr>
        <p:spPr>
          <a:xfrm>
            <a:off x="1459171" y="2910512"/>
            <a:ext cx="27252" cy="369332"/>
          </a:xfrm>
          <a:prstGeom prst="rect">
            <a:avLst/>
          </a:prstGeom>
          <a:noFill/>
        </p:spPr>
        <p:txBody>
          <a:bodyPr wrap="none" lIns="0" tIns="0" rIns="0" bIns="0" rtlCol="0">
            <a:spAutoFit/>
          </a:bodyPr>
          <a:lstStyle/>
          <a:p>
            <a:pPr algn="l"/>
            <a:r>
              <a:rPr kumimoji="1" lang="en-US" sz="800" b="1" dirty="0">
                <a:solidFill>
                  <a:srgbClr val="000000"/>
                </a:solidFill>
                <a:ea typeface="Microsoft YaHei" panose="020B0503020204020204" pitchFamily="34" charset="-122"/>
                <a:cs typeface="Arial" panose="020B0604020202020204" pitchFamily="34" charset="0"/>
              </a:rPr>
              <a:t>.</a:t>
            </a:r>
          </a:p>
          <a:p>
            <a:pPr algn="l"/>
            <a:r>
              <a:rPr kumimoji="1" lang="en-US" sz="800" b="1" dirty="0">
                <a:solidFill>
                  <a:srgbClr val="000000"/>
                </a:solidFill>
                <a:ea typeface="Microsoft YaHei" panose="020B0503020204020204" pitchFamily="34" charset="-122"/>
                <a:cs typeface="Arial" panose="020B0604020202020204" pitchFamily="34" charset="0"/>
              </a:rPr>
              <a:t>.</a:t>
            </a:r>
          </a:p>
          <a:p>
            <a:pPr algn="l"/>
            <a:r>
              <a:rPr kumimoji="1" lang="en-US" sz="800" b="1" dirty="0">
                <a:solidFill>
                  <a:srgbClr val="000000"/>
                </a:solidFill>
                <a:ea typeface="Microsoft YaHei" panose="020B0503020204020204" pitchFamily="34" charset="-122"/>
                <a:cs typeface="Arial" panose="020B0604020202020204" pitchFamily="34" charset="0"/>
              </a:rPr>
              <a:t>.</a:t>
            </a:r>
          </a:p>
        </p:txBody>
      </p:sp>
    </p:spTree>
    <p:extLst>
      <p:ext uri="{BB962C8B-B14F-4D97-AF65-F5344CB8AC3E}">
        <p14:creationId xmlns:p14="http://schemas.microsoft.com/office/powerpoint/2010/main" val="369823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SAR Forwarding Engine</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6</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38" name="Content Placeholder 1">
            <a:extLst>
              <a:ext uri="{FF2B5EF4-FFF2-40B4-BE49-F238E27FC236}">
                <a16:creationId xmlns:a16="http://schemas.microsoft.com/office/drawing/2014/main" id="{92E9B868-E654-4F88-8DA4-F3B6EC04D16D}"/>
              </a:ext>
            </a:extLst>
          </p:cNvPr>
          <p:cNvSpPr txBox="1">
            <a:spLocks/>
          </p:cNvSpPr>
          <p:nvPr/>
        </p:nvSpPr>
        <p:spPr>
          <a:xfrm>
            <a:off x="6066971" y="1172099"/>
            <a:ext cx="5989895" cy="4690459"/>
          </a:xfrm>
          <a:prstGeom prst="rect">
            <a:avLst/>
          </a:prstGeom>
        </p:spPr>
        <p:txBody>
          <a:bodyPr vert="horz" lIns="91440" tIns="45720" rIns="91440" bIns="45720" rtlCol="0" anchor="ctr"/>
          <a:lstStyle>
            <a:defPPr>
              <a:defRPr lang="zh-CN"/>
            </a:defPPr>
            <a:lvl1pPr marL="0" algn="ct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b="0" dirty="0">
                <a:solidFill>
                  <a:schemeClr val="tx1"/>
                </a:solidFill>
              </a:rPr>
              <a:t>FIBs are populated by overlay </a:t>
            </a:r>
            <a:r>
              <a:rPr lang="en-US" sz="1600" dirty="0">
                <a:solidFill>
                  <a:schemeClr val="tx1"/>
                </a:solidFill>
              </a:rPr>
              <a:t>routing protocol</a:t>
            </a:r>
          </a:p>
          <a:p>
            <a:pPr marL="742950" lvl="1" indent="-285750">
              <a:buFont typeface="Arial" panose="020B0604020202020204" pitchFamily="34" charset="0"/>
              <a:buChar char="•"/>
            </a:pPr>
            <a:r>
              <a:rPr lang="en-GB" sz="1600" dirty="0"/>
              <a:t>Can re-use existing routing protocols</a:t>
            </a:r>
          </a:p>
          <a:p>
            <a:pPr lvl="1"/>
            <a:br>
              <a:rPr lang="en-GB" sz="1600" b="1" dirty="0">
                <a:solidFill>
                  <a:schemeClr val="tx1"/>
                </a:solidFill>
              </a:rPr>
            </a:br>
            <a:r>
              <a:rPr lang="en-GB" sz="1600" b="1" dirty="0">
                <a:solidFill>
                  <a:schemeClr val="tx1"/>
                </a:solidFill>
              </a:rPr>
              <a:t>NOTE</a:t>
            </a:r>
            <a:r>
              <a:rPr lang="en-GB" sz="1600" b="0" dirty="0">
                <a:solidFill>
                  <a:schemeClr val="tx1"/>
                </a:solidFill>
              </a:rPr>
              <a:t>: the number of FIB entries is limited by those services announced to the local ROSA domain only! </a:t>
            </a:r>
            <a:br>
              <a:rPr lang="en-GB" sz="1600" b="0" dirty="0">
                <a:solidFill>
                  <a:schemeClr val="tx1"/>
                </a:solidFill>
              </a:rPr>
            </a:br>
            <a:r>
              <a:rPr lang="en-GB" sz="1600" b="0" dirty="0">
                <a:solidFill>
                  <a:schemeClr val="tx1"/>
                </a:solidFill>
              </a:rPr>
              <a:t>-&gt; allows for constraining routing tables through the </a:t>
            </a:r>
            <a:br>
              <a:rPr lang="en-GB" sz="1600" b="0" dirty="0">
                <a:solidFill>
                  <a:schemeClr val="tx1"/>
                </a:solidFill>
              </a:rPr>
            </a:br>
            <a:r>
              <a:rPr lang="en-GB" sz="1600" b="0" dirty="0">
                <a:solidFill>
                  <a:schemeClr val="tx1"/>
                </a:solidFill>
              </a:rPr>
              <a:t>    domain-local business relations</a:t>
            </a:r>
            <a:endParaRPr lang="en-US" sz="1600" b="0" dirty="0">
              <a:solidFill>
                <a:schemeClr val="tx1"/>
              </a:solidFill>
            </a:endParaRPr>
          </a:p>
          <a:p>
            <a:pPr marL="285750" indent="-285750" algn="l">
              <a:buFont typeface="Arial" panose="020B0604020202020204" pitchFamily="34" charset="0"/>
              <a:buChar char="•"/>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Traffic steering based on </a:t>
            </a:r>
          </a:p>
          <a:p>
            <a:pPr marL="742950" lvl="1" indent="-285750">
              <a:buFont typeface="Arial" panose="020B0604020202020204" pitchFamily="34" charset="0"/>
              <a:buChar char="•"/>
            </a:pPr>
            <a:r>
              <a:rPr lang="en-US" sz="1600" b="1" dirty="0"/>
              <a:t>Routing (REQ4)</a:t>
            </a:r>
            <a:r>
              <a:rPr lang="en-US" sz="1600" dirty="0"/>
              <a:t>,</a:t>
            </a:r>
            <a:r>
              <a:rPr lang="en-US" sz="1600" b="1" dirty="0"/>
              <a:t> </a:t>
            </a:r>
            <a:r>
              <a:rPr lang="en-US" sz="1600" dirty="0"/>
              <a:t>i.e., sending service request to the ‘best’ service instance according to routing metric</a:t>
            </a:r>
          </a:p>
          <a:p>
            <a:pPr marL="742950" lvl="1" indent="-285750">
              <a:buFont typeface="Arial" panose="020B0604020202020204" pitchFamily="34" charset="0"/>
              <a:buChar char="•"/>
            </a:pPr>
            <a:r>
              <a:rPr lang="en-US" sz="1600" b="1" dirty="0"/>
              <a:t>Request scheduling (REQ5)</a:t>
            </a:r>
            <a:r>
              <a:rPr lang="en-US" sz="1600" dirty="0"/>
              <a:t>, i.e., sending service request to one of possibly many instance at runtime</a:t>
            </a:r>
          </a:p>
          <a:p>
            <a:pPr lvl="1"/>
            <a:r>
              <a:rPr lang="en-GB" sz="1600" dirty="0"/>
              <a:t>-&gt; </a:t>
            </a:r>
            <a:r>
              <a:rPr lang="en-US" sz="1600" dirty="0"/>
              <a:t>supports </a:t>
            </a:r>
            <a:r>
              <a:rPr lang="en-US" sz="1600" u="sng" dirty="0"/>
              <a:t>any</a:t>
            </a:r>
            <a:r>
              <a:rPr lang="en-US" sz="1600" dirty="0"/>
              <a:t> traffic steering mechanism</a:t>
            </a:r>
            <a:br>
              <a:rPr lang="en-US" sz="1600" dirty="0"/>
            </a:br>
            <a:r>
              <a:rPr lang="en-US" sz="1600" dirty="0"/>
              <a:t>-&gt; Not necessarily compute-aware, e.g., may apply multi-</a:t>
            </a:r>
            <a:br>
              <a:rPr lang="en-US" sz="1600" dirty="0"/>
            </a:br>
            <a:r>
              <a:rPr lang="en-US" sz="1600" dirty="0"/>
              <a:t>     optimality routing methods</a:t>
            </a:r>
          </a:p>
          <a:p>
            <a:pPr lvl="1"/>
            <a:endParaRPr lang="en-US" sz="1600" dirty="0"/>
          </a:p>
          <a:p>
            <a:pPr marL="285750" indent="-285750" algn="l">
              <a:buFont typeface="Arial" panose="020B0604020202020204" pitchFamily="34" charset="0"/>
              <a:buChar char="•"/>
            </a:pPr>
            <a:r>
              <a:rPr lang="en-US" sz="1600" dirty="0">
                <a:solidFill>
                  <a:schemeClr val="tx1"/>
                </a:solidFill>
              </a:rPr>
              <a:t>Wildcard service address points to SAG for domain-remote services</a:t>
            </a:r>
          </a:p>
          <a:p>
            <a:pPr marL="742950" lvl="1" indent="-285750">
              <a:buFont typeface="Arial" panose="020B0604020202020204" pitchFamily="34" charset="0"/>
              <a:buChar char="•"/>
            </a:pPr>
            <a:r>
              <a:rPr lang="en-US" sz="1600" dirty="0"/>
              <a:t>Could be deployed at CDN to serve </a:t>
            </a:r>
            <a:r>
              <a:rPr lang="en-US" sz="1600" dirty="0" err="1"/>
              <a:t>PoP</a:t>
            </a:r>
            <a:r>
              <a:rPr lang="en-US" sz="1600" dirty="0"/>
              <a:t>-based request first, before directing to Internet</a:t>
            </a:r>
          </a:p>
        </p:txBody>
      </p:sp>
      <p:pic>
        <p:nvPicPr>
          <p:cNvPr id="39" name="Picture 38">
            <a:extLst>
              <a:ext uri="{FF2B5EF4-FFF2-40B4-BE49-F238E27FC236}">
                <a16:creationId xmlns:a16="http://schemas.microsoft.com/office/drawing/2014/main" id="{CC62F80F-CFBA-4276-8F8C-E6091B0EC360}"/>
              </a:ext>
            </a:extLst>
          </p:cNvPr>
          <p:cNvPicPr>
            <a:picLocks noChangeAspect="1"/>
          </p:cNvPicPr>
          <p:nvPr/>
        </p:nvPicPr>
        <p:blipFill>
          <a:blip r:embed="rId3"/>
          <a:stretch>
            <a:fillRect/>
          </a:stretch>
        </p:blipFill>
        <p:spPr>
          <a:xfrm>
            <a:off x="273083" y="2273183"/>
            <a:ext cx="5817474" cy="2504746"/>
          </a:xfrm>
          <a:prstGeom prst="rect">
            <a:avLst/>
          </a:prstGeom>
        </p:spPr>
      </p:pic>
      <p:sp>
        <p:nvSpPr>
          <p:cNvPr id="40" name="TextBox 39">
            <a:extLst>
              <a:ext uri="{FF2B5EF4-FFF2-40B4-BE49-F238E27FC236}">
                <a16:creationId xmlns:a16="http://schemas.microsoft.com/office/drawing/2014/main" id="{F2727203-A28F-41F5-B3F4-ADDB3F73FCD9}"/>
              </a:ext>
            </a:extLst>
          </p:cNvPr>
          <p:cNvSpPr txBox="1"/>
          <p:nvPr/>
        </p:nvSpPr>
        <p:spPr>
          <a:xfrm>
            <a:off x="905023" y="4956982"/>
            <a:ext cx="4788169" cy="492443"/>
          </a:xfrm>
          <a:prstGeom prst="rect">
            <a:avLst/>
          </a:prstGeom>
          <a:noFill/>
          <a:ln w="19050">
            <a:solidFill>
              <a:schemeClr val="tx1"/>
            </a:solidFill>
          </a:ln>
        </p:spPr>
        <p:txBody>
          <a:bodyPr wrap="none" lIns="0" tIns="0" rIns="0" bIns="0" rtlCol="0">
            <a:spAutoFit/>
          </a:bodyPr>
          <a:lstStyle/>
          <a:p>
            <a:pPr algn="ctr"/>
            <a:r>
              <a:rPr kumimoji="1" lang="en-GB" sz="1600" dirty="0">
                <a:solidFill>
                  <a:srgbClr val="000000"/>
                </a:solidFill>
                <a:ea typeface="Microsoft YaHei" panose="020B0503020204020204" pitchFamily="34" charset="-122"/>
                <a:cs typeface="Arial" panose="020B0604020202020204" pitchFamily="34" charset="0"/>
              </a:rPr>
              <a:t>Prototype transaction speed of </a:t>
            </a:r>
            <a:r>
              <a:rPr kumimoji="1" lang="en-GB" sz="1600" b="1" dirty="0">
                <a:solidFill>
                  <a:srgbClr val="000000"/>
                </a:solidFill>
                <a:ea typeface="Microsoft YaHei" panose="020B0503020204020204" pitchFamily="34" charset="-122"/>
                <a:cs typeface="Arial" panose="020B0604020202020204" pitchFamily="34" charset="0"/>
              </a:rPr>
              <a:t>245k packets-per-second </a:t>
            </a:r>
          </a:p>
          <a:p>
            <a:pPr algn="ctr"/>
            <a:r>
              <a:rPr kumimoji="1" lang="en-GB" sz="1600" b="1" dirty="0">
                <a:solidFill>
                  <a:srgbClr val="000000"/>
                </a:solidFill>
                <a:ea typeface="Microsoft YaHei" panose="020B0503020204020204" pitchFamily="34" charset="-122"/>
                <a:cs typeface="Arial" panose="020B0604020202020204" pitchFamily="34" charset="0"/>
              </a:rPr>
              <a:t>achieved </a:t>
            </a:r>
            <a:r>
              <a:rPr kumimoji="1" lang="en-GB" sz="1600" dirty="0">
                <a:solidFill>
                  <a:srgbClr val="000000"/>
                </a:solidFill>
                <a:ea typeface="Microsoft YaHei" panose="020B0503020204020204" pitchFamily="34" charset="-122"/>
                <a:cs typeface="Arial" panose="020B0604020202020204" pitchFamily="34" charset="0"/>
              </a:rPr>
              <a:t>in a Laptop-based 4 core i7 setup</a:t>
            </a:r>
            <a:endParaRPr kumimoji="1" lang="en-US" sz="1600" dirty="0" err="1">
              <a:solidFill>
                <a:srgbClr val="000000"/>
              </a:solidFill>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1891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Possible Encoding of Resolution Information in the Overlay</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7</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grpSp>
        <p:nvGrpSpPr>
          <p:cNvPr id="8" name="Group 7">
            <a:extLst>
              <a:ext uri="{FF2B5EF4-FFF2-40B4-BE49-F238E27FC236}">
                <a16:creationId xmlns:a16="http://schemas.microsoft.com/office/drawing/2014/main" id="{6C9044C0-24EE-4BF3-9F60-006A171D020D}"/>
              </a:ext>
            </a:extLst>
          </p:cNvPr>
          <p:cNvGrpSpPr/>
          <p:nvPr/>
        </p:nvGrpSpPr>
        <p:grpSpPr>
          <a:xfrm>
            <a:off x="2244197" y="1517262"/>
            <a:ext cx="6782947" cy="2736083"/>
            <a:chOff x="147790" y="1974462"/>
            <a:chExt cx="6782947" cy="2736083"/>
          </a:xfrm>
        </p:grpSpPr>
        <p:sp>
          <p:nvSpPr>
            <p:cNvPr id="9" name="TextBox 8">
              <a:extLst>
                <a:ext uri="{FF2B5EF4-FFF2-40B4-BE49-F238E27FC236}">
                  <a16:creationId xmlns:a16="http://schemas.microsoft.com/office/drawing/2014/main" id="{C01C2560-B8CA-4FCD-A93F-F62283DD89DF}"/>
                </a:ext>
              </a:extLst>
            </p:cNvPr>
            <p:cNvSpPr txBox="1"/>
            <p:nvPr/>
          </p:nvSpPr>
          <p:spPr>
            <a:xfrm>
              <a:off x="147790" y="1974462"/>
              <a:ext cx="6782947" cy="387927"/>
            </a:xfrm>
            <a:prstGeom prst="rect">
              <a:avLst/>
            </a:prstGeom>
            <a:noFill/>
          </p:spPr>
          <p:txBody>
            <a:bodyPr wrap="none" lIns="0" tIns="0" rIns="0" bIns="0" rtlCol="0">
              <a:spAutoFit/>
            </a:bodyPr>
            <a:lstStyle/>
            <a:p>
              <a:pPr algn="l">
                <a:lnSpc>
                  <a:spcPts val="3440"/>
                </a:lnSpc>
              </a:pPr>
              <a:r>
                <a:rPr kumimoji="1" lang="en-GB" dirty="0">
                  <a:solidFill>
                    <a:srgbClr val="000000"/>
                  </a:solidFill>
                  <a:ea typeface="Microsoft YaHei" panose="020B0503020204020204" pitchFamily="34" charset="-122"/>
                  <a:cs typeface="Arial" panose="020B0604020202020204" pitchFamily="34" charset="0"/>
                </a:rPr>
                <a:t>Using IPv6 </a:t>
              </a:r>
              <a:r>
                <a:rPr kumimoji="1" lang="en-GB" u="sng" dirty="0">
                  <a:solidFill>
                    <a:srgbClr val="000000"/>
                  </a:solidFill>
                  <a:ea typeface="Microsoft YaHei" panose="020B0503020204020204" pitchFamily="34" charset="-122"/>
                  <a:cs typeface="Arial" panose="020B0604020202020204" pitchFamily="34" charset="0"/>
                </a:rPr>
                <a:t>Destination</a:t>
              </a:r>
              <a:r>
                <a:rPr kumimoji="1" lang="en-GB" dirty="0">
                  <a:solidFill>
                    <a:srgbClr val="000000"/>
                  </a:solidFill>
                  <a:ea typeface="Microsoft YaHei" panose="020B0503020204020204" pitchFamily="34" charset="-122"/>
                  <a:cs typeface="Arial" panose="020B0604020202020204" pitchFamily="34" charset="0"/>
                </a:rPr>
                <a:t>* Extension Headers for ‘Lowest Possibly Overlay’</a:t>
              </a:r>
              <a:endParaRPr kumimoji="1" lang="en-US" dirty="0" err="1">
                <a:solidFill>
                  <a:srgbClr val="000000"/>
                </a:solidFill>
                <a:ea typeface="Microsoft YaHei" panose="020B0503020204020204" pitchFamily="34" charset="-122"/>
                <a:cs typeface="Arial" panose="020B0604020202020204" pitchFamily="34" charset="0"/>
              </a:endParaRPr>
            </a:p>
          </p:txBody>
        </p:sp>
        <p:pic>
          <p:nvPicPr>
            <p:cNvPr id="10" name="Picture 9">
              <a:extLst>
                <a:ext uri="{FF2B5EF4-FFF2-40B4-BE49-F238E27FC236}">
                  <a16:creationId xmlns:a16="http://schemas.microsoft.com/office/drawing/2014/main" id="{4B3ADA45-FC9C-47E5-810D-65C11BDD58EE}"/>
                </a:ext>
              </a:extLst>
            </p:cNvPr>
            <p:cNvPicPr>
              <a:picLocks noChangeAspect="1"/>
            </p:cNvPicPr>
            <p:nvPr/>
          </p:nvPicPr>
          <p:blipFill>
            <a:blip r:embed="rId3"/>
            <a:stretch>
              <a:fillRect/>
            </a:stretch>
          </p:blipFill>
          <p:spPr>
            <a:xfrm>
              <a:off x="759225" y="2543388"/>
              <a:ext cx="5432243" cy="2167157"/>
            </a:xfrm>
            <a:prstGeom prst="rect">
              <a:avLst/>
            </a:prstGeom>
          </p:spPr>
        </p:pic>
      </p:grpSp>
      <p:sp>
        <p:nvSpPr>
          <p:cNvPr id="11" name="TextBox 10">
            <a:extLst>
              <a:ext uri="{FF2B5EF4-FFF2-40B4-BE49-F238E27FC236}">
                <a16:creationId xmlns:a16="http://schemas.microsoft.com/office/drawing/2014/main" id="{9DEB46CF-4ED5-4AB7-BEA6-E05AD79F5F97}"/>
              </a:ext>
            </a:extLst>
          </p:cNvPr>
          <p:cNvSpPr txBox="1"/>
          <p:nvPr/>
        </p:nvSpPr>
        <p:spPr>
          <a:xfrm>
            <a:off x="1269944" y="5018442"/>
            <a:ext cx="9159475" cy="276999"/>
          </a:xfrm>
          <a:prstGeom prst="rect">
            <a:avLst/>
          </a:prstGeom>
          <a:noFill/>
        </p:spPr>
        <p:txBody>
          <a:bodyPr wrap="square" lIns="0" tIns="0" rIns="0" bIns="0" rtlCol="0">
            <a:spAutoFit/>
          </a:bodyPr>
          <a:lstStyle/>
          <a:p>
            <a:pPr algn="l"/>
            <a:r>
              <a:rPr kumimoji="1" lang="en-US" dirty="0">
                <a:solidFill>
                  <a:srgbClr val="000000"/>
                </a:solidFill>
                <a:ea typeface="Microsoft YaHei" panose="020B0503020204020204" pitchFamily="34" charset="-122"/>
                <a:cs typeface="Arial" panose="020B0604020202020204" pitchFamily="34" charset="0"/>
              </a:rPr>
              <a:t>* The use of destination EH makes ROSA an overlay, i.e., it realizes the SARs as IPv6 endpoints!</a:t>
            </a:r>
          </a:p>
        </p:txBody>
      </p:sp>
    </p:spTree>
    <p:extLst>
      <p:ext uri="{BB962C8B-B14F-4D97-AF65-F5344CB8AC3E}">
        <p14:creationId xmlns:p14="http://schemas.microsoft.com/office/powerpoint/2010/main" val="370784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Prototype</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8</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Content Placeholder 4">
            <a:extLst>
              <a:ext uri="{FF2B5EF4-FFF2-40B4-BE49-F238E27FC236}">
                <a16:creationId xmlns:a16="http://schemas.microsoft.com/office/drawing/2014/main" id="{D28EC019-7C2C-4B43-92B3-C40C5BBBD85A}"/>
              </a:ext>
            </a:extLst>
          </p:cNvPr>
          <p:cNvSpPr txBox="1">
            <a:spLocks/>
          </p:cNvSpPr>
          <p:nvPr/>
        </p:nvSpPr>
        <p:spPr>
          <a:xfrm>
            <a:off x="6728300" y="1512875"/>
            <a:ext cx="5361197" cy="4690459"/>
          </a:xfrm>
          <a:prstGeom prst="rect">
            <a:avLst/>
          </a:prstGeom>
        </p:spPr>
        <p:txBody>
          <a:bodyPr vert="horz" lIns="91440" tIns="45720" rIns="91440" bIns="45720" rtlCol="0" anchor="ctr"/>
          <a:lstStyle>
            <a:defPPr>
              <a:defRPr lang="zh-CN"/>
            </a:defPPr>
            <a:lvl1pPr marL="0" algn="ctr" defTabSz="914400" rtl="0" eaLnBrk="1" latinLnBrk="0" hangingPunct="1">
              <a:defRPr sz="12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buFont typeface="Arial" panose="020B0604020202020204" pitchFamily="34" charset="0"/>
              <a:buChar char="•"/>
            </a:pPr>
            <a:r>
              <a:rPr lang="en-GB" sz="1800" dirty="0">
                <a:solidFill>
                  <a:schemeClr val="tx1"/>
                </a:solidFill>
              </a:rPr>
              <a:t>SAR as Linux-based SW node</a:t>
            </a:r>
          </a:p>
          <a:p>
            <a:pPr marL="742950" lvl="1" indent="-285750">
              <a:buFont typeface="Arial" panose="020B0604020202020204" pitchFamily="34" charset="0"/>
              <a:buChar char="•"/>
            </a:pPr>
            <a:r>
              <a:rPr lang="en-GB" sz="1600" dirty="0"/>
              <a:t>Forwarding as </a:t>
            </a:r>
            <a:r>
              <a:rPr lang="en-GB" sz="1600" dirty="0" err="1"/>
              <a:t>eBPF</a:t>
            </a:r>
            <a:r>
              <a:rPr lang="en-GB" sz="1600" dirty="0"/>
              <a:t> module</a:t>
            </a:r>
          </a:p>
          <a:p>
            <a:pPr marL="742950" lvl="1" indent="-285750">
              <a:buFont typeface="Arial" panose="020B0604020202020204" pitchFamily="34" charset="0"/>
              <a:buChar char="•"/>
            </a:pPr>
            <a:r>
              <a:rPr lang="en-GB" sz="1600" dirty="0"/>
              <a:t>Routing tables as </a:t>
            </a:r>
            <a:r>
              <a:rPr lang="en-GB" sz="1600" dirty="0" err="1"/>
              <a:t>eBPF</a:t>
            </a:r>
            <a:r>
              <a:rPr lang="en-GB" sz="1600" dirty="0"/>
              <a:t> maps</a:t>
            </a:r>
          </a:p>
          <a:p>
            <a:pPr marL="742950" lvl="1" indent="-285750">
              <a:buFont typeface="Arial" panose="020B0604020202020204" pitchFamily="34" charset="0"/>
              <a:buChar char="•"/>
            </a:pPr>
            <a:r>
              <a:rPr lang="en-GB" sz="1600" dirty="0"/>
              <a:t>Routing module in user space, manipulating pinned maps based on service announcements</a:t>
            </a:r>
          </a:p>
          <a:p>
            <a:pPr marL="171450" indent="-171450" algn="l">
              <a:buFont typeface="Arial" panose="020B0604020202020204" pitchFamily="34" charset="0"/>
              <a:buChar char="•"/>
            </a:pPr>
            <a:endParaRPr lang="en-GB" sz="1600" dirty="0">
              <a:solidFill>
                <a:schemeClr val="tx1"/>
              </a:solidFill>
            </a:endParaRPr>
          </a:p>
          <a:p>
            <a:pPr marL="171450" indent="-171450" algn="l">
              <a:buFont typeface="Arial" panose="020B0604020202020204" pitchFamily="34" charset="0"/>
              <a:buChar char="•"/>
            </a:pPr>
            <a:endParaRPr lang="en-GB" sz="1600" dirty="0">
              <a:solidFill>
                <a:schemeClr val="tx1"/>
              </a:solidFill>
            </a:endParaRPr>
          </a:p>
          <a:p>
            <a:pPr marL="171450" indent="-171450" algn="l">
              <a:buFont typeface="Arial" panose="020B0604020202020204" pitchFamily="34" charset="0"/>
              <a:buChar char="•"/>
            </a:pPr>
            <a:endParaRPr lang="en-GB" sz="1600" dirty="0">
              <a:solidFill>
                <a:schemeClr val="tx1"/>
              </a:solidFill>
            </a:endParaRPr>
          </a:p>
          <a:p>
            <a:pPr marL="171450" indent="-171450" algn="l">
              <a:buFont typeface="Arial" panose="020B0604020202020204" pitchFamily="34" charset="0"/>
              <a:buChar char="•"/>
            </a:pPr>
            <a:r>
              <a:rPr lang="en-GB" sz="1800" dirty="0">
                <a:solidFill>
                  <a:schemeClr val="tx1"/>
                </a:solidFill>
              </a:rPr>
              <a:t>Client/server as user space socket library</a:t>
            </a:r>
          </a:p>
          <a:p>
            <a:pPr marL="742950" lvl="1" indent="-285750">
              <a:buFont typeface="Arial" panose="020B0604020202020204" pitchFamily="34" charset="0"/>
              <a:buChar char="•"/>
            </a:pPr>
            <a:r>
              <a:rPr lang="en-GB" sz="1600" dirty="0"/>
              <a:t>Can be linked to code through own SDK</a:t>
            </a:r>
          </a:p>
          <a:p>
            <a:pPr marL="742950" lvl="1" indent="-285750">
              <a:buFont typeface="Arial" panose="020B0604020202020204" pitchFamily="34" charset="0"/>
              <a:buChar char="•"/>
            </a:pPr>
            <a:r>
              <a:rPr lang="en-GB" sz="1600" dirty="0"/>
              <a:t>Suite of test and demo code realized </a:t>
            </a:r>
          </a:p>
          <a:p>
            <a:pPr marL="1200150" lvl="2" indent="-285750">
              <a:buFont typeface="Arial" panose="020B0604020202020204" pitchFamily="34" charset="0"/>
              <a:buChar char="•"/>
            </a:pPr>
            <a:r>
              <a:rPr lang="en-GB" sz="1600" dirty="0"/>
              <a:t>Forwarding performance</a:t>
            </a:r>
          </a:p>
          <a:p>
            <a:pPr marL="1200150" lvl="2" indent="-285750">
              <a:buFont typeface="Arial" panose="020B0604020202020204" pitchFamily="34" charset="0"/>
              <a:buChar char="•"/>
            </a:pPr>
            <a:r>
              <a:rPr lang="en-GB" sz="1600" dirty="0"/>
              <a:t>Discovery latency</a:t>
            </a:r>
          </a:p>
          <a:p>
            <a:pPr marL="1200150" lvl="2" indent="-285750">
              <a:buFont typeface="Arial" panose="020B0604020202020204" pitchFamily="34" charset="0"/>
              <a:buChar char="•"/>
            </a:pPr>
            <a:r>
              <a:rPr lang="en-GB" sz="1600" dirty="0"/>
              <a:t>Conceptual demo</a:t>
            </a:r>
          </a:p>
          <a:p>
            <a:pPr marL="1200150" lvl="2" indent="-285750">
              <a:buFont typeface="Arial" panose="020B0604020202020204" pitchFamily="34" charset="0"/>
              <a:buChar char="•"/>
            </a:pPr>
            <a:r>
              <a:rPr lang="en-GB" sz="1600" dirty="0"/>
              <a:t>Use cases to come</a:t>
            </a:r>
            <a:endParaRPr lang="en-GB" sz="1000" dirty="0"/>
          </a:p>
        </p:txBody>
      </p:sp>
      <p:pic>
        <p:nvPicPr>
          <p:cNvPr id="13" name="Picture 12">
            <a:extLst>
              <a:ext uri="{FF2B5EF4-FFF2-40B4-BE49-F238E27FC236}">
                <a16:creationId xmlns:a16="http://schemas.microsoft.com/office/drawing/2014/main" id="{1DD6590F-3F21-46AB-B3CE-728B5C23CAB2}"/>
              </a:ext>
            </a:extLst>
          </p:cNvPr>
          <p:cNvPicPr>
            <a:picLocks noChangeAspect="1"/>
          </p:cNvPicPr>
          <p:nvPr/>
        </p:nvPicPr>
        <p:blipFill>
          <a:blip r:embed="rId3"/>
          <a:stretch>
            <a:fillRect/>
          </a:stretch>
        </p:blipFill>
        <p:spPr>
          <a:xfrm>
            <a:off x="796456" y="1449534"/>
            <a:ext cx="5173232" cy="1979056"/>
          </a:xfrm>
          <a:prstGeom prst="rect">
            <a:avLst/>
          </a:prstGeom>
        </p:spPr>
      </p:pic>
      <p:pic>
        <p:nvPicPr>
          <p:cNvPr id="14" name="Picture 13">
            <a:extLst>
              <a:ext uri="{FF2B5EF4-FFF2-40B4-BE49-F238E27FC236}">
                <a16:creationId xmlns:a16="http://schemas.microsoft.com/office/drawing/2014/main" id="{F7511975-296B-41AA-975A-B4A1ED8FCCD8}"/>
              </a:ext>
            </a:extLst>
          </p:cNvPr>
          <p:cNvPicPr>
            <a:picLocks noChangeAspect="1"/>
          </p:cNvPicPr>
          <p:nvPr/>
        </p:nvPicPr>
        <p:blipFill>
          <a:blip r:embed="rId4"/>
          <a:stretch>
            <a:fillRect/>
          </a:stretch>
        </p:blipFill>
        <p:spPr>
          <a:xfrm>
            <a:off x="729175" y="4166011"/>
            <a:ext cx="5173232" cy="1611334"/>
          </a:xfrm>
          <a:prstGeom prst="rect">
            <a:avLst/>
          </a:prstGeom>
        </p:spPr>
      </p:pic>
      <p:sp>
        <p:nvSpPr>
          <p:cNvPr id="15" name="TextBox 14">
            <a:extLst>
              <a:ext uri="{FF2B5EF4-FFF2-40B4-BE49-F238E27FC236}">
                <a16:creationId xmlns:a16="http://schemas.microsoft.com/office/drawing/2014/main" id="{C1754B82-64BD-4845-8ED2-B40CB76087AA}"/>
              </a:ext>
            </a:extLst>
          </p:cNvPr>
          <p:cNvSpPr txBox="1"/>
          <p:nvPr/>
        </p:nvSpPr>
        <p:spPr>
          <a:xfrm>
            <a:off x="1146379" y="5587549"/>
            <a:ext cx="4475584" cy="379591"/>
          </a:xfrm>
          <a:prstGeom prst="rect">
            <a:avLst/>
          </a:prstGeom>
          <a:noFill/>
        </p:spPr>
        <p:txBody>
          <a:bodyPr wrap="none" lIns="0" tIns="0" rIns="0" bIns="0" rtlCol="0">
            <a:spAutoFit/>
          </a:bodyPr>
          <a:lstStyle/>
          <a:p>
            <a:pPr algn="l">
              <a:lnSpc>
                <a:spcPts val="3440"/>
              </a:lnSpc>
            </a:pPr>
            <a:r>
              <a:rPr kumimoji="1" lang="en-GB" dirty="0">
                <a:solidFill>
                  <a:srgbClr val="000000"/>
                </a:solidFill>
                <a:ea typeface="Microsoft YaHei" panose="020B0503020204020204" pitchFamily="34" charset="-122"/>
                <a:cs typeface="Arial" panose="020B0604020202020204" pitchFamily="34" charset="0"/>
              </a:rPr>
              <a:t>As Shim, sitting between transport and IPv6</a:t>
            </a:r>
            <a:endParaRPr kumimoji="1" lang="en-US" dirty="0" err="1">
              <a:solidFill>
                <a:srgbClr val="000000"/>
              </a:solidFill>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0935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75595" y="937268"/>
            <a:ext cx="7058250" cy="348813"/>
          </a:xfrm>
          <a:prstGeom prst="rect">
            <a:avLst/>
          </a:prstGeom>
          <a:noFill/>
        </p:spPr>
        <p:txBody>
          <a:bodyPr wrap="square" rtlCol="0">
            <a:spAutoFit/>
          </a:bodyPr>
          <a:lstStyle/>
          <a:p>
            <a:pPr>
              <a:lnSpc>
                <a:spcPts val="2000"/>
              </a:lnSpc>
            </a:pPr>
            <a:r>
              <a:rPr lang="en-US" altLang="zh-CN" b="1" dirty="0">
                <a:solidFill>
                  <a:schemeClr val="tx1">
                    <a:lumMod val="75000"/>
                    <a:lumOff val="25000"/>
                  </a:schemeClr>
                </a:solidFill>
              </a:rPr>
              <a:t>IETF117 – ROSA side meeting</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75595" y="1200332"/>
            <a:ext cx="8630377" cy="571695"/>
          </a:xfrm>
          <a:prstGeom prst="rect">
            <a:avLst/>
          </a:prstGeom>
          <a:noFill/>
        </p:spPr>
        <p:txBody>
          <a:bodyPr wrap="square" rtlCol="0">
            <a:spAutoFit/>
          </a:bodyPr>
          <a:lstStyle/>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3"/>
              </a:rPr>
              <a:t>https://datatracker.ietf.org/doc/draft-contreras-rtgwg-rosa-gaar/</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4"/>
              </a:rPr>
              <a:t>https://datatracker.ietf.org/doc/html/draft-trossen-rtgwg-rosa-arch</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14">
            <a:extLst>
              <a:ext uri="{FF2B5EF4-FFF2-40B4-BE49-F238E27FC236}">
                <a16:creationId xmlns:a16="http://schemas.microsoft.com/office/drawing/2014/main" id="{E6E3A1F1-5B8D-4B72-B605-E66C5704BD09}"/>
              </a:ext>
            </a:extLst>
          </p:cNvPr>
          <p:cNvSpPr txBox="1"/>
          <p:nvPr/>
        </p:nvSpPr>
        <p:spPr>
          <a:xfrm>
            <a:off x="475595" y="5051881"/>
            <a:ext cx="4385653" cy="1164550"/>
          </a:xfrm>
          <a:prstGeom prst="rect">
            <a:avLst/>
          </a:prstGeom>
          <a:noFill/>
        </p:spPr>
        <p:txBody>
          <a:bodyPr wrap="square" rtlCol="0">
            <a:spAutoFit/>
          </a:bodyPr>
          <a:lstStyle/>
          <a:p>
            <a:pPr>
              <a:lnSpc>
                <a:spcPct val="150000"/>
              </a:lnSpc>
            </a:pP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THANKS!</a:t>
            </a:r>
          </a:p>
          <a:p>
            <a:pPr>
              <a:lnSpc>
                <a:spcPts val="2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24.07.2023</a:t>
            </a:r>
          </a:p>
        </p:txBody>
      </p:sp>
      <p:sp>
        <p:nvSpPr>
          <p:cNvPr id="8" name="标题 1">
            <a:extLst>
              <a:ext uri="{FF2B5EF4-FFF2-40B4-BE49-F238E27FC236}">
                <a16:creationId xmlns:a16="http://schemas.microsoft.com/office/drawing/2014/main" id="{5FCF00CF-42D9-4CF9-9FBB-6580E1FB8307}"/>
              </a:ext>
            </a:extLst>
          </p:cNvPr>
          <p:cNvSpPr txBox="1">
            <a:spLocks/>
          </p:cNvSpPr>
          <p:nvPr/>
        </p:nvSpPr>
        <p:spPr>
          <a:xfrm>
            <a:off x="478453" y="1690318"/>
            <a:ext cx="10928456" cy="3486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3000" dirty="0">
                <a:solidFill>
                  <a:schemeClr val="tx1">
                    <a:lumMod val="75000"/>
                    <a:lumOff val="25000"/>
                  </a:schemeClr>
                </a:solidFill>
                <a:latin typeface="Arial" panose="020B0604020202020204" pitchFamily="34" charset="0"/>
                <a:cs typeface="Arial" panose="020B0604020202020204" pitchFamily="34" charset="0"/>
              </a:rPr>
              <a:t>Questions, Opinions, Criticism?</a:t>
            </a:r>
            <a:endParaRPr lang="en-US" altLang="zh-CN" dirty="0">
              <a:solidFill>
                <a:schemeClr val="tx1">
                  <a:lumMod val="75000"/>
                  <a:lumOff val="25000"/>
                </a:schemeClr>
              </a:solidFill>
              <a:latin typeface="Arial" panose="020B0604020202020204" pitchFamily="34" charset="0"/>
              <a:cs typeface="Arial" panose="020B0604020202020204" pitchFamily="34" charset="0"/>
            </a:endParaRPr>
          </a:p>
          <a:p>
            <a:pPr>
              <a:lnSpc>
                <a:spcPct val="100000"/>
              </a:lnSpc>
            </a:pPr>
            <a:endParaRPr lang="en-US" altLang="zh-CN" sz="2400" b="0" dirty="0">
              <a:solidFill>
                <a:schemeClr val="tx1">
                  <a:lumMod val="75000"/>
                  <a:lumOff val="25000"/>
                </a:schemeClr>
              </a:solidFill>
            </a:endParaRPr>
          </a:p>
        </p:txBody>
      </p:sp>
    </p:spTree>
    <p:extLst>
      <p:ext uri="{BB962C8B-B14F-4D97-AF65-F5344CB8AC3E}">
        <p14:creationId xmlns:p14="http://schemas.microsoft.com/office/powerpoint/2010/main" val="9363939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7" id="{C84A9F66-3378-41E8-9532-70C1B6338C60}" vid="{46520EA0-D8F7-47D2-A310-41503B2DCB9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内部胶片模板</Template>
  <TotalTime>5245</TotalTime>
  <Words>1032</Words>
  <Application>Microsoft Office PowerPoint</Application>
  <PresentationFormat>Widescreen</PresentationFormat>
  <Paragraphs>118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微软雅黑</vt:lpstr>
      <vt:lpstr>黑体</vt:lpstr>
      <vt:lpstr>.AppleSystemUIFont</vt:lpstr>
      <vt:lpstr>Arial</vt:lpstr>
      <vt:lpstr>Calibri</vt:lpstr>
      <vt:lpstr>Office 主题</vt:lpstr>
      <vt:lpstr>PowerPoint Presentation</vt:lpstr>
      <vt:lpstr>Key Requirements</vt:lpstr>
      <vt:lpstr>Key Requirements - continued</vt:lpstr>
      <vt:lpstr>Blueprint Overview</vt:lpstr>
      <vt:lpstr>Main Message Flow</vt:lpstr>
      <vt:lpstr>SAR Forwarding Engine</vt:lpstr>
      <vt:lpstr>Possible Encoding of Resolution Information in the Overlay</vt:lpstr>
      <vt:lpstr>Prototype</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IP: An Adaptable IP Address Structure  2020年11月16日</dc:title>
  <dc:creator>Jiayihao (Network, 2012 Lab)</dc:creator>
  <cp:lastModifiedBy>Dirk Trossen</cp:lastModifiedBy>
  <cp:revision>325</cp:revision>
  <dcterms:created xsi:type="dcterms:W3CDTF">2020-11-16T03:35:06Z</dcterms:created>
  <dcterms:modified xsi:type="dcterms:W3CDTF">2023-07-25T00:01:33Z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(3)SxEeVO7mPeeK+9Qa4koxwXxZfAQslYitLSQHcsujbCxe8Fdr96rOTC15Y15Z93OafiH2wtAN
0bR3zgrYTU5jA3XIVTr65l+AfDF1fBplZWORZ12KM9V7uO44JuU1oFzga2mFYePDqkwat19E
/hhDueVvoILnlPefSiCgLiuiJ+ds6ot/sagYmfz2364eTNritJRuopYTbS5Hq3+rlVRsSXtu
hKHZoByb1eyl4X2VSj</vt:lpwstr>
  </property>
  <property fmtid="{D5CDD505-2E9C-101B-9397-08002B2CF9AE}" pid="3" name="_2015_ms_pID_7253431">
    <vt:lpwstr>uh2kAI7YYOiDBGTuWlvKIoDEIIhpy/5ixk35OiBTaakkTU0gBxiSOw
Av8RCXZKTqWIePPQvnZCkC98rv07zPX1igLamLd1uD4ASvlvKf6kfAsGPZt3EKL7qWly4QvS
qteIohfZs35XsDnX5vvqRlUmUh0232nJtywrBCmu4XNMl9/In32YsVc9I0CD5ggeKjefClVh
7e8IAm0o9ueoJ+YiWZsdfUCySjmeqUCLfVsL</vt:lpwstr>
  </property>
  <property fmtid="{D5CDD505-2E9C-101B-9397-08002B2CF9AE}" pid="4" name="_2015_ms_pID_7253432">
    <vt:lpwstr>pXkA0j4AuPX/MDnZUJ3+OX8=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1646760011</vt:lpwstr>
  </property>
</Properties>
</file>