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325" r:id="rId2"/>
    <p:sldId id="368" r:id="rId3"/>
    <p:sldId id="370" r:id="rId4"/>
    <p:sldId id="372" r:id="rId5"/>
    <p:sldId id="373" r:id="rId6"/>
    <p:sldId id="374" r:id="rId7"/>
    <p:sldId id="375" r:id="rId8"/>
    <p:sldId id="376" r:id="rId9"/>
    <p:sldId id="3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3AC67999-4F6E-4DC9-B9D8-AFD8BCF6B728}">
          <p14:sldIdLst>
            <p14:sldId id="325"/>
            <p14:sldId id="368"/>
            <p14:sldId id="370"/>
            <p14:sldId id="372"/>
            <p14:sldId id="373"/>
            <p14:sldId id="374"/>
            <p14:sldId id="375"/>
            <p14:sldId id="376"/>
          </p14:sldIdLst>
        </p14:section>
        <p14:section name="Ending" id="{D9FEE994-D176-4E74-BA23-5B415FDB4F81}">
          <p14:sldIdLst>
            <p14:sldId id="3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rk Trossen" initials="DT" lastIdx="2" clrIdx="0">
    <p:extLst>
      <p:ext uri="{19B8F6BF-5375-455C-9EA6-DF929625EA0E}">
        <p15:presenceInfo xmlns:p15="http://schemas.microsoft.com/office/powerpoint/2012/main" userId="S-1-5-21-147214757-305610072-1517763936-70150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C00000"/>
    <a:srgbClr val="C80000"/>
    <a:srgbClr val="DE0000"/>
    <a:srgbClr val="BE64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9" autoAdjust="0"/>
    <p:restoredTop sz="86645" autoAdjust="0"/>
  </p:normalViewPr>
  <p:slideViewPr>
    <p:cSldViewPr snapToGrid="0">
      <p:cViewPr varScale="1">
        <p:scale>
          <a:sx n="90" d="100"/>
          <a:sy n="90"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276A9-F8EA-4524-A57D-AC15174C1E8D}" type="datetimeFigureOut">
              <a:rPr lang="zh-CN" altLang="en-US" smtClean="0"/>
              <a:t>2023/7/18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E3FA4-70BC-4709-9C87-D20BF4DEA2E8}" type="slidenum">
              <a:rPr lang="zh-CN" altLang="en-US" smtClean="0"/>
              <a:t>‹#›</a:t>
            </a:fld>
            <a:endParaRPr lang="zh-CN" altLang="en-US"/>
          </a:p>
        </p:txBody>
      </p:sp>
    </p:spTree>
    <p:extLst>
      <p:ext uri="{BB962C8B-B14F-4D97-AF65-F5344CB8AC3E}">
        <p14:creationId xmlns:p14="http://schemas.microsoft.com/office/powerpoint/2010/main" val="426229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1</a:t>
            </a:fld>
            <a:endParaRPr lang="zh-CN" altLang="en-US"/>
          </a:p>
        </p:txBody>
      </p:sp>
    </p:spTree>
    <p:extLst>
      <p:ext uri="{BB962C8B-B14F-4D97-AF65-F5344CB8AC3E}">
        <p14:creationId xmlns:p14="http://schemas.microsoft.com/office/powerpoint/2010/main" val="389056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2</a:t>
            </a:fld>
            <a:endParaRPr lang="zh-CN" altLang="en-US"/>
          </a:p>
        </p:txBody>
      </p:sp>
    </p:spTree>
    <p:extLst>
      <p:ext uri="{BB962C8B-B14F-4D97-AF65-F5344CB8AC3E}">
        <p14:creationId xmlns:p14="http://schemas.microsoft.com/office/powerpoint/2010/main" val="2639689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3</a:t>
            </a:fld>
            <a:endParaRPr lang="zh-CN" altLang="en-US"/>
          </a:p>
        </p:txBody>
      </p:sp>
    </p:spTree>
    <p:extLst>
      <p:ext uri="{BB962C8B-B14F-4D97-AF65-F5344CB8AC3E}">
        <p14:creationId xmlns:p14="http://schemas.microsoft.com/office/powerpoint/2010/main" val="877844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4</a:t>
            </a:fld>
            <a:endParaRPr lang="zh-CN" altLang="en-US"/>
          </a:p>
        </p:txBody>
      </p:sp>
    </p:spTree>
    <p:extLst>
      <p:ext uri="{BB962C8B-B14F-4D97-AF65-F5344CB8AC3E}">
        <p14:creationId xmlns:p14="http://schemas.microsoft.com/office/powerpoint/2010/main" val="183582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5</a:t>
            </a:fld>
            <a:endParaRPr lang="zh-CN" altLang="en-US"/>
          </a:p>
        </p:txBody>
      </p:sp>
    </p:spTree>
    <p:extLst>
      <p:ext uri="{BB962C8B-B14F-4D97-AF65-F5344CB8AC3E}">
        <p14:creationId xmlns:p14="http://schemas.microsoft.com/office/powerpoint/2010/main" val="2074180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6</a:t>
            </a:fld>
            <a:endParaRPr lang="zh-CN" altLang="en-US"/>
          </a:p>
        </p:txBody>
      </p:sp>
    </p:spTree>
    <p:extLst>
      <p:ext uri="{BB962C8B-B14F-4D97-AF65-F5344CB8AC3E}">
        <p14:creationId xmlns:p14="http://schemas.microsoft.com/office/powerpoint/2010/main" val="3183609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7</a:t>
            </a:fld>
            <a:endParaRPr lang="zh-CN" altLang="en-US"/>
          </a:p>
        </p:txBody>
      </p:sp>
    </p:spTree>
    <p:extLst>
      <p:ext uri="{BB962C8B-B14F-4D97-AF65-F5344CB8AC3E}">
        <p14:creationId xmlns:p14="http://schemas.microsoft.com/office/powerpoint/2010/main" val="2401479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4E3FA4-70BC-4709-9C87-D20BF4DEA2E8}" type="slidenum">
              <a:rPr lang="zh-CN" altLang="en-US" smtClean="0"/>
              <a:t>8</a:t>
            </a:fld>
            <a:endParaRPr lang="zh-CN" altLang="en-US"/>
          </a:p>
        </p:txBody>
      </p:sp>
    </p:spTree>
    <p:extLst>
      <p:ext uri="{BB962C8B-B14F-4D97-AF65-F5344CB8AC3E}">
        <p14:creationId xmlns:p14="http://schemas.microsoft.com/office/powerpoint/2010/main" val="4104606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4E3FA4-70BC-4709-9C87-D20BF4DEA2E8}" type="slidenum">
              <a:rPr lang="zh-CN" altLang="en-US" smtClean="0"/>
              <a:t>9</a:t>
            </a:fld>
            <a:endParaRPr lang="zh-CN" altLang="en-US"/>
          </a:p>
        </p:txBody>
      </p:sp>
    </p:spTree>
    <p:extLst>
      <p:ext uri="{BB962C8B-B14F-4D97-AF65-F5344CB8AC3E}">
        <p14:creationId xmlns:p14="http://schemas.microsoft.com/office/powerpoint/2010/main" val="539109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996991" y="6150941"/>
            <a:ext cx="4138943" cy="200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300" b="1"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HUAWEI TECHNOLOGIES CO., LTD.</a:t>
            </a:r>
          </a:p>
        </p:txBody>
      </p:sp>
      <p:pic>
        <p:nvPicPr>
          <p:cNvPr id="5" name="Picture 2" descr="\\Mac\Home\Desktop\Huawei.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39042" y="5516901"/>
            <a:ext cx="877400" cy="880261"/>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幻灯片起始页</a:t>
            </a:r>
          </a:p>
        </p:txBody>
      </p:sp>
    </p:spTree>
    <p:extLst>
      <p:ext uri="{BB962C8B-B14F-4D97-AF65-F5344CB8AC3E}">
        <p14:creationId xmlns:p14="http://schemas.microsoft.com/office/powerpoint/2010/main" val="8756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998721" y="6356348"/>
            <a:ext cx="2743200" cy="365125"/>
          </a:xfrm>
        </p:spPr>
        <p:txBody>
          <a:bodyPr/>
          <a:lstStyle/>
          <a:p>
            <a:fld id="{3B2EB907-FB1D-4A7B-A172-23AD64D89EC6}" type="slidenum">
              <a:rPr lang="zh-CN" altLang="en-US" smtClean="0"/>
              <a:t>‹#›</a:t>
            </a:fld>
            <a:endParaRPr lang="zh-CN" altLang="en-US"/>
          </a:p>
        </p:txBody>
      </p:sp>
      <p:pic>
        <p:nvPicPr>
          <p:cNvPr id="8"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0"/>
            <a:ext cx="403761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页脚占位符 5"/>
          <p:cNvSpPr>
            <a:spLocks noGrp="1"/>
          </p:cNvSpPr>
          <p:nvPr>
            <p:ph type="ftr" sz="quarter" idx="11"/>
          </p:nvPr>
        </p:nvSpPr>
        <p:spPr>
          <a:xfrm>
            <a:off x="428378" y="6356349"/>
            <a:ext cx="3180862" cy="365125"/>
          </a:xfrm>
        </p:spPr>
        <p:txBody>
          <a:bodyPr/>
          <a:lstStyle>
            <a:lvl1pPr>
              <a:defRPr b="1">
                <a:solidFill>
                  <a:schemeClr val="bg1"/>
                </a:solidFill>
              </a:defRPr>
            </a:lvl1pPr>
          </a:lstStyle>
          <a:p>
            <a:r>
              <a:rPr lang="en-US" altLang="zh-CN" dirty="0"/>
              <a:t>Huawei Confidential</a:t>
            </a:r>
            <a:endParaRPr lang="zh-CN" altLang="en-US" dirty="0"/>
          </a:p>
        </p:txBody>
      </p:sp>
      <p:sp>
        <p:nvSpPr>
          <p:cNvPr id="3" name="内容占位符 2"/>
          <p:cNvSpPr>
            <a:spLocks noGrp="1"/>
          </p:cNvSpPr>
          <p:nvPr>
            <p:ph idx="1"/>
          </p:nvPr>
        </p:nvSpPr>
        <p:spPr>
          <a:xfrm>
            <a:off x="4589093" y="612321"/>
            <a:ext cx="7152828" cy="5248729"/>
          </a:xfrm>
        </p:spPr>
        <p:txBody>
          <a:bodyPr anchor="ctr">
            <a:normAutofit/>
          </a:bodyPr>
          <a:lstStyle>
            <a:lvl1pPr marL="514350" indent="-514350">
              <a:buFont typeface="+mj-lt"/>
              <a:buAutoNum type="arabicPeriod"/>
              <a:defRPr sz="2800">
                <a:solidFill>
                  <a:schemeClr val="tx1">
                    <a:lumMod val="75000"/>
                    <a:lumOff val="25000"/>
                  </a:schemeClr>
                </a:solidFill>
              </a:defRPr>
            </a:lvl1pPr>
            <a:lvl2pPr marL="971550" indent="-514350">
              <a:buFont typeface="+mj-lt"/>
              <a:buAutoNum type="arabicPeriod"/>
              <a:defRPr sz="2400">
                <a:solidFill>
                  <a:schemeClr val="tx1">
                    <a:lumMod val="75000"/>
                    <a:lumOff val="25000"/>
                  </a:schemeClr>
                </a:solidFill>
              </a:defRPr>
            </a:lvl2pPr>
            <a:lvl3pPr marL="1371600" indent="-457200">
              <a:buFont typeface="+mj-lt"/>
              <a:buAutoNum type="arabicPeriod"/>
              <a:defRPr sz="2000">
                <a:solidFill>
                  <a:schemeClr val="tx1">
                    <a:lumMod val="75000"/>
                    <a:lumOff val="25000"/>
                  </a:schemeClr>
                </a:solidFill>
              </a:defRPr>
            </a:lvl3pPr>
            <a:lvl4pPr marL="1828800" indent="-457200">
              <a:buFont typeface="+mj-lt"/>
              <a:buAutoNum type="arabicPeriod"/>
              <a:defRPr sz="1800">
                <a:solidFill>
                  <a:schemeClr val="tx1">
                    <a:lumMod val="75000"/>
                    <a:lumOff val="25000"/>
                  </a:schemeClr>
                </a:solidFill>
              </a:defRPr>
            </a:lvl4pPr>
            <a:lvl5pPr marL="2286000" indent="-457200">
              <a:buFont typeface="+mj-lt"/>
              <a:buAutoNum type="arabicPeriod"/>
              <a:defRPr sz="1800">
                <a:solidFill>
                  <a:schemeClr val="tx1">
                    <a:lumMod val="75000"/>
                    <a:lumOff val="25000"/>
                  </a:schemeClr>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hasCustomPrompt="1"/>
          </p:nvPr>
        </p:nvSpPr>
        <p:spPr>
          <a:xfrm>
            <a:off x="190990" y="3058898"/>
            <a:ext cx="3655638" cy="740204"/>
          </a:xfrm>
        </p:spPr>
        <p:txBody>
          <a:bodyPr anchor="ctr">
            <a:normAutofit/>
          </a:bodyPr>
          <a:lstStyle>
            <a:lvl1pPr marL="0" indent="0" algn="ctr">
              <a:buNone/>
              <a:defRPr sz="4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报告内容</a:t>
            </a:r>
            <a:r>
              <a:rPr lang="en-US" altLang="zh-CN" dirty="0"/>
              <a:t> </a:t>
            </a:r>
            <a:endParaRPr lang="zh-CN" altLang="en-US" dirty="0"/>
          </a:p>
        </p:txBody>
      </p:sp>
    </p:spTree>
    <p:extLst>
      <p:ext uri="{BB962C8B-B14F-4D97-AF65-F5344CB8AC3E}">
        <p14:creationId xmlns:p14="http://schemas.microsoft.com/office/powerpoint/2010/main" val="186431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 y="117805"/>
            <a:ext cx="11740243" cy="605380"/>
          </a:xfrm>
        </p:spPr>
        <p:txBody>
          <a:bodyPr>
            <a:normAutofit/>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idx="1"/>
          </p:nvPr>
        </p:nvSpPr>
        <p:spPr>
          <a:xfrm>
            <a:off x="220435" y="794759"/>
            <a:ext cx="11740243" cy="5556614"/>
          </a:xfrm>
        </p:spPr>
        <p:txBody>
          <a:bodyPr>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4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5" name="页脚占位符 4"/>
          <p:cNvSpPr>
            <a:spLocks noGrp="1"/>
          </p:cNvSpPr>
          <p:nvPr>
            <p:ph type="ftr" sz="quarter" idx="11"/>
          </p:nvPr>
        </p:nvSpPr>
        <p:spPr>
          <a:xfrm>
            <a:off x="4033156" y="6432340"/>
            <a:ext cx="4114800" cy="365125"/>
          </a:xfrm>
        </p:spPr>
        <p:txBody>
          <a:bodyPr/>
          <a:lstStyle>
            <a:lvl1pPr>
              <a:defRPr b="1"/>
            </a:lvl1pPr>
          </a:lstStyle>
          <a:p>
            <a:r>
              <a:rPr lang="en-US" altLang="zh-CN" dirty="0"/>
              <a:t>Huawei Confidential</a:t>
            </a:r>
            <a:endParaRPr lang="zh-CN" altLang="en-US" dirty="0"/>
          </a:p>
        </p:txBody>
      </p:sp>
      <p:sp>
        <p:nvSpPr>
          <p:cNvPr id="6" name="灯片编号占位符 5"/>
          <p:cNvSpPr>
            <a:spLocks noGrp="1"/>
          </p:cNvSpPr>
          <p:nvPr>
            <p:ph type="sldNum" sz="quarter" idx="12"/>
          </p:nvPr>
        </p:nvSpPr>
        <p:spPr>
          <a:xfrm>
            <a:off x="9217478" y="6432340"/>
            <a:ext cx="2743200" cy="365125"/>
          </a:xfrm>
        </p:spPr>
        <p:txBody>
          <a:bodyPr/>
          <a:lstStyle>
            <a:lvl1pPr>
              <a:defRPr b="1"/>
            </a:lvl1pPr>
          </a:lstStyle>
          <a:p>
            <a:fld id="{58F0DF12-7358-42AF-9D69-5AE0A19CED27}" type="slidenum">
              <a:rPr lang="zh-CN" altLang="en-US" smtClean="0"/>
              <a:pPr/>
              <a:t>‹#›</a:t>
            </a:fld>
            <a:endParaRPr lang="zh-CN" altLang="en-US" dirty="0"/>
          </a:p>
        </p:txBody>
      </p:sp>
    </p:spTree>
    <p:extLst>
      <p:ext uri="{BB962C8B-B14F-4D97-AF65-F5344CB8AC3E}">
        <p14:creationId xmlns:p14="http://schemas.microsoft.com/office/powerpoint/2010/main" val="257373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5" name="图片 8" descr="图片1"/>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448" b="30652"/>
          <a:stretch/>
        </p:blipFill>
        <p:spPr bwMode="auto">
          <a:xfrm>
            <a:off x="0" y="1608083"/>
            <a:ext cx="12192000" cy="314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title" hasCustomPrompt="1"/>
          </p:nvPr>
        </p:nvSpPr>
        <p:spPr>
          <a:xfrm>
            <a:off x="120217" y="1954286"/>
            <a:ext cx="11951566" cy="2503502"/>
          </a:xfrm>
        </p:spPr>
        <p:txBody>
          <a:bodyPr>
            <a:normAutofit/>
          </a:bodyPr>
          <a:lstStyle>
            <a:lvl1pPr algn="ctr">
              <a:defRPr lang="zh-CN" altLang="en-US" sz="3599" b="1" kern="1200" dirty="0">
                <a:solidFill>
                  <a:schemeClr val="bg1"/>
                </a:solidFill>
                <a:latin typeface="黑体" panose="02010609060101010101" pitchFamily="49" charset="-122"/>
                <a:ea typeface="黑体" panose="02010609060101010101" pitchFamily="49" charset="-122"/>
                <a:cs typeface="Arial" pitchFamily="34" charset="0"/>
              </a:defRPr>
            </a:lvl1pPr>
          </a:lstStyle>
          <a:p>
            <a:r>
              <a:rPr lang="zh-CN" altLang="en-US" dirty="0"/>
              <a:t>过渡页标题</a:t>
            </a:r>
          </a:p>
        </p:txBody>
      </p:sp>
    </p:spTree>
    <p:extLst>
      <p:ext uri="{BB962C8B-B14F-4D97-AF65-F5344CB8AC3E}">
        <p14:creationId xmlns:p14="http://schemas.microsoft.com/office/powerpoint/2010/main" val="331004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幻灯片制作参考规范">
    <p:spTree>
      <p:nvGrpSpPr>
        <p:cNvPr id="1" name=""/>
        <p:cNvGrpSpPr/>
        <p:nvPr/>
      </p:nvGrpSpPr>
      <p:grpSpPr>
        <a:xfrm>
          <a:off x="0" y="0"/>
          <a:ext cx="0" cy="0"/>
          <a:chOff x="0" y="0"/>
          <a:chExt cx="0" cy="0"/>
        </a:xfrm>
      </p:grpSpPr>
      <p:sp>
        <p:nvSpPr>
          <p:cNvPr id="5" name="Rectangle 7"/>
          <p:cNvSpPr>
            <a:spLocks noChangeArrowheads="1"/>
          </p:cNvSpPr>
          <p:nvPr userDrawn="1"/>
        </p:nvSpPr>
        <p:spPr bwMode="auto">
          <a:xfrm>
            <a:off x="408526" y="1490912"/>
            <a:ext cx="2459567" cy="316483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:32-35pt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Medium</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a:p>
            <a:pPr algn="r">
              <a:lnSpc>
                <a:spcPct val="7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英文正文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:20-22pt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:18pt  </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内部使用字体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p>
          <a:p>
            <a:pPr algn="r">
              <a:lnSpc>
                <a:spcPct val="125000"/>
              </a:lnSpc>
              <a:spcBef>
                <a:spcPct val="20000"/>
              </a:spcBef>
            </a:pPr>
            <a:r>
              <a:rPr lang="en-US" altLang="zh-CN" sz="1200" b="1" dirty="0" err="1">
                <a:solidFill>
                  <a:schemeClr val="tx1">
                    <a:lumMod val="75000"/>
                    <a:lumOff val="25000"/>
                  </a:schemeClr>
                </a:solidFill>
                <a:latin typeface="微软雅黑" panose="020B0503020204020204" pitchFamily="34" charset="-122"/>
                <a:ea typeface="微软雅黑" panose="020B0503020204020204" pitchFamily="34" charset="-122"/>
              </a:rPr>
              <a:t>FrutigerNext</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LT Regular</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外部使用字体 </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Arial</a:t>
            </a:r>
          </a:p>
        </p:txBody>
      </p:sp>
      <p:sp>
        <p:nvSpPr>
          <p:cNvPr id="7" name="Rectangle 7"/>
          <p:cNvSpPr>
            <a:spLocks noChangeArrowheads="1"/>
          </p:cNvSpPr>
          <p:nvPr userDrawn="1"/>
        </p:nvSpPr>
        <p:spPr bwMode="auto">
          <a:xfrm>
            <a:off x="3214611" y="1490912"/>
            <a:ext cx="2459567" cy="21861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中文标题</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:30-32pt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 R153 G0 B0</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黑体 </a:t>
            </a:r>
          </a:p>
          <a:p>
            <a:pPr algn="r">
              <a:lnSpc>
                <a:spcPct val="125000"/>
              </a:lnSpc>
              <a:spcBef>
                <a:spcPct val="20000"/>
              </a:spcBef>
            </a:pP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中文正文</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:18-20pt</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子目录</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(2-5</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级</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):18pt </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颜色</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黑色</a:t>
            </a:r>
          </a:p>
          <a:p>
            <a:pPr algn="r">
              <a:lnSpc>
                <a:spcPct val="125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字体</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细黑体</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Group 77"/>
          <p:cNvGrpSpPr>
            <a:grpSpLocks/>
          </p:cNvGrpSpPr>
          <p:nvPr userDrawn="1"/>
        </p:nvGrpSpPr>
        <p:grpSpPr bwMode="auto">
          <a:xfrm>
            <a:off x="8640530" y="1383362"/>
            <a:ext cx="986367" cy="3224213"/>
            <a:chOff x="5893" y="2251"/>
            <a:chExt cx="466" cy="2031"/>
          </a:xfrm>
        </p:grpSpPr>
        <p:grpSp>
          <p:nvGrpSpPr>
            <p:cNvPr id="11" name="Group 79"/>
            <p:cNvGrpSpPr>
              <a:grpSpLocks/>
            </p:cNvGrpSpPr>
            <p:nvPr userDrawn="1"/>
          </p:nvGrpSpPr>
          <p:grpSpPr bwMode="auto">
            <a:xfrm>
              <a:off x="5893" y="2387"/>
              <a:ext cx="466" cy="115"/>
              <a:chOff x="5893" y="2387"/>
              <a:chExt cx="466" cy="115"/>
            </a:xfrm>
          </p:grpSpPr>
          <p:sp>
            <p:nvSpPr>
              <p:cNvPr id="72"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84"/>
            <p:cNvGrpSpPr>
              <a:grpSpLocks/>
            </p:cNvGrpSpPr>
            <p:nvPr userDrawn="1"/>
          </p:nvGrpSpPr>
          <p:grpSpPr bwMode="auto">
            <a:xfrm>
              <a:off x="5893" y="2523"/>
              <a:ext cx="466" cy="115"/>
              <a:chOff x="5893" y="2523"/>
              <a:chExt cx="466" cy="115"/>
            </a:xfrm>
          </p:grpSpPr>
          <p:sp>
            <p:nvSpPr>
              <p:cNvPr id="68"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89"/>
            <p:cNvGrpSpPr>
              <a:grpSpLocks/>
            </p:cNvGrpSpPr>
            <p:nvPr userDrawn="1"/>
          </p:nvGrpSpPr>
          <p:grpSpPr bwMode="auto">
            <a:xfrm>
              <a:off x="5893" y="2659"/>
              <a:ext cx="466" cy="115"/>
              <a:chOff x="5893" y="2659"/>
              <a:chExt cx="466" cy="115"/>
            </a:xfrm>
          </p:grpSpPr>
          <p:sp>
            <p:nvSpPr>
              <p:cNvPr id="64"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94"/>
            <p:cNvGrpSpPr>
              <a:grpSpLocks/>
            </p:cNvGrpSpPr>
            <p:nvPr userDrawn="1"/>
          </p:nvGrpSpPr>
          <p:grpSpPr bwMode="auto">
            <a:xfrm>
              <a:off x="5893" y="2251"/>
              <a:ext cx="466" cy="119"/>
              <a:chOff x="5893" y="2251"/>
              <a:chExt cx="466" cy="119"/>
            </a:xfrm>
          </p:grpSpPr>
          <p:sp>
            <p:nvSpPr>
              <p:cNvPr id="60"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99"/>
            <p:cNvGrpSpPr>
              <a:grpSpLocks/>
            </p:cNvGrpSpPr>
            <p:nvPr userDrawn="1"/>
          </p:nvGrpSpPr>
          <p:grpSpPr bwMode="auto">
            <a:xfrm>
              <a:off x="5893" y="2886"/>
              <a:ext cx="466" cy="115"/>
              <a:chOff x="5893" y="2886"/>
              <a:chExt cx="466" cy="115"/>
            </a:xfrm>
          </p:grpSpPr>
          <p:sp>
            <p:nvSpPr>
              <p:cNvPr id="56"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04"/>
            <p:cNvGrpSpPr>
              <a:grpSpLocks/>
            </p:cNvGrpSpPr>
            <p:nvPr userDrawn="1"/>
          </p:nvGrpSpPr>
          <p:grpSpPr bwMode="auto">
            <a:xfrm>
              <a:off x="5893" y="3022"/>
              <a:ext cx="466" cy="115"/>
              <a:chOff x="5893" y="3022"/>
              <a:chExt cx="466" cy="115"/>
            </a:xfrm>
          </p:grpSpPr>
          <p:sp>
            <p:nvSpPr>
              <p:cNvPr id="52"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09"/>
            <p:cNvGrpSpPr>
              <a:grpSpLocks/>
            </p:cNvGrpSpPr>
            <p:nvPr userDrawn="1"/>
          </p:nvGrpSpPr>
          <p:grpSpPr bwMode="auto">
            <a:xfrm>
              <a:off x="5893" y="3158"/>
              <a:ext cx="466" cy="115"/>
              <a:chOff x="5893" y="3158"/>
              <a:chExt cx="466" cy="115"/>
            </a:xfrm>
          </p:grpSpPr>
          <p:sp>
            <p:nvSpPr>
              <p:cNvPr id="48"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14"/>
            <p:cNvGrpSpPr>
              <a:grpSpLocks/>
            </p:cNvGrpSpPr>
            <p:nvPr userDrawn="1"/>
          </p:nvGrpSpPr>
          <p:grpSpPr bwMode="auto">
            <a:xfrm>
              <a:off x="5893" y="3385"/>
              <a:ext cx="466" cy="115"/>
              <a:chOff x="5893" y="3385"/>
              <a:chExt cx="466" cy="115"/>
            </a:xfrm>
          </p:grpSpPr>
          <p:sp>
            <p:nvSpPr>
              <p:cNvPr id="44"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119"/>
            <p:cNvGrpSpPr>
              <a:grpSpLocks/>
            </p:cNvGrpSpPr>
            <p:nvPr userDrawn="1"/>
          </p:nvGrpSpPr>
          <p:grpSpPr bwMode="auto">
            <a:xfrm>
              <a:off x="5893" y="3521"/>
              <a:ext cx="466" cy="115"/>
              <a:chOff x="5893" y="3521"/>
              <a:chExt cx="466" cy="115"/>
            </a:xfrm>
          </p:grpSpPr>
          <p:sp>
            <p:nvSpPr>
              <p:cNvPr id="40"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124"/>
            <p:cNvGrpSpPr>
              <a:grpSpLocks/>
            </p:cNvGrpSpPr>
            <p:nvPr userDrawn="1"/>
          </p:nvGrpSpPr>
          <p:grpSpPr bwMode="auto">
            <a:xfrm>
              <a:off x="5893" y="3657"/>
              <a:ext cx="466" cy="115"/>
              <a:chOff x="5893" y="3657"/>
              <a:chExt cx="466" cy="115"/>
            </a:xfrm>
          </p:grpSpPr>
          <p:sp>
            <p:nvSpPr>
              <p:cNvPr id="36"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129"/>
            <p:cNvGrpSpPr>
              <a:grpSpLocks/>
            </p:cNvGrpSpPr>
            <p:nvPr userDrawn="1"/>
          </p:nvGrpSpPr>
          <p:grpSpPr bwMode="auto">
            <a:xfrm>
              <a:off x="5893" y="3884"/>
              <a:ext cx="466" cy="115"/>
              <a:chOff x="5893" y="3884"/>
              <a:chExt cx="466" cy="115"/>
            </a:xfrm>
          </p:grpSpPr>
          <p:sp>
            <p:nvSpPr>
              <p:cNvPr id="32"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134"/>
            <p:cNvGrpSpPr>
              <a:grpSpLocks/>
            </p:cNvGrpSpPr>
            <p:nvPr userDrawn="1"/>
          </p:nvGrpSpPr>
          <p:grpSpPr bwMode="auto">
            <a:xfrm>
              <a:off x="5893" y="4026"/>
              <a:ext cx="466" cy="115"/>
              <a:chOff x="5893" y="4026"/>
              <a:chExt cx="466" cy="115"/>
            </a:xfrm>
          </p:grpSpPr>
          <p:sp>
            <p:nvSpPr>
              <p:cNvPr id="28"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139"/>
            <p:cNvGrpSpPr>
              <a:grpSpLocks/>
            </p:cNvGrpSpPr>
            <p:nvPr userDrawn="1"/>
          </p:nvGrpSpPr>
          <p:grpSpPr bwMode="auto">
            <a:xfrm>
              <a:off x="5893" y="4167"/>
              <a:ext cx="466" cy="115"/>
              <a:chOff x="5893" y="4167"/>
              <a:chExt cx="466" cy="115"/>
            </a:xfrm>
          </p:grpSpPr>
          <p:sp>
            <p:nvSpPr>
              <p:cNvPr id="24"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6" name="Rectangle 144"/>
          <p:cNvSpPr>
            <a:spLocks noChangeArrowheads="1"/>
          </p:cNvSpPr>
          <p:nvPr userDrawn="1"/>
        </p:nvSpPr>
        <p:spPr bwMode="auto">
          <a:xfrm>
            <a:off x="9908617" y="3178925"/>
            <a:ext cx="1589617" cy="14286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配色参考方案：</a:t>
            </a:r>
          </a:p>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建议同一页面内不超过四种颜色，以下是</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13</a:t>
            </a: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77" name="Rectangle 145"/>
          <p:cNvSpPr>
            <a:spLocks noChangeArrowheads="1"/>
          </p:cNvSpPr>
          <p:nvPr userDrawn="1"/>
        </p:nvSpPr>
        <p:spPr bwMode="auto">
          <a:xfrm>
            <a:off x="9866283" y="1346843"/>
            <a:ext cx="1494367" cy="5053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客户或者合作伙伴的标志放在右上角</a:t>
            </a:r>
            <a:r>
              <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Rectangle 7"/>
          <p:cNvSpPr>
            <a:spLocks noChangeArrowheads="1"/>
          </p:cNvSpPr>
          <p:nvPr userDrawn="1"/>
        </p:nvSpPr>
        <p:spPr bwMode="auto">
          <a:xfrm>
            <a:off x="220435" y="224315"/>
            <a:ext cx="5147570" cy="71012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algn="l">
              <a:lnSpc>
                <a:spcPct val="125000"/>
              </a:lnSpc>
              <a:spcBef>
                <a:spcPct val="20000"/>
              </a:spcBef>
            </a:pPr>
            <a:r>
              <a:rPr kumimoji="0" lang="zh-CN" altLang="en-US" sz="3600" b="1" i="0" u="none" strike="noStrike" kern="1200" cap="none" spc="0" normalizeH="0" baseline="0" noProof="0" dirty="0">
                <a:ln>
                  <a:noFill/>
                </a:ln>
                <a:solidFill>
                  <a:srgbClr val="C80000"/>
                </a:solidFill>
                <a:effectLst/>
                <a:uLnTx/>
                <a:uFillTx/>
                <a:latin typeface="微软雅黑" panose="020B0503020204020204" pitchFamily="34" charset="-122"/>
                <a:ea typeface="微软雅黑" panose="020B0503020204020204" pitchFamily="34" charset="-122"/>
                <a:cs typeface="+mj-cs"/>
              </a:rPr>
              <a:t>幻灯片制作参考规范</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4"/>
          <p:cNvSpPr txBox="1"/>
          <p:nvPr userDrawn="1"/>
        </p:nvSpPr>
        <p:spPr>
          <a:xfrm>
            <a:off x="656470" y="4996660"/>
            <a:ext cx="10904159" cy="1461939"/>
          </a:xfrm>
          <a:prstGeom prst="rect">
            <a:avLst/>
          </a:prstGeom>
          <a:noFill/>
        </p:spPr>
        <p:txBody>
          <a:bodyPr wrap="square" rtlCol="0">
            <a:spAutoFit/>
          </a:bodyPr>
          <a:lstStyle/>
          <a:p>
            <a:pPr algn="just">
              <a:lnSpc>
                <a:spcPct val="100000"/>
              </a:lnSpc>
            </a:pPr>
            <a:r>
              <a:rPr lang="en-US" altLang="zh-CN" sz="1400" b="1" kern="1200" dirty="0">
                <a:solidFill>
                  <a:schemeClr val="tx1"/>
                </a:solidFill>
                <a:effectLst/>
                <a:latin typeface="微软雅黑" panose="020B0503020204020204" pitchFamily="34" charset="-122"/>
                <a:ea typeface="微软雅黑" panose="020B0503020204020204" pitchFamily="34" charset="-122"/>
                <a:cs typeface="+mn-cs"/>
              </a:rPr>
              <a:t>Copyright©2011 Huawei Technologies Co., Ltd. All Rights Reserved.</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a:p>
            <a:pPr algn="just">
              <a:lnSpc>
                <a:spcPct val="100000"/>
              </a:lnSpc>
              <a:spcBef>
                <a:spcPts val="600"/>
              </a:spcBef>
            </a:pPr>
            <a:r>
              <a:rPr lang="en-US" altLang="zh-CN" sz="1400" kern="1200" dirty="0">
                <a:solidFill>
                  <a:schemeClr val="tx1"/>
                </a:solidFill>
                <a:effectLst/>
                <a:latin typeface="微软雅黑" panose="020B0503020204020204" pitchFamily="34" charset="-122"/>
                <a:ea typeface="微软雅黑" panose="020B0503020204020204" pitchFamily="34"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4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580313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20435" y="105028"/>
            <a:ext cx="11740243" cy="6053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220435" y="794760"/>
            <a:ext cx="11740243" cy="555304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4038600" y="6433263"/>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altLang="zh-CN" dirty="0"/>
              <a:t>Huawei Confidential</a:t>
            </a:r>
            <a:endParaRPr lang="zh-CN" altLang="en-US" dirty="0"/>
          </a:p>
        </p:txBody>
      </p:sp>
      <p:sp>
        <p:nvSpPr>
          <p:cNvPr id="6" name="灯片编号占位符 5"/>
          <p:cNvSpPr>
            <a:spLocks noGrp="1"/>
          </p:cNvSpPr>
          <p:nvPr>
            <p:ph type="sldNum" sz="quarter" idx="4"/>
          </p:nvPr>
        </p:nvSpPr>
        <p:spPr>
          <a:xfrm>
            <a:off x="9217478" y="6433262"/>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1556039E-4AEB-4857-9B52-3AA84F1D9755}" type="slidenum">
              <a:rPr lang="zh-CN" altLang="en-US" smtClean="0"/>
              <a:pPr/>
              <a:t>‹#›</a:t>
            </a:fld>
            <a:endParaRPr lang="zh-CN" altLang="en-US" dirty="0"/>
          </a:p>
        </p:txBody>
      </p:sp>
    </p:spTree>
    <p:extLst>
      <p:ext uri="{BB962C8B-B14F-4D97-AF65-F5344CB8AC3E}">
        <p14:creationId xmlns:p14="http://schemas.microsoft.com/office/powerpoint/2010/main" val="1289569511"/>
      </p:ext>
    </p:extLst>
  </p:cSld>
  <p:clrMap bg1="lt1" tx1="dk1" bg2="lt2" tx2="dk2" accent1="accent1" accent2="accent2" accent3="accent3" accent4="accent4" accent5="accent5" accent6="accent6" hlink="hlink" folHlink="folHlink"/>
  <p:sldLayoutIdLst>
    <p:sldLayoutId id="2147483660" r:id="rId1"/>
    <p:sldLayoutId id="2147483656" r:id="rId2"/>
    <p:sldLayoutId id="2147483650" r:id="rId3"/>
    <p:sldLayoutId id="2147483655" r:id="rId4"/>
    <p:sldLayoutId id="2147483661" r:id="rId5"/>
  </p:sldLayoutIdLst>
  <p:hf hdr="0" dt="0"/>
  <p:txStyles>
    <p:title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draft-mendes-rtgwg-rosa-use-cases/"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datatracker.ietf.org/doc/draft-contreras-rtgwg-rosa-gaa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draft-mendes-rtgwg-rosa-use-case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atatracker.ietf.org/doc/draft-contreras-rtgwg-rosa-ga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a:xfrm>
            <a:off x="475595" y="2056761"/>
            <a:ext cx="11462183" cy="250350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3200" dirty="0">
                <a:solidFill>
                  <a:schemeClr val="tx1">
                    <a:lumMod val="75000"/>
                    <a:lumOff val="25000"/>
                  </a:schemeClr>
                </a:solidFill>
              </a:rPr>
              <a:t>Problem statement for ROSA </a:t>
            </a:r>
          </a:p>
          <a:p>
            <a:pPr>
              <a:lnSpc>
                <a:spcPct val="150000"/>
              </a:lnSpc>
            </a:pPr>
            <a:r>
              <a:rPr lang="en-US" altLang="zh-CN" sz="3200" dirty="0">
                <a:solidFill>
                  <a:schemeClr val="tx1">
                    <a:lumMod val="75000"/>
                    <a:lumOff val="25000"/>
                  </a:schemeClr>
                </a:solidFill>
              </a:rPr>
              <a:t>…and how current solutions fall short</a:t>
            </a:r>
          </a:p>
          <a:p>
            <a:pPr>
              <a:lnSpc>
                <a:spcPct val="150000"/>
              </a:lnSpc>
            </a:pPr>
            <a:endParaRPr lang="en-US" altLang="zh-CN" sz="2400" dirty="0">
              <a:solidFill>
                <a:schemeClr val="tx1">
                  <a:lumMod val="75000"/>
                  <a:lumOff val="25000"/>
                </a:schemeClr>
              </a:solidFill>
              <a:latin typeface="+mn-lt"/>
            </a:endParaRPr>
          </a:p>
          <a:p>
            <a:pPr>
              <a:lnSpc>
                <a:spcPct val="150000"/>
              </a:lnSpc>
            </a:pPr>
            <a:r>
              <a:rPr lang="en-US" altLang="zh-CN" sz="2000" u="sng" dirty="0">
                <a:solidFill>
                  <a:schemeClr val="tx1">
                    <a:lumMod val="75000"/>
                    <a:lumOff val="25000"/>
                  </a:schemeClr>
                </a:solidFill>
                <a:latin typeface="+mn-lt"/>
              </a:rPr>
              <a:t>Dirk Trossen</a:t>
            </a:r>
            <a:r>
              <a:rPr lang="en-US" altLang="zh-CN" sz="2000" dirty="0">
                <a:solidFill>
                  <a:schemeClr val="tx1">
                    <a:lumMod val="75000"/>
                    <a:lumOff val="25000"/>
                  </a:schemeClr>
                </a:solidFill>
                <a:latin typeface="+mn-lt"/>
              </a:rPr>
              <a:t> (Huawei), Luis Contreras (Telefonica), J. Finkhaeuser (</a:t>
            </a:r>
            <a:r>
              <a:rPr lang="en-US" altLang="zh-CN" sz="2000" dirty="0" err="1">
                <a:solidFill>
                  <a:schemeClr val="tx1">
                    <a:lumMod val="75000"/>
                    <a:lumOff val="25000"/>
                  </a:schemeClr>
                </a:solidFill>
                <a:latin typeface="+mn-lt"/>
              </a:rPr>
              <a:t>Interpeer</a:t>
            </a:r>
            <a:r>
              <a:rPr lang="en-US" altLang="zh-CN" sz="2000" dirty="0">
                <a:solidFill>
                  <a:schemeClr val="tx1">
                    <a:lumMod val="75000"/>
                    <a:lumOff val="25000"/>
                  </a:schemeClr>
                </a:solidFill>
                <a:latin typeface="+mn-lt"/>
              </a:rPr>
              <a:t>), P. Mendes (Airbus)</a:t>
            </a:r>
            <a:endParaRPr lang="zh-CN" altLang="en-US" sz="2000" dirty="0">
              <a:solidFill>
                <a:schemeClr val="tx1">
                  <a:lumMod val="75000"/>
                  <a:lumOff val="25000"/>
                </a:schemeClr>
              </a:solidFill>
              <a:latin typeface="+mn-lt"/>
            </a:endParaRPr>
          </a:p>
        </p:txBody>
      </p:sp>
      <p:sp>
        <p:nvSpPr>
          <p:cNvPr id="15" name="文本框 14"/>
          <p:cNvSpPr txBox="1"/>
          <p:nvPr/>
        </p:nvSpPr>
        <p:spPr>
          <a:xfrm>
            <a:off x="475596" y="5051881"/>
            <a:ext cx="3216166" cy="333553"/>
          </a:xfrm>
          <a:prstGeom prst="rect">
            <a:avLst/>
          </a:prstGeom>
          <a:noFill/>
        </p:spPr>
        <p:txBody>
          <a:bodyPr wrap="square" rtlCol="0">
            <a:spAutoFit/>
          </a:bodyPr>
          <a:lstStyle/>
          <a:p>
            <a:pPr>
              <a:lnSpc>
                <a:spcPts val="2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24.07.2023</a:t>
            </a:r>
          </a:p>
        </p:txBody>
      </p:sp>
      <p:sp>
        <p:nvSpPr>
          <p:cNvPr id="16" name="文本框 15"/>
          <p:cNvSpPr txBox="1"/>
          <p:nvPr/>
        </p:nvSpPr>
        <p:spPr>
          <a:xfrm>
            <a:off x="475595" y="937268"/>
            <a:ext cx="7058250" cy="348813"/>
          </a:xfrm>
          <a:prstGeom prst="rect">
            <a:avLst/>
          </a:prstGeom>
          <a:noFill/>
        </p:spPr>
        <p:txBody>
          <a:bodyPr wrap="square" rtlCol="0">
            <a:spAutoFit/>
          </a:bodyPr>
          <a:lstStyle/>
          <a:p>
            <a:pPr>
              <a:lnSpc>
                <a:spcPts val="2000"/>
              </a:lnSpc>
            </a:pPr>
            <a:r>
              <a:rPr lang="en-US" altLang="zh-CN" b="1" dirty="0">
                <a:solidFill>
                  <a:schemeClr val="tx1">
                    <a:lumMod val="75000"/>
                    <a:lumOff val="25000"/>
                  </a:schemeClr>
                </a:solidFill>
              </a:rPr>
              <a:t>IETF117 – ROSA side meeting</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75595" y="1200332"/>
            <a:ext cx="8630377" cy="571695"/>
          </a:xfrm>
          <a:prstGeom prst="rect">
            <a:avLst/>
          </a:prstGeom>
          <a:noFill/>
        </p:spPr>
        <p:txBody>
          <a:bodyPr wrap="square" rtlCol="0">
            <a:spAutoFit/>
          </a:bodyPr>
          <a:lstStyle/>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3"/>
              </a:rPr>
              <a:t>https://datatracker.ietf.org/doc/draft-mendes-rtgwg-rosa-use-cases/</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4"/>
              </a:rPr>
              <a:t>https://datatracker.ietf.org/doc/draft-contreras-rtgwg-rosa-gaar/</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608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435" y="1307593"/>
            <a:ext cx="11656374" cy="5124746"/>
          </a:xfrm>
        </p:spPr>
        <p:txBody>
          <a:bodyPr>
            <a:normAutofit fontScale="85000" lnSpcReduction="20000"/>
          </a:bodyPr>
          <a:lstStyle/>
          <a:p>
            <a:pPr marL="0" indent="0">
              <a:buNone/>
            </a:pPr>
            <a:r>
              <a:rPr lang="en-US" sz="2800" dirty="0"/>
              <a:t>Explicitly resolving service name onto </a:t>
            </a:r>
            <a:br>
              <a:rPr lang="en-US" sz="2800" dirty="0"/>
            </a:br>
            <a:r>
              <a:rPr lang="en-US" sz="2800" dirty="0"/>
              <a:t>network locator</a:t>
            </a:r>
            <a:endParaRPr lang="" sz="2800" dirty="0"/>
          </a:p>
          <a:p>
            <a:r>
              <a:rPr lang="en-US" sz="2800" b="0" dirty="0"/>
              <a:t>Done through explicit </a:t>
            </a:r>
            <a:r>
              <a:rPr lang="en-US" sz="2800" b="0" u="sng" dirty="0"/>
              <a:t>indirection infrastructure</a:t>
            </a:r>
          </a:p>
          <a:p>
            <a:r>
              <a:rPr lang="en-US" sz="2800" b="0" dirty="0"/>
              <a:t>Client issues </a:t>
            </a:r>
            <a:r>
              <a:rPr lang="en-US" sz="2800" b="0" u="sng" dirty="0"/>
              <a:t>resolution request</a:t>
            </a:r>
            <a:r>
              <a:rPr lang="en-US" sz="2800" b="0" dirty="0"/>
              <a:t> first</a:t>
            </a:r>
          </a:p>
          <a:p>
            <a:r>
              <a:rPr lang="en-US" sz="2800" b="0" dirty="0"/>
              <a:t>Client then utilizes resolved network locator for </a:t>
            </a:r>
            <a:br>
              <a:rPr lang="en-US" sz="2800" b="0" dirty="0"/>
            </a:br>
            <a:r>
              <a:rPr lang="en-US" sz="2800" b="0" dirty="0"/>
              <a:t>the </a:t>
            </a:r>
            <a:r>
              <a:rPr lang="en-US" sz="2800" b="0" u="sng" dirty="0"/>
              <a:t>actual application-level request</a:t>
            </a:r>
          </a:p>
          <a:p>
            <a:pPr marL="0" indent="0">
              <a:buNone/>
            </a:pPr>
            <a:endParaRPr lang="en-US" sz="2800" dirty="0"/>
          </a:p>
          <a:p>
            <a:pPr marL="0" indent="0">
              <a:buNone/>
            </a:pPr>
            <a:r>
              <a:rPr lang="en-US" sz="2800" dirty="0"/>
              <a:t>Example Technologies</a:t>
            </a:r>
          </a:p>
          <a:p>
            <a:r>
              <a:rPr lang="en-US" sz="2800" b="0" dirty="0"/>
              <a:t>DNS</a:t>
            </a:r>
          </a:p>
          <a:p>
            <a:pPr lvl="1"/>
            <a:r>
              <a:rPr lang="en-US" sz="2600" b="0" dirty="0"/>
              <a:t>Global Server Load Balancing (GSLB) for CDN-based load balancing </a:t>
            </a:r>
          </a:p>
          <a:p>
            <a:r>
              <a:rPr lang="en-US" sz="2800" b="0" dirty="0"/>
              <a:t>ALTO (application layer traffic optimizations)</a:t>
            </a:r>
          </a:p>
          <a:p>
            <a:r>
              <a:rPr lang="en-US" sz="2800" b="0" dirty="0"/>
              <a:t>HTTP redirect</a:t>
            </a:r>
          </a:p>
          <a:p>
            <a:r>
              <a:rPr lang="en-US" sz="2800" b="0" dirty="0"/>
              <a:t>LISP (to some extent)</a:t>
            </a:r>
          </a:p>
          <a:p>
            <a:pPr marL="11113" indent="0" algn="ctr">
              <a:buNone/>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Service Routing as Done Today</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2</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pic>
        <p:nvPicPr>
          <p:cNvPr id="3" name="Picture 2">
            <a:extLst>
              <a:ext uri="{FF2B5EF4-FFF2-40B4-BE49-F238E27FC236}">
                <a16:creationId xmlns:a16="http://schemas.microsoft.com/office/drawing/2014/main" id="{08CADA1D-7799-4AEE-91A4-9E4192223A9B}"/>
              </a:ext>
            </a:extLst>
          </p:cNvPr>
          <p:cNvPicPr>
            <a:picLocks noChangeAspect="1"/>
          </p:cNvPicPr>
          <p:nvPr/>
        </p:nvPicPr>
        <p:blipFill>
          <a:blip r:embed="rId3"/>
          <a:stretch>
            <a:fillRect/>
          </a:stretch>
        </p:blipFill>
        <p:spPr>
          <a:xfrm>
            <a:off x="7587955" y="86871"/>
            <a:ext cx="4560503" cy="3012880"/>
          </a:xfrm>
          <a:prstGeom prst="rect">
            <a:avLst/>
          </a:prstGeom>
          <a:ln>
            <a:solidFill>
              <a:schemeClr val="tx1"/>
            </a:solidFill>
          </a:ln>
        </p:spPr>
      </p:pic>
      <p:cxnSp>
        <p:nvCxnSpPr>
          <p:cNvPr id="8" name="Straight Arrow Connector 7">
            <a:extLst>
              <a:ext uri="{FF2B5EF4-FFF2-40B4-BE49-F238E27FC236}">
                <a16:creationId xmlns:a16="http://schemas.microsoft.com/office/drawing/2014/main" id="{F9105FFD-8E9C-4F2B-8D95-76A572633027}"/>
              </a:ext>
            </a:extLst>
          </p:cNvPr>
          <p:cNvCxnSpPr/>
          <p:nvPr/>
        </p:nvCxnSpPr>
        <p:spPr>
          <a:xfrm>
            <a:off x="8815011" y="3034698"/>
            <a:ext cx="431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3F2A06-F23F-4969-AF29-02F9ED0538F8}"/>
              </a:ext>
            </a:extLst>
          </p:cNvPr>
          <p:cNvSpPr txBox="1"/>
          <p:nvPr/>
        </p:nvSpPr>
        <p:spPr>
          <a:xfrm>
            <a:off x="9180287" y="2910119"/>
            <a:ext cx="1167307" cy="246221"/>
          </a:xfrm>
          <a:prstGeom prst="rect">
            <a:avLst/>
          </a:prstGeom>
          <a:noFill/>
        </p:spPr>
        <p:txBody>
          <a:bodyPr wrap="none" rtlCol="0">
            <a:spAutoFit/>
          </a:bodyPr>
          <a:lstStyle/>
          <a:p>
            <a:r>
              <a:rPr lang="en-GB" sz="1000" dirty="0"/>
              <a:t>Resolution request</a:t>
            </a:r>
            <a:endParaRPr lang="en-US" sz="1000" dirty="0"/>
          </a:p>
        </p:txBody>
      </p:sp>
      <p:cxnSp>
        <p:nvCxnSpPr>
          <p:cNvPr id="10" name="Straight Arrow Connector 9">
            <a:extLst>
              <a:ext uri="{FF2B5EF4-FFF2-40B4-BE49-F238E27FC236}">
                <a16:creationId xmlns:a16="http://schemas.microsoft.com/office/drawing/2014/main" id="{B30C093C-6295-4CCA-9063-55A206C9DFCC}"/>
              </a:ext>
            </a:extLst>
          </p:cNvPr>
          <p:cNvCxnSpPr/>
          <p:nvPr/>
        </p:nvCxnSpPr>
        <p:spPr>
          <a:xfrm>
            <a:off x="10368037" y="3034701"/>
            <a:ext cx="431800" cy="0"/>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C1C0859-2F44-4D2B-80EE-B5ACE7B48ACA}"/>
              </a:ext>
            </a:extLst>
          </p:cNvPr>
          <p:cNvSpPr txBox="1"/>
          <p:nvPr/>
        </p:nvSpPr>
        <p:spPr>
          <a:xfrm>
            <a:off x="10733313" y="2910122"/>
            <a:ext cx="857927" cy="246221"/>
          </a:xfrm>
          <a:prstGeom prst="rect">
            <a:avLst/>
          </a:prstGeom>
          <a:noFill/>
        </p:spPr>
        <p:txBody>
          <a:bodyPr wrap="none" rtlCol="0">
            <a:spAutoFit/>
          </a:bodyPr>
          <a:lstStyle/>
          <a:p>
            <a:r>
              <a:rPr lang="en-GB" sz="1000" dirty="0"/>
              <a:t>Data request</a:t>
            </a:r>
            <a:endParaRPr lang="en-US" sz="1000" dirty="0"/>
          </a:p>
        </p:txBody>
      </p:sp>
    </p:spTree>
    <p:extLst>
      <p:ext uri="{BB962C8B-B14F-4D97-AF65-F5344CB8AC3E}">
        <p14:creationId xmlns:p14="http://schemas.microsoft.com/office/powerpoint/2010/main" val="426278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434" y="1307593"/>
            <a:ext cx="11431361" cy="5124746"/>
          </a:xfrm>
        </p:spPr>
        <p:txBody>
          <a:bodyPr>
            <a:normAutofit fontScale="70000" lnSpcReduction="20000"/>
          </a:bodyPr>
          <a:lstStyle/>
          <a:p>
            <a:pPr marL="0" indent="0" algn="ctr">
              <a:buNone/>
            </a:pPr>
            <a:r>
              <a:rPr lang="en-US" sz="2800" i="1" dirty="0"/>
              <a:t>Centered around </a:t>
            </a:r>
            <a:r>
              <a:rPr lang="en-US" sz="2800" i="1" u="sng" dirty="0"/>
              <a:t>distribution</a:t>
            </a:r>
            <a:r>
              <a:rPr lang="en-US" sz="2800" i="1" dirty="0"/>
              <a:t> (of service instances), </a:t>
            </a:r>
            <a:r>
              <a:rPr lang="en-US" sz="2800" i="1" u="sng" dirty="0"/>
              <a:t>dynamicity</a:t>
            </a:r>
            <a:r>
              <a:rPr lang="en-US" sz="2800" i="1" dirty="0"/>
              <a:t> of choice and availability, as well as </a:t>
            </a:r>
            <a:r>
              <a:rPr lang="en-US" sz="2800" i="1" u="sng" dirty="0"/>
              <a:t>efficiency</a:t>
            </a:r>
            <a:r>
              <a:rPr lang="en-US" sz="2800" i="1" dirty="0"/>
              <a:t> to utilize chosen service instance; more specifically</a:t>
            </a:r>
          </a:p>
          <a:p>
            <a:pPr marL="514350" indent="-514350">
              <a:buAutoNum type="arabicPeriod"/>
            </a:pPr>
            <a:r>
              <a:rPr lang="en-US" sz="2800" dirty="0"/>
              <a:t>Anycast</a:t>
            </a:r>
            <a:r>
              <a:rPr lang="en-US" sz="2800" b="0" dirty="0"/>
              <a:t>: more than one service instance available</a:t>
            </a:r>
          </a:p>
          <a:p>
            <a:pPr marL="514350" indent="-514350">
              <a:buAutoNum type="arabicPeriod"/>
            </a:pPr>
            <a:r>
              <a:rPr lang="en-US" sz="2800" dirty="0"/>
              <a:t>Dynamic decisions</a:t>
            </a:r>
            <a:r>
              <a:rPr lang="en-US" sz="2800" b="0" dirty="0"/>
              <a:t>: may want to change choice of service instance frequently, down to single requests even</a:t>
            </a:r>
          </a:p>
          <a:p>
            <a:pPr marL="514350" indent="-514350">
              <a:buAutoNum type="arabicPeriod"/>
            </a:pPr>
            <a:r>
              <a:rPr lang="en-US" sz="2800" dirty="0"/>
              <a:t>Ephemeral service instances</a:t>
            </a:r>
            <a:r>
              <a:rPr lang="en-US" sz="2800" b="0" dirty="0"/>
              <a:t>: may deploy (or ramp down) service instance frequently, e.g., using microservice architectures</a:t>
            </a:r>
          </a:p>
          <a:p>
            <a:pPr marL="514350" indent="-514350">
              <a:buAutoNum type="arabicPeriod"/>
            </a:pPr>
            <a:r>
              <a:rPr lang="en-US" sz="2800" dirty="0"/>
              <a:t>Latency</a:t>
            </a:r>
            <a:r>
              <a:rPr lang="en-US" sz="2800" b="0" dirty="0"/>
              <a:t>: explicit resolution costs time, possibly exceeding delay budget of application or making frequent changes expensive</a:t>
            </a:r>
          </a:p>
          <a:p>
            <a:pPr marL="514350" indent="-514350">
              <a:buAutoNum type="arabicPeriod"/>
            </a:pPr>
            <a:r>
              <a:rPr lang="en-US" sz="2800" dirty="0"/>
              <a:t>Service-specific selection</a:t>
            </a:r>
            <a:r>
              <a:rPr lang="en-US" sz="2800" b="0" dirty="0"/>
              <a:t>: choice of anycast may be based on service-specific policies, in addition to network criteria</a:t>
            </a:r>
          </a:p>
          <a:p>
            <a:pPr marL="514350" indent="-514350">
              <a:buAutoNum type="arabicPeriod"/>
            </a:pPr>
            <a:r>
              <a:rPr lang="en-US" sz="2800" dirty="0"/>
              <a:t>Distributed deployment</a:t>
            </a:r>
            <a:r>
              <a:rPr lang="en-US" sz="2800" b="0" dirty="0"/>
              <a:t>: service instances may exist in different/many network locations, not even in </a:t>
            </a:r>
            <a:r>
              <a:rPr lang="en-US" sz="2800" b="0" dirty="0" err="1"/>
              <a:t>PoPs</a:t>
            </a:r>
            <a:endParaRPr lang="en-US" sz="2800" b="0" dirty="0"/>
          </a:p>
          <a:p>
            <a:pPr marL="514350" indent="-514350">
              <a:buAutoNum type="arabicPeriod"/>
            </a:pPr>
            <a:r>
              <a:rPr lang="en-US" sz="2800" dirty="0"/>
              <a:t>Namespace mapping</a:t>
            </a:r>
            <a:r>
              <a:rPr lang="en-US" sz="2800" b="0" dirty="0"/>
              <a:t>: not all services use URLs</a:t>
            </a:r>
          </a:p>
          <a:p>
            <a:pPr marL="514350" indent="-514350">
              <a:buAutoNum type="arabicPeriod"/>
            </a:pPr>
            <a:r>
              <a:rPr lang="en-US" sz="2800" dirty="0"/>
              <a:t>Service chaining</a:t>
            </a:r>
            <a:r>
              <a:rPr lang="en-US" sz="2800" b="0" dirty="0"/>
              <a:t>: a (composite) service experience may consists of many chained services, accumulating issues on, e.g., latency </a:t>
            </a:r>
          </a:p>
          <a:p>
            <a:pPr marL="11113" indent="0" algn="ctr">
              <a:buNone/>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Issues observed across our use cases</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3</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60927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434" y="1307593"/>
            <a:ext cx="11431361" cy="5124746"/>
          </a:xfrm>
        </p:spPr>
        <p:txBody>
          <a:bodyPr>
            <a:normAutofit/>
          </a:bodyPr>
          <a:lstStyle/>
          <a:p>
            <a:pPr marL="0" indent="0">
              <a:buNone/>
            </a:pPr>
            <a:endParaRPr lang="en-US" b="0" dirty="0">
              <a:latin typeface="Arial" panose="020B0604020202020204" pitchFamily="34" charset="0"/>
              <a:cs typeface="Arial" panose="020B0604020202020204" pitchFamily="34" charset="0"/>
            </a:endParaRPr>
          </a:p>
          <a:p>
            <a:pPr marL="0" indent="0" algn="ctr">
              <a:buNone/>
            </a:pPr>
            <a:r>
              <a:rPr lang="en-US" sz="2400" b="0" dirty="0">
                <a:latin typeface="Arial" panose="020B0604020202020204" pitchFamily="34" charset="0"/>
                <a:cs typeface="Arial" panose="020B0604020202020204" pitchFamily="34" charset="0"/>
              </a:rPr>
              <a:t>…a similar </a:t>
            </a:r>
            <a:r>
              <a:rPr lang="en-US" sz="2400" dirty="0">
                <a:latin typeface="Arial" panose="020B0604020202020204" pitchFamily="34" charset="0"/>
                <a:cs typeface="Arial" panose="020B0604020202020204" pitchFamily="34" charset="0"/>
              </a:rPr>
              <a:t>end-to-end</a:t>
            </a:r>
            <a:r>
              <a:rPr lang="en-US" sz="2400" b="0" dirty="0">
                <a:latin typeface="Arial" panose="020B0604020202020204" pitchFamily="34" charset="0"/>
                <a:cs typeface="Arial" panose="020B0604020202020204" pitchFamily="34" charset="0"/>
              </a:rPr>
              <a:t> procedure of data communication between a client and a 'best' choice of service instances (out of set of possibly many) existed that significantly </a:t>
            </a:r>
            <a:r>
              <a:rPr lang="en-US" sz="2400" dirty="0">
                <a:latin typeface="Arial" panose="020B0604020202020204" pitchFamily="34" charset="0"/>
                <a:cs typeface="Arial" panose="020B0604020202020204" pitchFamily="34" charset="0"/>
              </a:rPr>
              <a:t>reduced</a:t>
            </a:r>
            <a:r>
              <a:rPr lang="en-US" sz="2400" b="0" dirty="0">
                <a:latin typeface="Arial" panose="020B0604020202020204" pitchFamily="34" charset="0"/>
                <a:cs typeface="Arial" panose="020B0604020202020204" pitchFamily="34" charset="0"/>
              </a:rPr>
              <a:t> the aforementioned </a:t>
            </a:r>
            <a:r>
              <a:rPr lang="en-US" sz="2400" dirty="0">
                <a:latin typeface="Arial" panose="020B0604020202020204" pitchFamily="34" charset="0"/>
                <a:cs typeface="Arial" panose="020B0604020202020204" pitchFamily="34" charset="0"/>
              </a:rPr>
              <a:t>latency</a:t>
            </a:r>
            <a:r>
              <a:rPr lang="en-US" sz="2400" b="0" dirty="0">
                <a:latin typeface="Arial" panose="020B0604020202020204" pitchFamily="34" charset="0"/>
                <a:cs typeface="Arial" panose="020B0604020202020204" pitchFamily="34" charset="0"/>
              </a:rPr>
              <a:t>, while it allowed for </a:t>
            </a:r>
            <a:r>
              <a:rPr lang="en-US" sz="2400" dirty="0">
                <a:latin typeface="Arial" panose="020B0604020202020204" pitchFamily="34" charset="0"/>
                <a:cs typeface="Arial" panose="020B0604020202020204" pitchFamily="34" charset="0"/>
              </a:rPr>
              <a:t>updating</a:t>
            </a:r>
            <a:r>
              <a:rPr lang="en-US" sz="2400" b="0" dirty="0">
                <a:latin typeface="Arial" panose="020B0604020202020204" pitchFamily="34" charset="0"/>
                <a:cs typeface="Arial" panose="020B0604020202020204" pitchFamily="34" charset="0"/>
              </a:rPr>
              <a:t> the </a:t>
            </a:r>
            <a:r>
              <a:rPr lang="en-US" sz="2400" dirty="0">
                <a:latin typeface="Arial" panose="020B0604020202020204" pitchFamily="34" charset="0"/>
                <a:cs typeface="Arial" panose="020B0604020202020204" pitchFamily="34" charset="0"/>
              </a:rPr>
              <a:t>assignments</a:t>
            </a:r>
            <a:r>
              <a:rPr lang="en-US" sz="2400" b="0" dirty="0">
                <a:latin typeface="Arial" panose="020B0604020202020204" pitchFamily="34" charset="0"/>
                <a:cs typeface="Arial" panose="020B0604020202020204" pitchFamily="34" charset="0"/>
              </a:rPr>
              <a:t> at rates that  are more aligned with the possibility to establish new service instances in </a:t>
            </a:r>
            <a:r>
              <a:rPr lang="en-US" sz="2400" dirty="0">
                <a:latin typeface="Arial" panose="020B0604020202020204" pitchFamily="34" charset="0"/>
                <a:cs typeface="Arial" panose="020B0604020202020204" pitchFamily="34" charset="0"/>
              </a:rPr>
              <a:t>distributed locations</a:t>
            </a:r>
            <a:r>
              <a:rPr lang="en-US" sz="2400" b="0" dirty="0">
                <a:latin typeface="Arial" panose="020B0604020202020204" pitchFamily="34" charset="0"/>
                <a:cs typeface="Arial" panose="020B0604020202020204" pitchFamily="34" charset="0"/>
              </a:rPr>
              <a:t>?</a:t>
            </a:r>
          </a:p>
          <a:p>
            <a:pPr marL="11113" indent="0" algn="ctr">
              <a:buNone/>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WHAT IF…</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4</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420429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434" y="1307593"/>
            <a:ext cx="11431361" cy="5124746"/>
          </a:xfrm>
        </p:spPr>
        <p:txBody>
          <a:bodyPr>
            <a:normAutofit/>
          </a:bodyPr>
          <a:lstStyle/>
          <a:p>
            <a:pPr marL="468313" indent="-457200">
              <a:buAutoNum type="arabicPeriod"/>
            </a:pPr>
            <a:r>
              <a:rPr lang="en-US" b="0" dirty="0">
                <a:latin typeface="Arial" panose="020B0604020202020204" pitchFamily="34" charset="0"/>
                <a:cs typeface="Arial" panose="020B0604020202020204" pitchFamily="34" charset="0"/>
              </a:rPr>
              <a:t>How can we </a:t>
            </a:r>
            <a:r>
              <a:rPr lang="en-US" dirty="0">
                <a:latin typeface="Arial" panose="020B0604020202020204" pitchFamily="34" charset="0"/>
                <a:cs typeface="Arial" panose="020B0604020202020204" pitchFamily="34" charset="0"/>
              </a:rPr>
              <a:t>make decisions </a:t>
            </a:r>
            <a:r>
              <a:rPr lang="en-US" b="0" dirty="0">
                <a:latin typeface="Arial" panose="020B0604020202020204" pitchFamily="34" charset="0"/>
                <a:cs typeface="Arial" panose="020B0604020202020204" pitchFamily="34" charset="0"/>
              </a:rPr>
              <a:t>on anycast-based service instance assignments </a:t>
            </a:r>
            <a:r>
              <a:rPr lang="en-US" dirty="0">
                <a:latin typeface="Arial" panose="020B0604020202020204" pitchFamily="34" charset="0"/>
                <a:cs typeface="Arial" panose="020B0604020202020204" pitchFamily="34" charset="0"/>
              </a:rPr>
              <a:t>at high rate</a:t>
            </a:r>
            <a:r>
              <a:rPr lang="en-US" b="0" dirty="0">
                <a:latin typeface="Arial" panose="020B0604020202020204" pitchFamily="34" charset="0"/>
                <a:cs typeface="Arial" panose="020B0604020202020204" pitchFamily="34" charset="0"/>
              </a:rPr>
              <a:t>, even down to every service request?</a:t>
            </a:r>
          </a:p>
          <a:p>
            <a:pPr marL="925513" lvl="1" indent="-457200"/>
            <a:r>
              <a:rPr lang="en-US" b="0" dirty="0">
                <a:latin typeface="Arial" panose="020B0604020202020204" pitchFamily="34" charset="0"/>
                <a:cs typeface="Arial" panose="020B0604020202020204" pitchFamily="34" charset="0"/>
              </a:rPr>
              <a:t>How to possibly </a:t>
            </a:r>
            <a:r>
              <a:rPr lang="en-US" dirty="0">
                <a:latin typeface="Arial" panose="020B0604020202020204" pitchFamily="34" charset="0"/>
                <a:cs typeface="Arial" panose="020B0604020202020204" pitchFamily="34" charset="0"/>
              </a:rPr>
              <a:t>remove the need for an explicit out-of-band discovery </a:t>
            </a:r>
            <a:r>
              <a:rPr lang="en-US" b="0" dirty="0">
                <a:latin typeface="Arial" panose="020B0604020202020204" pitchFamily="34" charset="0"/>
                <a:cs typeface="Arial" panose="020B0604020202020204" pitchFamily="34" charset="0"/>
              </a:rPr>
              <a:t>step, which incurs additional latencies before any data transfer can commence?</a:t>
            </a:r>
          </a:p>
          <a:p>
            <a:pPr marL="468313" indent="-457200">
              <a:buAutoNum type="arabicPeriod"/>
            </a:pPr>
            <a:r>
              <a:rPr lang="en-US" b="0" dirty="0">
                <a:latin typeface="Arial" panose="020B0604020202020204" pitchFamily="34" charset="0"/>
                <a:cs typeface="Arial" panose="020B0604020202020204" pitchFamily="34" charset="0"/>
              </a:rPr>
              <a:t>How could we improve on the </a:t>
            </a:r>
            <a:r>
              <a:rPr lang="en-US" dirty="0">
                <a:latin typeface="Arial" panose="020B0604020202020204" pitchFamily="34" charset="0"/>
                <a:cs typeface="Arial" panose="020B0604020202020204" pitchFamily="34" charset="0"/>
              </a:rPr>
              <a:t>update speed </a:t>
            </a:r>
            <a:r>
              <a:rPr lang="en-US" b="0" dirty="0">
                <a:latin typeface="Arial" panose="020B0604020202020204" pitchFamily="34" charset="0"/>
                <a:cs typeface="Arial" panose="020B0604020202020204" pitchFamily="34" charset="0"/>
              </a:rPr>
              <a:t>for the assignments between service name and 'best' IP locator for the service instance to be used…to </a:t>
            </a:r>
            <a:r>
              <a:rPr lang="en-US" dirty="0">
                <a:latin typeface="Arial" panose="020B0604020202020204" pitchFamily="34" charset="0"/>
                <a:cs typeface="Arial" panose="020B0604020202020204" pitchFamily="34" charset="0"/>
              </a:rPr>
              <a:t>align the rate </a:t>
            </a:r>
            <a:r>
              <a:rPr lang="en-US" b="0" dirty="0">
                <a:latin typeface="Arial" panose="020B0604020202020204" pitchFamily="34" charset="0"/>
                <a:cs typeface="Arial" panose="020B0604020202020204" pitchFamily="34" charset="0"/>
              </a:rPr>
              <a:t>of the possible anycast assignment update with that of the possible availability of the service instance resource?</a:t>
            </a:r>
          </a:p>
          <a:p>
            <a:pPr marL="468313" indent="-457200">
              <a:buAutoNum type="arabicPeriod" startAt="3"/>
            </a:pPr>
            <a:r>
              <a:rPr lang="en-US" b="0" dirty="0">
                <a:latin typeface="Arial" panose="020B0604020202020204" pitchFamily="34" charset="0"/>
                <a:cs typeface="Arial" panose="020B0604020202020204" pitchFamily="34" charset="0"/>
              </a:rPr>
              <a:t>How could we allow for </a:t>
            </a:r>
            <a:r>
              <a:rPr lang="en-US" dirty="0">
                <a:latin typeface="Arial" panose="020B0604020202020204" pitchFamily="34" charset="0"/>
                <a:cs typeface="Arial" panose="020B0604020202020204" pitchFamily="34" charset="0"/>
              </a:rPr>
              <a:t>incorporating service-specific policies </a:t>
            </a:r>
            <a:r>
              <a:rPr lang="en-US" b="0" dirty="0">
                <a:latin typeface="Arial" panose="020B0604020202020204" pitchFamily="34" charset="0"/>
                <a:cs typeface="Arial" panose="020B0604020202020204" pitchFamily="34" charset="0"/>
              </a:rPr>
              <a:t>into the anycast selection?</a:t>
            </a:r>
          </a:p>
          <a:p>
            <a:pPr marL="468313" indent="-457200">
              <a:buAutoNum type="arabicPeriod" startAt="3"/>
            </a:pPr>
            <a:r>
              <a:rPr lang="en-US" b="0" dirty="0">
                <a:latin typeface="Arial" panose="020B0604020202020204" pitchFamily="34" charset="0"/>
                <a:cs typeface="Arial" panose="020B0604020202020204" pitchFamily="34" charset="0"/>
              </a:rPr>
              <a:t>How can we support </a:t>
            </a:r>
            <a:r>
              <a:rPr lang="en-US" dirty="0">
                <a:latin typeface="Arial" panose="020B0604020202020204" pitchFamily="34" charset="0"/>
                <a:cs typeface="Arial" panose="020B0604020202020204" pitchFamily="34" charset="0"/>
              </a:rPr>
              <a:t>any application identifier space </a:t>
            </a:r>
            <a:r>
              <a:rPr lang="en-US" b="0" dirty="0">
                <a:latin typeface="Arial" panose="020B0604020202020204" pitchFamily="34" charset="0"/>
                <a:cs typeface="Arial" panose="020B0604020202020204" pitchFamily="34" charset="0"/>
              </a:rPr>
              <a:t>(within the governance defined for that identifier space) beyond domain names?</a:t>
            </a:r>
          </a:p>
          <a:p>
            <a:pPr marL="468313" indent="-457200">
              <a:buAutoNum type="arabicPeriod" startAt="3"/>
            </a:pPr>
            <a:r>
              <a:rPr lang="en-US" b="0" dirty="0">
                <a:latin typeface="Arial" panose="020B0604020202020204" pitchFamily="34" charset="0"/>
                <a:cs typeface="Arial" panose="020B0604020202020204" pitchFamily="34" charset="0"/>
              </a:rPr>
              <a:t>How could the </a:t>
            </a:r>
            <a:r>
              <a:rPr lang="en-US" dirty="0">
                <a:latin typeface="Arial" panose="020B0604020202020204" pitchFamily="34" charset="0"/>
                <a:cs typeface="Arial" panose="020B0604020202020204" pitchFamily="34" charset="0"/>
              </a:rPr>
              <a:t>chaining</a:t>
            </a:r>
            <a:r>
              <a:rPr lang="en-US" b="0" dirty="0">
                <a:latin typeface="Arial" panose="020B0604020202020204" pitchFamily="34" charset="0"/>
                <a:cs typeface="Arial" panose="020B0604020202020204" pitchFamily="34" charset="0"/>
              </a:rPr>
              <a:t> of more than one service be realized without explicit discovery latency incurred?</a:t>
            </a:r>
          </a:p>
          <a:p>
            <a:pPr marL="468313" indent="-457200">
              <a:buAutoNum type="arabicPeriod" startAt="3"/>
            </a:pPr>
            <a:r>
              <a:rPr lang="en-US" b="0" dirty="0">
                <a:latin typeface="Arial" panose="020B0604020202020204" pitchFamily="34" charset="0"/>
                <a:cs typeface="Arial" panose="020B0604020202020204" pitchFamily="34" charset="0"/>
              </a:rPr>
              <a:t>How can we possibly preserve such client-driven operation, and thus </a:t>
            </a:r>
            <a:r>
              <a:rPr lang="en-US" dirty="0">
                <a:latin typeface="Arial" panose="020B0604020202020204" pitchFamily="34" charset="0"/>
                <a:cs typeface="Arial" panose="020B0604020202020204" pitchFamily="34" charset="0"/>
              </a:rPr>
              <a:t>avoid transaction state in the network</a:t>
            </a:r>
            <a:r>
              <a:rPr lang="en-US" b="0" dirty="0">
                <a:latin typeface="Arial" panose="020B0604020202020204" pitchFamily="34" charset="0"/>
                <a:cs typeface="Arial" panose="020B0604020202020204" pitchFamily="34" charset="0"/>
              </a:rPr>
              <a:t>?</a:t>
            </a:r>
          </a:p>
          <a:p>
            <a:pPr marL="11113" indent="0" algn="ctr">
              <a:buNone/>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Problems to address include</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5</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78517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434" y="1307593"/>
            <a:ext cx="11431361" cy="5124746"/>
          </a:xfrm>
        </p:spPr>
        <p:txBody>
          <a:bodyPr>
            <a:normAutofit fontScale="92500" lnSpcReduction="10000"/>
          </a:bodyPr>
          <a:lstStyle/>
          <a:p>
            <a:pPr marL="468313" indent="-457200">
              <a:buAutoNum type="arabicPeriod"/>
            </a:pPr>
            <a:r>
              <a:rPr lang="en-US" dirty="0">
                <a:latin typeface="Arial" panose="020B0604020202020204" pitchFamily="34" charset="0"/>
                <a:cs typeface="Arial" panose="020B0604020202020204" pitchFamily="34" charset="0"/>
              </a:rPr>
              <a:t>DNS</a:t>
            </a:r>
            <a:r>
              <a:rPr lang="en-US" b="0" dirty="0">
                <a:latin typeface="Arial" panose="020B0604020202020204" pitchFamily="34" charset="0"/>
                <a:cs typeface="Arial" panose="020B0604020202020204" pitchFamily="34" charset="0"/>
              </a:rPr>
              <a:t>: anycast decision in DNS system, using the result to communicate</a:t>
            </a:r>
          </a:p>
          <a:p>
            <a:pPr marL="925513" lvl="1" indent="-457200">
              <a:buFont typeface="+mj-lt"/>
              <a:buAutoNum type="alphaLcPeriod"/>
            </a:pPr>
            <a:r>
              <a:rPr lang="en-US" dirty="0">
                <a:latin typeface="Arial" panose="020B0604020202020204" pitchFamily="34" charset="0"/>
                <a:cs typeface="Arial" panose="020B0604020202020204" pitchFamily="34" charset="0"/>
              </a:rPr>
              <a:t>Explicit resolution </a:t>
            </a:r>
            <a:r>
              <a:rPr lang="en-US" b="0" dirty="0">
                <a:latin typeface="Arial" panose="020B0604020202020204" pitchFamily="34" charset="0"/>
                <a:cs typeface="Arial" panose="020B0604020202020204" pitchFamily="34" charset="0"/>
              </a:rPr>
              <a:t>before communication takes place with 10s of millisecond or more extra latency</a:t>
            </a:r>
          </a:p>
          <a:p>
            <a:pPr marL="925513" lvl="1" indent="-457200">
              <a:buAutoNum type="alphaLcPeriod"/>
            </a:pPr>
            <a:r>
              <a:rPr lang="en-US" b="0" dirty="0">
                <a:latin typeface="Arial" panose="020B0604020202020204" pitchFamily="34" charset="0"/>
                <a:cs typeface="Arial" panose="020B0604020202020204" pitchFamily="34" charset="0"/>
              </a:rPr>
              <a:t>Acting on </a:t>
            </a:r>
            <a:r>
              <a:rPr lang="en-US" dirty="0">
                <a:latin typeface="Arial" panose="020B0604020202020204" pitchFamily="34" charset="0"/>
                <a:cs typeface="Arial" panose="020B0604020202020204" pitchFamily="34" charset="0"/>
              </a:rPr>
              <a:t>stale information</a:t>
            </a:r>
            <a:r>
              <a:rPr lang="en-US" b="0" dirty="0">
                <a:latin typeface="Arial" panose="020B0604020202020204" pitchFamily="34" charset="0"/>
                <a:cs typeface="Arial" panose="020B0604020202020204" pitchFamily="34" charset="0"/>
              </a:rPr>
              <a:t>, if utilizing client cache</a:t>
            </a:r>
          </a:p>
          <a:p>
            <a:pPr marL="925513" lvl="1" indent="-457200">
              <a:buAutoNum type="alphaLcPeriod"/>
            </a:pPr>
            <a:r>
              <a:rPr lang="en-US" dirty="0">
                <a:latin typeface="Arial" panose="020B0604020202020204" pitchFamily="34" charset="0"/>
                <a:cs typeface="Arial" panose="020B0604020202020204" pitchFamily="34" charset="0"/>
              </a:rPr>
              <a:t>Low dynamics </a:t>
            </a:r>
            <a:r>
              <a:rPr lang="en-US" b="0" dirty="0">
                <a:latin typeface="Arial" panose="020B0604020202020204" pitchFamily="34" charset="0"/>
                <a:cs typeface="Arial" panose="020B0604020202020204" pitchFamily="34" charset="0"/>
              </a:rPr>
              <a:t>for resolution change due to latency in propagating updating resolution mapping</a:t>
            </a:r>
          </a:p>
          <a:p>
            <a:pPr marL="925513" lvl="1" indent="-457200">
              <a:buAutoNum type="alphaLcPeriod"/>
            </a:pPr>
            <a:r>
              <a:rPr lang="en-US" b="0" dirty="0">
                <a:latin typeface="Arial" panose="020B0604020202020204" pitchFamily="34" charset="0"/>
                <a:cs typeface="Arial" panose="020B0604020202020204" pitchFamily="34" charset="0"/>
              </a:rPr>
              <a:t>Limited to </a:t>
            </a:r>
            <a:r>
              <a:rPr lang="en-US" dirty="0">
                <a:latin typeface="Arial" panose="020B0604020202020204" pitchFamily="34" charset="0"/>
                <a:cs typeface="Arial" panose="020B0604020202020204" pitchFamily="34" charset="0"/>
              </a:rPr>
              <a:t>domain names</a:t>
            </a:r>
          </a:p>
          <a:p>
            <a:pPr marL="468313" indent="-457200">
              <a:buAutoNum type="arabicPeriod"/>
            </a:pPr>
            <a:endParaRPr lang="en-US" b="0" dirty="0">
              <a:latin typeface="Arial" panose="020B0604020202020204" pitchFamily="34" charset="0"/>
              <a:cs typeface="Arial" panose="020B0604020202020204" pitchFamily="34" charset="0"/>
            </a:endParaRPr>
          </a:p>
          <a:p>
            <a:pPr marL="468313" indent="-457200">
              <a:buAutoNum type="arabicPeriod"/>
            </a:pPr>
            <a:r>
              <a:rPr lang="en-US" dirty="0">
                <a:latin typeface="Arial" panose="020B0604020202020204" pitchFamily="34" charset="0"/>
                <a:cs typeface="Arial" panose="020B0604020202020204" pitchFamily="34" charset="0"/>
              </a:rPr>
              <a:t>CATS</a:t>
            </a:r>
            <a:r>
              <a:rPr lang="en-US" b="0" dirty="0">
                <a:latin typeface="Arial" panose="020B0604020202020204" pitchFamily="34" charset="0"/>
                <a:cs typeface="Arial" panose="020B0604020202020204" pitchFamily="34" charset="0"/>
              </a:rPr>
              <a:t>: anycast decision in CATS ingress point, directing traffic to egress point (of </a:t>
            </a:r>
            <a:r>
              <a:rPr lang="en-US" b="0" dirty="0" err="1">
                <a:latin typeface="Arial" panose="020B0604020202020204" pitchFamily="34" charset="0"/>
                <a:cs typeface="Arial" panose="020B0604020202020204" pitchFamily="34" charset="0"/>
              </a:rPr>
              <a:t>PoP</a:t>
            </a:r>
            <a:r>
              <a:rPr lang="en-US" b="0" dirty="0">
                <a:latin typeface="Arial" panose="020B0604020202020204" pitchFamily="34" charset="0"/>
                <a:cs typeface="Arial" panose="020B0604020202020204" pitchFamily="34" charset="0"/>
              </a:rPr>
              <a:t> site)</a:t>
            </a:r>
          </a:p>
          <a:p>
            <a:pPr marL="925513" lvl="1" indent="-457200">
              <a:buFont typeface="+mj-lt"/>
              <a:buAutoNum type="alphaLcPeriod"/>
            </a:pPr>
            <a:r>
              <a:rPr lang="en-US" b="0" dirty="0">
                <a:latin typeface="Arial" panose="020B0604020202020204" pitchFamily="34" charset="0"/>
                <a:cs typeface="Arial" panose="020B0604020202020204" pitchFamily="34" charset="0"/>
              </a:rPr>
              <a:t>Focus on </a:t>
            </a:r>
            <a:r>
              <a:rPr lang="en-US" dirty="0">
                <a:latin typeface="Arial" panose="020B0604020202020204" pitchFamily="34" charset="0"/>
                <a:cs typeface="Arial" panose="020B0604020202020204" pitchFamily="34" charset="0"/>
              </a:rPr>
              <a:t>compute awareness</a:t>
            </a:r>
            <a:r>
              <a:rPr lang="en-US" b="0" dirty="0">
                <a:latin typeface="Arial" panose="020B0604020202020204" pitchFamily="34" charset="0"/>
                <a:cs typeface="Arial" panose="020B0604020202020204" pitchFamily="34" charset="0"/>
              </a:rPr>
              <a:t>, which may be complementary to ROSA</a:t>
            </a:r>
          </a:p>
          <a:p>
            <a:pPr marL="925513" lvl="1" indent="-457200">
              <a:buAutoNum type="alphaLcPeriod"/>
            </a:pPr>
            <a:r>
              <a:rPr lang="en-US" b="0" dirty="0">
                <a:latin typeface="Arial" panose="020B0604020202020204" pitchFamily="34" charset="0"/>
                <a:cs typeface="Arial" panose="020B0604020202020204" pitchFamily="34" charset="0"/>
              </a:rPr>
              <a:t>Tunneling of traffic affects ALL traffic and thus </a:t>
            </a:r>
            <a:r>
              <a:rPr lang="en-US" dirty="0">
                <a:latin typeface="Arial" panose="020B0604020202020204" pitchFamily="34" charset="0"/>
                <a:cs typeface="Arial" panose="020B0604020202020204" pitchFamily="34" charset="0"/>
              </a:rPr>
              <a:t>increases costs/complexity </a:t>
            </a:r>
            <a:r>
              <a:rPr lang="en-US" b="0" dirty="0">
                <a:latin typeface="Arial" panose="020B0604020202020204" pitchFamily="34" charset="0"/>
                <a:cs typeface="Arial" panose="020B0604020202020204" pitchFamily="34" charset="0"/>
              </a:rPr>
              <a:t>of CATS overlay</a:t>
            </a:r>
          </a:p>
          <a:p>
            <a:pPr marL="925513" lvl="1" indent="-457200">
              <a:buAutoNum type="alphaLcPeriod"/>
            </a:pPr>
            <a:r>
              <a:rPr lang="en-US" b="0" dirty="0">
                <a:latin typeface="Arial" panose="020B0604020202020204" pitchFamily="34" charset="0"/>
                <a:cs typeface="Arial" panose="020B0604020202020204" pitchFamily="34" charset="0"/>
              </a:rPr>
              <a:t>Seems to converge to </a:t>
            </a:r>
            <a:r>
              <a:rPr lang="en-US" dirty="0">
                <a:latin typeface="Arial" panose="020B0604020202020204" pitchFamily="34" charset="0"/>
                <a:cs typeface="Arial" panose="020B0604020202020204" pitchFamily="34" charset="0"/>
              </a:rPr>
              <a:t>network-controlled affinity handling</a:t>
            </a:r>
            <a:r>
              <a:rPr lang="en-US" b="0" dirty="0">
                <a:latin typeface="Arial" panose="020B0604020202020204" pitchFamily="34" charset="0"/>
                <a:cs typeface="Arial" panose="020B0604020202020204" pitchFamily="34" charset="0"/>
              </a:rPr>
              <a:t>, i.e., ingress point to manage tunneling subsequent traffic to previously made choice, further increasing costs/complexity of CATS overlay</a:t>
            </a:r>
          </a:p>
          <a:p>
            <a:pPr marL="925513" lvl="1" indent="-457200">
              <a:buAutoNum type="alphaLcPeriod"/>
            </a:pPr>
            <a:r>
              <a:rPr lang="en-US" b="0" dirty="0">
                <a:latin typeface="Arial" panose="020B0604020202020204" pitchFamily="34" charset="0"/>
                <a:cs typeface="Arial" panose="020B0604020202020204" pitchFamily="34" charset="0"/>
              </a:rPr>
              <a:t>Currently focused on extending routing protocols to disseminate metrics for anycast decision, </a:t>
            </a:r>
            <a:r>
              <a:rPr lang="en-US" dirty="0">
                <a:latin typeface="Arial" panose="020B0604020202020204" pitchFamily="34" charset="0"/>
                <a:cs typeface="Arial" panose="020B0604020202020204" pitchFamily="34" charset="0"/>
              </a:rPr>
              <a:t>missing local scheduling decision</a:t>
            </a:r>
            <a:r>
              <a:rPr lang="en-US" b="0" dirty="0">
                <a:latin typeface="Arial" panose="020B0604020202020204" pitchFamily="34" charset="0"/>
                <a:cs typeface="Arial" panose="020B0604020202020204" pitchFamily="34" charset="0"/>
              </a:rPr>
              <a:t> for fast (per request) changes in anycast</a:t>
            </a:r>
          </a:p>
          <a:p>
            <a:pPr marL="925513" lvl="1" indent="-457200">
              <a:buAutoNum type="alphaLcPeriod"/>
            </a:pPr>
            <a:r>
              <a:rPr lang="en-US" b="0" dirty="0">
                <a:latin typeface="Arial" panose="020B0604020202020204" pitchFamily="34" charset="0"/>
                <a:cs typeface="Arial" panose="020B0604020202020204" pitchFamily="34" charset="0"/>
              </a:rPr>
              <a:t>Tunneling may </a:t>
            </a:r>
            <a:r>
              <a:rPr lang="en-US" dirty="0">
                <a:latin typeface="Arial" panose="020B0604020202020204" pitchFamily="34" charset="0"/>
                <a:cs typeface="Arial" panose="020B0604020202020204" pitchFamily="34" charset="0"/>
              </a:rPr>
              <a:t>supersede underlay routing policy </a:t>
            </a:r>
            <a:r>
              <a:rPr lang="en-US" b="0" dirty="0">
                <a:latin typeface="Arial" panose="020B0604020202020204" pitchFamily="34" charset="0"/>
                <a:cs typeface="Arial" panose="020B0604020202020204" pitchFamily="34" charset="0"/>
              </a:rPr>
              <a:t>through active ingress/egress traffic steering although this is possible in ROSA, too</a:t>
            </a:r>
          </a:p>
          <a:p>
            <a:pPr marL="925513" lvl="1" indent="-457200">
              <a:buAutoNum type="alphaLcPeriod"/>
            </a:pPr>
            <a:r>
              <a:rPr lang="en-US" b="0" dirty="0">
                <a:latin typeface="Arial" panose="020B0604020202020204" pitchFamily="34" charset="0"/>
                <a:cs typeface="Arial" panose="020B0604020202020204" pitchFamily="34" charset="0"/>
              </a:rPr>
              <a:t>Currently </a:t>
            </a:r>
            <a:r>
              <a:rPr lang="en-US" dirty="0">
                <a:latin typeface="Arial" panose="020B0604020202020204" pitchFamily="34" charset="0"/>
                <a:cs typeface="Arial" panose="020B0604020202020204" pitchFamily="34" charset="0"/>
              </a:rPr>
              <a:t>limited to single network domain</a:t>
            </a:r>
            <a:r>
              <a:rPr lang="en-US" b="0" dirty="0">
                <a:latin typeface="Arial" panose="020B0604020202020204" pitchFamily="34" charset="0"/>
                <a:cs typeface="Arial" panose="020B0604020202020204" pitchFamily="34" charset="0"/>
              </a:rPr>
              <a:t>, although multi-domain may be addressed in future work, albeit requiring re-chartering</a:t>
            </a:r>
          </a:p>
          <a:p>
            <a:pPr marL="11113" indent="0" algn="ctr">
              <a:buNone/>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How Current Solutions Fall Short</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6</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407041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434" y="1307593"/>
            <a:ext cx="11431361" cy="5124746"/>
          </a:xfrm>
        </p:spPr>
        <p:txBody>
          <a:bodyPr>
            <a:normAutofit fontScale="92500" lnSpcReduction="20000"/>
          </a:bodyPr>
          <a:lstStyle/>
          <a:p>
            <a:pPr marL="468313" indent="-457200">
              <a:buFont typeface="+mj-lt"/>
              <a:buAutoNum type="arabicPeriod" startAt="3"/>
            </a:pPr>
            <a:r>
              <a:rPr lang="en-US" dirty="0">
                <a:latin typeface="Arial" panose="020B0604020202020204" pitchFamily="34" charset="0"/>
                <a:cs typeface="Arial" panose="020B0604020202020204" pitchFamily="34" charset="0"/>
              </a:rPr>
              <a:t>LISP</a:t>
            </a:r>
            <a:r>
              <a:rPr lang="en-US" b="0" dirty="0">
                <a:latin typeface="Arial" panose="020B0604020202020204" pitchFamily="34" charset="0"/>
                <a:cs typeface="Arial" panose="020B0604020202020204" pitchFamily="34" charset="0"/>
              </a:rPr>
              <a:t>: locator-ID split with EID akin to service addresses and RLOCs for reachability</a:t>
            </a:r>
          </a:p>
          <a:p>
            <a:pPr marL="925513" lvl="1" indent="-457200">
              <a:buFont typeface="+mj-lt"/>
              <a:buAutoNum type="alphaLcPeriod"/>
            </a:pPr>
            <a:r>
              <a:rPr lang="en-US" dirty="0">
                <a:latin typeface="Arial" panose="020B0604020202020204" pitchFamily="34" charset="0"/>
                <a:cs typeface="Arial" panose="020B0604020202020204" pitchFamily="34" charset="0"/>
              </a:rPr>
              <a:t>Resolution latency</a:t>
            </a:r>
            <a:r>
              <a:rPr lang="en-US" b="0" dirty="0">
                <a:latin typeface="Arial" panose="020B0604020202020204" pitchFamily="34" charset="0"/>
                <a:cs typeface="Arial" panose="020B0604020202020204" pitchFamily="34" charset="0"/>
              </a:rPr>
              <a:t> in its explicit resolution mode similar to DNS resolution, albeit done at ITR, not client</a:t>
            </a:r>
          </a:p>
          <a:p>
            <a:pPr marL="1382713" lvl="2" indent="-457200"/>
            <a:r>
              <a:rPr lang="en-US" b="0" dirty="0">
                <a:latin typeface="Arial" panose="020B0604020202020204" pitchFamily="34" charset="0"/>
                <a:cs typeface="Arial" panose="020B0604020202020204" pitchFamily="34" charset="0"/>
              </a:rPr>
              <a:t>May use </a:t>
            </a:r>
            <a:r>
              <a:rPr lang="en-US" dirty="0">
                <a:latin typeface="Arial" panose="020B0604020202020204" pitchFamily="34" charset="0"/>
                <a:cs typeface="Arial" panose="020B0604020202020204" pitchFamily="34" charset="0"/>
              </a:rPr>
              <a:t>pub/sub extensions </a:t>
            </a:r>
            <a:r>
              <a:rPr lang="en-US" b="0" dirty="0">
                <a:latin typeface="Arial" panose="020B0604020202020204" pitchFamily="34" charset="0"/>
                <a:cs typeface="Arial" panose="020B0604020202020204" pitchFamily="34" charset="0"/>
              </a:rPr>
              <a:t>to push, even proactively, mapping results to ITR albeit AR/VR and video delivery scenarios (Section 3.5/3.6 in use case draft) still difficult to realize since updates need high frequency push to ITR</a:t>
            </a:r>
          </a:p>
          <a:p>
            <a:pPr marL="925513" lvl="1" indent="-457200">
              <a:buAutoNum type="alphaLcPeriod"/>
            </a:pPr>
            <a:r>
              <a:rPr lang="en-US" dirty="0">
                <a:latin typeface="Arial" panose="020B0604020202020204" pitchFamily="34" charset="0"/>
                <a:cs typeface="Arial" panose="020B0604020202020204" pitchFamily="34" charset="0"/>
              </a:rPr>
              <a:t>Lack of affinity support</a:t>
            </a:r>
            <a:r>
              <a:rPr lang="en-US" b="0" dirty="0">
                <a:latin typeface="Arial" panose="020B0604020202020204" pitchFamily="34" charset="0"/>
                <a:cs typeface="Arial" panose="020B0604020202020204" pitchFamily="34" charset="0"/>
              </a:rPr>
              <a:t>, i.e., no knowledge of transaction boundaries to prevent EID-&gt;RLOC mapping change mid-transaction</a:t>
            </a:r>
          </a:p>
          <a:p>
            <a:pPr marL="925513" lvl="1" indent="-457200">
              <a:buAutoNum type="alphaLcPeriod"/>
            </a:pPr>
            <a:r>
              <a:rPr lang="en-US" b="0" dirty="0">
                <a:latin typeface="Arial" panose="020B0604020202020204" pitchFamily="34" charset="0"/>
                <a:cs typeface="Arial" panose="020B0604020202020204" pitchFamily="34" charset="0"/>
              </a:rPr>
              <a:t>Tunneling all traffic from ITR to ETR, thus </a:t>
            </a:r>
            <a:r>
              <a:rPr lang="en-US" dirty="0">
                <a:latin typeface="Arial" panose="020B0604020202020204" pitchFamily="34" charset="0"/>
                <a:cs typeface="Arial" panose="020B0604020202020204" pitchFamily="34" charset="0"/>
              </a:rPr>
              <a:t>increasing cost/complexity </a:t>
            </a:r>
            <a:r>
              <a:rPr lang="en-US" b="0" dirty="0">
                <a:latin typeface="Arial" panose="020B0604020202020204" pitchFamily="34" charset="0"/>
                <a:cs typeface="Arial" panose="020B0604020202020204" pitchFamily="34" charset="0"/>
              </a:rPr>
              <a:t>of LISP overlay</a:t>
            </a:r>
          </a:p>
          <a:p>
            <a:pPr marL="925513" lvl="1" indent="-457200">
              <a:buAutoNum type="alphaLcPeriod"/>
            </a:pPr>
            <a:r>
              <a:rPr lang="en-US" b="0" dirty="0">
                <a:latin typeface="Arial" panose="020B0604020202020204" pitchFamily="34" charset="0"/>
                <a:cs typeface="Arial" panose="020B0604020202020204" pitchFamily="34" charset="0"/>
              </a:rPr>
              <a:t>ITR is part of domain-local network deployment as ‘LISP-aware’ network, thus requiring </a:t>
            </a:r>
            <a:r>
              <a:rPr lang="en-US" dirty="0">
                <a:latin typeface="Arial" panose="020B0604020202020204" pitchFamily="34" charset="0"/>
                <a:cs typeface="Arial" panose="020B0604020202020204" pitchFamily="34" charset="0"/>
              </a:rPr>
              <a:t>participation of local network provider</a:t>
            </a:r>
          </a:p>
          <a:p>
            <a:pPr marL="1382713" lvl="2" indent="-457200"/>
            <a:r>
              <a:rPr lang="en-US" b="0" dirty="0">
                <a:latin typeface="Arial" panose="020B0604020202020204" pitchFamily="34" charset="0"/>
                <a:cs typeface="Arial" panose="020B0604020202020204" pitchFamily="34" charset="0"/>
              </a:rPr>
              <a:t>Proxy-</a:t>
            </a:r>
            <a:r>
              <a:rPr lang="en-US" b="0" dirty="0" err="1">
                <a:latin typeface="Arial" panose="020B0604020202020204" pitchFamily="34" charset="0"/>
                <a:cs typeface="Arial" panose="020B0604020202020204" pitchFamily="34" charset="0"/>
              </a:rPr>
              <a:t>xTRs</a:t>
            </a:r>
            <a:r>
              <a:rPr lang="en-US" b="0" dirty="0">
                <a:latin typeface="Arial" panose="020B0604020202020204" pitchFamily="34" charset="0"/>
                <a:cs typeface="Arial" panose="020B0604020202020204" pitchFamily="34" charset="0"/>
              </a:rPr>
              <a:t> may be used to support ‘LISP-unaware networks’ but still require provider (edge) network participation</a:t>
            </a:r>
          </a:p>
          <a:p>
            <a:pPr marL="925513" lvl="1" indent="-457200">
              <a:buAutoNum type="alphaLcPeriod"/>
            </a:pPr>
            <a:r>
              <a:rPr lang="en-US" b="0" dirty="0">
                <a:latin typeface="Arial" panose="020B0604020202020204" pitchFamily="34" charset="0"/>
                <a:cs typeface="Arial" panose="020B0604020202020204" pitchFamily="34" charset="0"/>
              </a:rPr>
              <a:t>Weight/priority mechanism to steer EID-&gt;RLOC mapping more </a:t>
            </a:r>
            <a:r>
              <a:rPr lang="en-US" dirty="0">
                <a:latin typeface="Arial" panose="020B0604020202020204" pitchFamily="34" charset="0"/>
                <a:cs typeface="Arial" panose="020B0604020202020204" pitchFamily="34" charset="0"/>
              </a:rPr>
              <a:t>focused on network characteristics </a:t>
            </a:r>
            <a:r>
              <a:rPr lang="en-US" b="0" dirty="0">
                <a:latin typeface="Arial" panose="020B0604020202020204" pitchFamily="34" charset="0"/>
                <a:cs typeface="Arial" panose="020B0604020202020204" pitchFamily="34" charset="0"/>
              </a:rPr>
              <a:t>(traffic distribution) but could include service-specific criteria</a:t>
            </a:r>
          </a:p>
          <a:p>
            <a:pPr marL="468313" indent="-457200">
              <a:buAutoNum type="arabicPeriod" startAt="3"/>
            </a:pPr>
            <a:r>
              <a:rPr lang="en-US" dirty="0">
                <a:latin typeface="Arial" panose="020B0604020202020204" pitchFamily="34" charset="0"/>
                <a:cs typeface="Arial" panose="020B0604020202020204" pitchFamily="34" charset="0"/>
              </a:rPr>
              <a:t>ALTO</a:t>
            </a:r>
            <a:r>
              <a:rPr lang="en-US" b="0" dirty="0">
                <a:latin typeface="Arial" panose="020B0604020202020204" pitchFamily="34" charset="0"/>
                <a:cs typeface="Arial" panose="020B0604020202020204" pitchFamily="34" charset="0"/>
              </a:rPr>
              <a:t>: uses ALTO server to recommend selection of specific choice among a set provided to client</a:t>
            </a:r>
          </a:p>
          <a:p>
            <a:pPr marL="925513" lvl="1" indent="-457200">
              <a:buFont typeface="+mj-lt"/>
              <a:buAutoNum type="alphaLcPeriod"/>
            </a:pPr>
            <a:r>
              <a:rPr lang="en-US" b="0" dirty="0">
                <a:latin typeface="Arial" panose="020B0604020202020204" pitchFamily="34" charset="0"/>
                <a:cs typeface="Arial" panose="020B0604020202020204" pitchFamily="34" charset="0"/>
              </a:rPr>
              <a:t>Similar </a:t>
            </a:r>
            <a:r>
              <a:rPr lang="en-US" dirty="0">
                <a:latin typeface="Arial" panose="020B0604020202020204" pitchFamily="34" charset="0"/>
                <a:cs typeface="Arial" panose="020B0604020202020204" pitchFamily="34" charset="0"/>
              </a:rPr>
              <a:t>resolution latency </a:t>
            </a:r>
            <a:r>
              <a:rPr lang="en-US" b="0" dirty="0">
                <a:latin typeface="Arial" panose="020B0604020202020204" pitchFamily="34" charset="0"/>
                <a:cs typeface="Arial" panose="020B0604020202020204" pitchFamily="34" charset="0"/>
              </a:rPr>
              <a:t>issues as DNS and LISP</a:t>
            </a:r>
          </a:p>
          <a:p>
            <a:pPr marL="925513" lvl="1" indent="-457200">
              <a:buAutoNum type="alphaLcPeriod"/>
            </a:pPr>
            <a:r>
              <a:rPr lang="en-US" b="0" dirty="0">
                <a:latin typeface="Arial" panose="020B0604020202020204" pitchFamily="34" charset="0"/>
                <a:cs typeface="Arial" panose="020B0604020202020204" pitchFamily="34" charset="0"/>
              </a:rPr>
              <a:t>Acting on </a:t>
            </a:r>
            <a:r>
              <a:rPr lang="en-US" dirty="0">
                <a:latin typeface="Arial" panose="020B0604020202020204" pitchFamily="34" charset="0"/>
                <a:cs typeface="Arial" panose="020B0604020202020204" pitchFamily="34" charset="0"/>
              </a:rPr>
              <a:t>stale information</a:t>
            </a:r>
            <a:r>
              <a:rPr lang="en-US" b="0" dirty="0">
                <a:latin typeface="Arial" panose="020B0604020202020204" pitchFamily="34" charset="0"/>
                <a:cs typeface="Arial" panose="020B0604020202020204" pitchFamily="34" charset="0"/>
              </a:rPr>
              <a:t>, if applying local cache, akin to DNS</a:t>
            </a:r>
          </a:p>
          <a:p>
            <a:pPr marL="925513" lvl="1" indent="-457200">
              <a:buAutoNum type="alphaLcPeriod"/>
            </a:pPr>
            <a:r>
              <a:rPr lang="en-US" b="0" dirty="0">
                <a:latin typeface="Arial" panose="020B0604020202020204" pitchFamily="34" charset="0"/>
                <a:cs typeface="Arial" panose="020B0604020202020204" pitchFamily="34" charset="0"/>
              </a:rPr>
              <a:t>Dynamic resolution changed based on capabilities and events albeit </a:t>
            </a:r>
            <a:r>
              <a:rPr lang="en-US" dirty="0">
                <a:latin typeface="Arial" panose="020B0604020202020204" pitchFamily="34" charset="0"/>
                <a:cs typeface="Arial" panose="020B0604020202020204" pitchFamily="34" charset="0"/>
              </a:rPr>
              <a:t>requiring renewed resolution</a:t>
            </a:r>
          </a:p>
          <a:p>
            <a:pPr marL="925513" lvl="1" indent="-457200">
              <a:buAutoNum type="alphaLcPeriod"/>
            </a:pPr>
            <a:r>
              <a:rPr lang="en-US" b="0" dirty="0">
                <a:latin typeface="Arial" panose="020B0604020202020204" pitchFamily="34" charset="0"/>
                <a:cs typeface="Arial" panose="020B0604020202020204" pitchFamily="34" charset="0"/>
              </a:rPr>
              <a:t>Support </a:t>
            </a:r>
            <a:r>
              <a:rPr lang="en-US" dirty="0">
                <a:latin typeface="Arial" panose="020B0604020202020204" pitchFamily="34" charset="0"/>
                <a:cs typeface="Arial" panose="020B0604020202020204" pitchFamily="34" charset="0"/>
              </a:rPr>
              <a:t>limited to HTTP/1 </a:t>
            </a:r>
            <a:r>
              <a:rPr lang="en-US" b="0" dirty="0">
                <a:latin typeface="Arial" panose="020B0604020202020204" pitchFamily="34" charset="0"/>
                <a:cs typeface="Arial" panose="020B0604020202020204" pitchFamily="34" charset="0"/>
              </a:rPr>
              <a:t>at the moment</a:t>
            </a:r>
          </a:p>
          <a:p>
            <a:pPr marL="925513" lvl="1" indent="-457200">
              <a:buAutoNum type="alphaLcPeriod"/>
            </a:pPr>
            <a:r>
              <a:rPr lang="en-US" dirty="0">
                <a:latin typeface="Arial" panose="020B0604020202020204" pitchFamily="34" charset="0"/>
                <a:cs typeface="Arial" panose="020B0604020202020204" pitchFamily="34" charset="0"/>
              </a:rPr>
              <a:t>Limited to single domain </a:t>
            </a:r>
            <a:r>
              <a:rPr lang="en-US" b="0" dirty="0">
                <a:latin typeface="Arial" panose="020B0604020202020204" pitchFamily="34" charset="0"/>
                <a:cs typeface="Arial" panose="020B0604020202020204" pitchFamily="34" charset="0"/>
              </a:rPr>
              <a:t>but multi-domain support currently worked on through extensions to ALTO server discovery</a:t>
            </a:r>
          </a:p>
          <a:p>
            <a:pPr marL="11113" indent="0" algn="ctr">
              <a:buNone/>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How Current Solutions Fall Short - Continued</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7</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3363790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434" y="1307593"/>
            <a:ext cx="11431361" cy="5124746"/>
          </a:xfrm>
        </p:spPr>
        <p:txBody>
          <a:bodyPr>
            <a:normAutofit/>
          </a:bodyPr>
          <a:lstStyle/>
          <a:p>
            <a:pPr marL="11113" indent="0">
              <a:buNone/>
            </a:pPr>
            <a:r>
              <a:rPr lang="en-US" dirty="0">
                <a:latin typeface="Arial" panose="020B0604020202020204" pitchFamily="34" charset="0"/>
                <a:cs typeface="Arial" panose="020B0604020202020204" pitchFamily="34" charset="0"/>
              </a:rPr>
              <a:t>Key sticking points are:</a:t>
            </a:r>
          </a:p>
          <a:p>
            <a:pPr marL="468313" indent="-457200">
              <a:buFont typeface="+mj-lt"/>
              <a:buAutoNum type="arabicPeriod"/>
            </a:pPr>
            <a:r>
              <a:rPr lang="en-US" b="0" dirty="0">
                <a:latin typeface="Arial" panose="020B0604020202020204" pitchFamily="34" charset="0"/>
                <a:cs typeface="Arial" panose="020B0604020202020204" pitchFamily="34" charset="0"/>
              </a:rPr>
              <a:t>A true </a:t>
            </a:r>
            <a:r>
              <a:rPr lang="en-US" dirty="0">
                <a:latin typeface="Arial" panose="020B0604020202020204" pitchFamily="34" charset="0"/>
                <a:cs typeface="Arial" panose="020B0604020202020204" pitchFamily="34" charset="0"/>
              </a:rPr>
              <a:t>multi-domain overlay </a:t>
            </a:r>
            <a:r>
              <a:rPr lang="en-US" b="0" dirty="0">
                <a:latin typeface="Arial" panose="020B0604020202020204" pitchFamily="34" charset="0"/>
                <a:cs typeface="Arial" panose="020B0604020202020204" pitchFamily="34" charset="0"/>
              </a:rPr>
              <a:t>without need for ISP involvement; just like DNS+IP</a:t>
            </a:r>
          </a:p>
          <a:p>
            <a:pPr marL="468313" indent="-457200">
              <a:buFont typeface="+mj-lt"/>
              <a:buAutoNum type="arabicPeriod"/>
            </a:pPr>
            <a:r>
              <a:rPr lang="en-US" dirty="0">
                <a:latin typeface="Arial" panose="020B0604020202020204" pitchFamily="34" charset="0"/>
                <a:cs typeface="Arial" panose="020B0604020202020204" pitchFamily="34" charset="0"/>
              </a:rPr>
              <a:t>Avoidance of network state </a:t>
            </a:r>
            <a:r>
              <a:rPr lang="en-US" b="0" dirty="0">
                <a:latin typeface="Arial" panose="020B0604020202020204" pitchFamily="34" charset="0"/>
                <a:cs typeface="Arial" panose="020B0604020202020204" pitchFamily="34" charset="0"/>
              </a:rPr>
              <a:t>through endpoint-controlled affinity handling, akin to what a socket closure in apps today does, triggering new DNS resolution </a:t>
            </a:r>
          </a:p>
          <a:p>
            <a:pPr marL="468313" indent="-457200">
              <a:buFont typeface="+mj-lt"/>
              <a:buAutoNum type="arabicPeriod"/>
            </a:pPr>
            <a:r>
              <a:rPr lang="en-US" b="0" dirty="0">
                <a:latin typeface="Arial" panose="020B0604020202020204" pitchFamily="34" charset="0"/>
                <a:cs typeface="Arial" panose="020B0604020202020204" pitchFamily="34" charset="0"/>
              </a:rPr>
              <a:t>Support </a:t>
            </a:r>
            <a:r>
              <a:rPr lang="en-US" dirty="0">
                <a:latin typeface="Arial" panose="020B0604020202020204" pitchFamily="34" charset="0"/>
                <a:cs typeface="Arial" panose="020B0604020202020204" pitchFamily="34" charset="0"/>
              </a:rPr>
              <a:t>frequent changes </a:t>
            </a:r>
            <a:r>
              <a:rPr lang="en-US" b="0" dirty="0">
                <a:latin typeface="Arial" panose="020B0604020202020204" pitchFamily="34" charset="0"/>
                <a:cs typeface="Arial" panose="020B0604020202020204" pitchFamily="34" charset="0"/>
              </a:rPr>
              <a:t>of anycast choice, even if choices themselves are mid-term stable</a:t>
            </a:r>
          </a:p>
          <a:p>
            <a:pPr marL="468313" indent="-457200">
              <a:buFont typeface="+mj-lt"/>
              <a:buAutoNum type="arabicPeriod"/>
            </a:pPr>
            <a:r>
              <a:rPr lang="en-US" b="0" dirty="0">
                <a:latin typeface="Arial" panose="020B0604020202020204" pitchFamily="34" charset="0"/>
                <a:cs typeface="Arial" panose="020B0604020202020204" pitchFamily="34" charset="0"/>
              </a:rPr>
              <a:t>Support </a:t>
            </a:r>
            <a:r>
              <a:rPr lang="en-US" dirty="0">
                <a:latin typeface="Arial" panose="020B0604020202020204" pitchFamily="34" charset="0"/>
                <a:cs typeface="Arial" panose="020B0604020202020204" pitchFamily="34" charset="0"/>
              </a:rPr>
              <a:t>frequent updates </a:t>
            </a:r>
            <a:r>
              <a:rPr lang="en-US" b="0" dirty="0">
                <a:latin typeface="Arial" panose="020B0604020202020204" pitchFamily="34" charset="0"/>
                <a:cs typeface="Arial" panose="020B0604020202020204" pitchFamily="34" charset="0"/>
              </a:rPr>
              <a:t>to the choices to accommodate newer, e.g., microservice, SW architectures</a:t>
            </a:r>
          </a:p>
          <a:p>
            <a:pPr marL="468313" indent="-457200">
              <a:buFont typeface="+mj-lt"/>
              <a:buAutoNum type="arabicPeriod"/>
            </a:pPr>
            <a:r>
              <a:rPr lang="en-US" dirty="0">
                <a:latin typeface="Arial" panose="020B0604020202020204" pitchFamily="34" charset="0"/>
                <a:cs typeface="Arial" panose="020B0604020202020204" pitchFamily="34" charset="0"/>
              </a:rPr>
              <a:t>Lightweight complexity </a:t>
            </a:r>
            <a:r>
              <a:rPr lang="en-US" b="0" dirty="0">
                <a:latin typeface="Arial" panose="020B0604020202020204" pitchFamily="34" charset="0"/>
                <a:cs typeface="Arial" panose="020B0604020202020204" pitchFamily="34" charset="0"/>
              </a:rPr>
              <a:t>through resolution, not requiring ALL traffic to flow via an overlay</a:t>
            </a:r>
          </a:p>
          <a:p>
            <a:pPr marL="468313" indent="-457200">
              <a:buFont typeface="+mj-lt"/>
              <a:buAutoNum type="arabicPeriod"/>
            </a:pPr>
            <a:r>
              <a:rPr lang="en-US" b="0" dirty="0">
                <a:latin typeface="Arial" panose="020B0604020202020204" pitchFamily="34" charset="0"/>
                <a:cs typeface="Arial" panose="020B0604020202020204" pitchFamily="34" charset="0"/>
              </a:rPr>
              <a:t>Supporting </a:t>
            </a:r>
            <a:r>
              <a:rPr lang="en-US" dirty="0">
                <a:latin typeface="Arial" panose="020B0604020202020204" pitchFamily="34" charset="0"/>
                <a:cs typeface="Arial" panose="020B0604020202020204" pitchFamily="34" charset="0"/>
              </a:rPr>
              <a:t>any</a:t>
            </a:r>
            <a:r>
              <a:rPr lang="en-US" b="0" dirty="0">
                <a:latin typeface="Arial" panose="020B0604020202020204" pitchFamily="34" charset="0"/>
                <a:cs typeface="Arial" panose="020B0604020202020204" pitchFamily="34" charset="0"/>
              </a:rPr>
              <a:t> transport/application protocol</a:t>
            </a:r>
          </a:p>
          <a:p>
            <a:pPr marL="468313" indent="-457200">
              <a:buFont typeface="+mj-lt"/>
              <a:buAutoNum type="arabicPeriod"/>
            </a:pPr>
            <a:endParaRPr lang="en-US" b="0" dirty="0">
              <a:latin typeface="Arial" panose="020B0604020202020204" pitchFamily="34" charset="0"/>
              <a:cs typeface="Arial" panose="020B0604020202020204" pitchFamily="34" charset="0"/>
            </a:endParaRPr>
          </a:p>
          <a:p>
            <a:pPr marL="11113" indent="0" algn="ctr">
              <a:buNone/>
            </a:pPr>
            <a:r>
              <a:rPr lang="en-US" sz="2400" dirty="0">
                <a:latin typeface="Arial" panose="020B0604020202020204" pitchFamily="34" charset="0"/>
                <a:cs typeface="Arial" panose="020B0604020202020204" pitchFamily="34" charset="0"/>
              </a:rPr>
              <a:t>We assert that a new solution approach is needed to address the sticking points above!</a:t>
            </a:r>
          </a:p>
          <a:p>
            <a:pPr marL="468313" indent="-457200">
              <a:buFont typeface="+mj-lt"/>
              <a:buAutoNum type="arabicPeriod"/>
            </a:pPr>
            <a:endParaRPr lang="en-US" b="0" dirty="0">
              <a:latin typeface="Arial" panose="020B0604020202020204" pitchFamily="34" charset="0"/>
              <a:cs typeface="Arial" panose="020B0604020202020204" pitchFamily="34" charset="0"/>
            </a:endParaRPr>
          </a:p>
          <a:p>
            <a:pPr marL="11113" indent="0" algn="ctr">
              <a:buNone/>
            </a:pPr>
            <a:endParaRPr lang="en-US" b="0" dirty="0">
              <a:latin typeface="Arial" panose="020B0604020202020204" pitchFamily="34" charset="0"/>
              <a:cs typeface="Arial" panose="020B0604020202020204" pitchFamily="34" charset="0"/>
            </a:endParaRPr>
          </a:p>
        </p:txBody>
      </p:sp>
      <p:sp>
        <p:nvSpPr>
          <p:cNvPr id="2" name="标题 1"/>
          <p:cNvSpPr>
            <a:spLocks noGrp="1"/>
          </p:cNvSpPr>
          <p:nvPr>
            <p:ph type="title"/>
          </p:nvPr>
        </p:nvSpPr>
        <p:spPr>
          <a:xfrm>
            <a:off x="220435" y="409938"/>
            <a:ext cx="11740243" cy="605380"/>
          </a:xfrm>
        </p:spPr>
        <p:txBody>
          <a:bodyPr>
            <a:normAutofit/>
          </a:bodyPr>
          <a:lstStyle/>
          <a:p>
            <a:r>
              <a:rPr lang="en-US" altLang="zh-CN" dirty="0">
                <a:solidFill>
                  <a:schemeClr val="tx1">
                    <a:lumMod val="75000"/>
                    <a:lumOff val="25000"/>
                  </a:schemeClr>
                </a:solidFill>
              </a:rPr>
              <a:t>How Current Solutions Fall Short - Summary</a:t>
            </a:r>
            <a:endParaRPr lang="zh-CN" altLang="en-US" dirty="0">
              <a:solidFill>
                <a:schemeClr val="tx1">
                  <a:lumMod val="75000"/>
                  <a:lumOff val="25000"/>
                </a:schemeClr>
              </a:solidFill>
            </a:endParaRPr>
          </a:p>
        </p:txBody>
      </p:sp>
      <p:sp>
        <p:nvSpPr>
          <p:cNvPr id="5" name="灯片编号占位符 4"/>
          <p:cNvSpPr>
            <a:spLocks noGrp="1"/>
          </p:cNvSpPr>
          <p:nvPr>
            <p:ph type="sldNum" sz="quarter" idx="12"/>
          </p:nvPr>
        </p:nvSpPr>
        <p:spPr/>
        <p:txBody>
          <a:bodyPr/>
          <a:lstStyle/>
          <a:p>
            <a:fld id="{58F0DF12-7358-42AF-9D69-5AE0A19CED27}" type="slidenum">
              <a:rPr lang="zh-CN" altLang="en-US" smtClean="0"/>
              <a:pPr/>
              <a:t>8</a:t>
            </a:fld>
            <a:endParaRPr lang="zh-CN" altLang="en-US" dirty="0"/>
          </a:p>
        </p:txBody>
      </p:sp>
      <p:sp>
        <p:nvSpPr>
          <p:cNvPr id="6" name="内容占位符 2"/>
          <p:cNvSpPr txBox="1">
            <a:spLocks/>
          </p:cNvSpPr>
          <p:nvPr/>
        </p:nvSpPr>
        <p:spPr>
          <a:xfrm>
            <a:off x="6090556" y="794758"/>
            <a:ext cx="5561240" cy="56375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172516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75595" y="937268"/>
            <a:ext cx="7058250" cy="348813"/>
          </a:xfrm>
          <a:prstGeom prst="rect">
            <a:avLst/>
          </a:prstGeom>
          <a:noFill/>
        </p:spPr>
        <p:txBody>
          <a:bodyPr wrap="square" rtlCol="0">
            <a:spAutoFit/>
          </a:bodyPr>
          <a:lstStyle/>
          <a:p>
            <a:pPr>
              <a:lnSpc>
                <a:spcPts val="2000"/>
              </a:lnSpc>
            </a:pPr>
            <a:r>
              <a:rPr lang="en-US" altLang="zh-CN" b="1" dirty="0">
                <a:solidFill>
                  <a:schemeClr val="tx1">
                    <a:lumMod val="75000"/>
                    <a:lumOff val="25000"/>
                  </a:schemeClr>
                </a:solidFill>
              </a:rPr>
              <a:t>IETF117 – ROSA side meeting</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75595" y="1200332"/>
            <a:ext cx="8630377" cy="571695"/>
          </a:xfrm>
          <a:prstGeom prst="rect">
            <a:avLst/>
          </a:prstGeom>
          <a:noFill/>
        </p:spPr>
        <p:txBody>
          <a:bodyPr wrap="square" rtlCol="0">
            <a:spAutoFit/>
          </a:bodyPr>
          <a:lstStyle/>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3"/>
              </a:rPr>
              <a:t>https://datatracker.ietf.org/doc/draft-mendes-rtgwg-rosa-use-cases/</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p>
          <a:p>
            <a:pPr>
              <a:lnSpc>
                <a:spcPts val="2000"/>
              </a:lnSpc>
            </a:pP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hlinkClick r:id="rId4"/>
              </a:rPr>
              <a:t>https://datatracker.ietf.org/doc/draft-contreras-rtgwg-rosa-gaar/</a:t>
            </a:r>
            <a:r>
              <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14">
            <a:extLst>
              <a:ext uri="{FF2B5EF4-FFF2-40B4-BE49-F238E27FC236}">
                <a16:creationId xmlns:a16="http://schemas.microsoft.com/office/drawing/2014/main" id="{E6E3A1F1-5B8D-4B72-B605-E66C5704BD09}"/>
              </a:ext>
            </a:extLst>
          </p:cNvPr>
          <p:cNvSpPr txBox="1"/>
          <p:nvPr/>
        </p:nvSpPr>
        <p:spPr>
          <a:xfrm>
            <a:off x="475595" y="5051881"/>
            <a:ext cx="4385653" cy="1164550"/>
          </a:xfrm>
          <a:prstGeom prst="rect">
            <a:avLst/>
          </a:prstGeom>
          <a:noFill/>
        </p:spPr>
        <p:txBody>
          <a:bodyPr wrap="square" rtlCol="0">
            <a:spAutoFit/>
          </a:bodyPr>
          <a:lstStyle/>
          <a:p>
            <a:pPr>
              <a:lnSpc>
                <a:spcPct val="150000"/>
              </a:lnSpc>
            </a:pP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THANKS!</a:t>
            </a:r>
          </a:p>
          <a:p>
            <a:pPr>
              <a:lnSpc>
                <a:spcPts val="2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24.07.2023</a:t>
            </a:r>
          </a:p>
        </p:txBody>
      </p:sp>
      <p:sp>
        <p:nvSpPr>
          <p:cNvPr id="8" name="标题 1">
            <a:extLst>
              <a:ext uri="{FF2B5EF4-FFF2-40B4-BE49-F238E27FC236}">
                <a16:creationId xmlns:a16="http://schemas.microsoft.com/office/drawing/2014/main" id="{5FCF00CF-42D9-4CF9-9FBB-6580E1FB8307}"/>
              </a:ext>
            </a:extLst>
          </p:cNvPr>
          <p:cNvSpPr txBox="1">
            <a:spLocks/>
          </p:cNvSpPr>
          <p:nvPr/>
        </p:nvSpPr>
        <p:spPr>
          <a:xfrm>
            <a:off x="478453" y="1690318"/>
            <a:ext cx="10928456" cy="3486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C80000"/>
                </a:solidFill>
                <a:latin typeface="微软雅黑" panose="020B0503020204020204" pitchFamily="34" charset="-122"/>
                <a:ea typeface="微软雅黑" panose="020B0503020204020204" pitchFamily="34" charset="-122"/>
                <a:cs typeface="+mj-cs"/>
              </a:defRPr>
            </a:lvl1pPr>
          </a:lstStyle>
          <a:p>
            <a:pPr>
              <a:lnSpc>
                <a:spcPct val="100000"/>
              </a:lnSpc>
            </a:pPr>
            <a:r>
              <a:rPr lang="en-US" altLang="zh-CN" sz="3000" dirty="0">
                <a:solidFill>
                  <a:schemeClr val="tx1">
                    <a:lumMod val="75000"/>
                    <a:lumOff val="25000"/>
                  </a:schemeClr>
                </a:solidFill>
                <a:latin typeface="Arial" panose="020B0604020202020204" pitchFamily="34" charset="0"/>
                <a:cs typeface="Arial" panose="020B0604020202020204" pitchFamily="34" charset="0"/>
              </a:rPr>
              <a:t>Questions, Opinions, Criticism?</a:t>
            </a:r>
            <a:endParaRPr lang="en-US" altLang="zh-CN" dirty="0">
              <a:solidFill>
                <a:schemeClr val="tx1">
                  <a:lumMod val="75000"/>
                  <a:lumOff val="25000"/>
                </a:schemeClr>
              </a:solidFill>
              <a:latin typeface="Arial" panose="020B0604020202020204" pitchFamily="34" charset="0"/>
              <a:cs typeface="Arial" panose="020B0604020202020204" pitchFamily="34" charset="0"/>
            </a:endParaRPr>
          </a:p>
          <a:p>
            <a:pPr>
              <a:lnSpc>
                <a:spcPct val="100000"/>
              </a:lnSpc>
            </a:pPr>
            <a:endParaRPr lang="en-US" altLang="zh-CN" sz="2400" b="0" dirty="0">
              <a:solidFill>
                <a:schemeClr val="tx1">
                  <a:lumMod val="75000"/>
                  <a:lumOff val="25000"/>
                </a:schemeClr>
              </a:solidFill>
            </a:endParaRPr>
          </a:p>
        </p:txBody>
      </p:sp>
    </p:spTree>
    <p:extLst>
      <p:ext uri="{BB962C8B-B14F-4D97-AF65-F5344CB8AC3E}">
        <p14:creationId xmlns:p14="http://schemas.microsoft.com/office/powerpoint/2010/main" val="9363939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7" id="{C84A9F66-3378-41E8-9532-70C1B6338C60}" vid="{46520EA0-D8F7-47D2-A310-41503B2DCB9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内部胶片模板</Template>
  <TotalTime>5198</TotalTime>
  <Words>1163</Words>
  <Application>Microsoft Office PowerPoint</Application>
  <PresentationFormat>Widescreen</PresentationFormat>
  <Paragraphs>105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微软雅黑</vt:lpstr>
      <vt:lpstr>宋体</vt:lpstr>
      <vt:lpstr>Arial</vt:lpstr>
      <vt:lpstr>Calibri</vt:lpstr>
      <vt:lpstr>黑体</vt:lpstr>
      <vt:lpstr>Office 主题</vt:lpstr>
      <vt:lpstr>PowerPoint Presentation</vt:lpstr>
      <vt:lpstr>Service Routing as Done Today</vt:lpstr>
      <vt:lpstr>Issues observed across our use cases</vt:lpstr>
      <vt:lpstr>WHAT IF…</vt:lpstr>
      <vt:lpstr>Problems to address include</vt:lpstr>
      <vt:lpstr>How Current Solutions Fall Short</vt:lpstr>
      <vt:lpstr>How Current Solutions Fall Short - Continued</vt:lpstr>
      <vt:lpstr>How Current Solutions Fall Short - Summary</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IP: An Adaptable IP Address Structure  2020年11月16日</dc:title>
  <dc:creator>Jiayihao (Network, 2012 Lab)</dc:creator>
  <cp:lastModifiedBy>Dirk Trossen</cp:lastModifiedBy>
  <cp:revision>306</cp:revision>
  <dcterms:created xsi:type="dcterms:W3CDTF">2020-11-16T03:35:06Z</dcterms:created>
  <dcterms:modified xsi:type="dcterms:W3CDTF">2023-07-18T07:24:56Z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(3)SxEeVO7mPeeK+9Qa4koxwXxZfAQslYitLSQHcsujbCxe8Fdr96rOTC15Y15Z93OafiH2wtAN
0bR3zgrYTU5jA3XIVTr65l+AfDF1fBplZWORZ12KM9V7uO44JuU1oFzga2mFYePDqkwat19E
/hhDueVvoILnlPefSiCgLiuiJ+ds6ot/sagYmfz2364eTNritJRuopYTbS5Hq3+rlVRsSXtu
hKHZoByb1eyl4X2VSj</vt:lpwstr>
  </property>
  <property fmtid="{D5CDD505-2E9C-101B-9397-08002B2CF9AE}" pid="3" name="_2015_ms_pID_7253431">
    <vt:lpwstr>uh2kAI7YYOiDBGTuWlvKIoDEIIhpy/5ixk35OiBTaakkTU0gBxiSOw
Av8RCXZKTqWIePPQvnZCkC98rv07zPX1igLamLd1uD4ASvlvKf6kfAsGPZt3EKL7qWly4QvS
qteIohfZs35XsDnX5vvqRlUmUh0232nJtywrBCmu4XNMl9/In32YsVc9I0CD5ggeKjefClVh
7e8IAm0o9ueoJ+YiWZsdfUCySjmeqUCLfVsL</vt:lpwstr>
  </property>
  <property fmtid="{D5CDD505-2E9C-101B-9397-08002B2CF9AE}" pid="4" name="_2015_ms_pID_7253432">
    <vt:lpwstr>pXkA0j4AuPX/MDnZUJ3+OX8=</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1646760011</vt:lpwstr>
  </property>
</Properties>
</file>