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7"/>
  </p:notesMasterIdLst>
  <p:sldIdLst>
    <p:sldId id="256" r:id="rId2"/>
    <p:sldId id="257" r:id="rId3"/>
    <p:sldId id="262" r:id="rId4"/>
    <p:sldId id="263" r:id="rId5"/>
    <p:sldId id="261"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h41lU4YTSlxYwyx6TBTGCqD9k53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A4D284-B931-86A4-0D83-5D4412CFB9B4}" name="Dirk Trossen" initials="DT" userId="379ee40ab400c601"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Paulo Jorge Milheiro Mendes" initials="" lastIdx="1" clrIdx="0"/>
  <p:cmAuthor id="1" name="Dirk Trossen" initials="DT" lastIdx="1" clrIdx="1">
    <p:extLst>
      <p:ext uri="{19B8F6BF-5375-455C-9EA6-DF929625EA0E}">
        <p15:presenceInfo xmlns:p15="http://schemas.microsoft.com/office/powerpoint/2012/main" userId="S-1-5-21-147214757-305610072-1517763936-70150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notesMaster" Target="notesMasters/notesMaster1.xml"/><Relationship Id="rId12" Type="http://customschemas.google.com/relationships/presentationmetadata" Target="meta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4035033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73889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内容" type="obj">
  <p:cSld name="OBJECT">
    <p:spTree>
      <p:nvGrpSpPr>
        <p:cNvPr id="1" name="Shape 14"/>
        <p:cNvGrpSpPr/>
        <p:nvPr/>
      </p:nvGrpSpPr>
      <p:grpSpPr>
        <a:xfrm>
          <a:off x="0" y="0"/>
          <a:ext cx="0" cy="0"/>
          <a:chOff x="0" y="0"/>
          <a:chExt cx="0" cy="0"/>
        </a:xfrm>
      </p:grpSpPr>
      <p:sp>
        <p:nvSpPr>
          <p:cNvPr id="15" name="Google Shape;15;p11"/>
          <p:cNvSpPr txBox="1">
            <a:spLocks noGrp="1"/>
          </p:cNvSpPr>
          <p:nvPr>
            <p:ph type="title"/>
          </p:nvPr>
        </p:nvSpPr>
        <p:spPr>
          <a:xfrm>
            <a:off x="220435" y="117805"/>
            <a:ext cx="11740243" cy="6053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80000"/>
              </a:buClr>
              <a:buSzPts val="2800"/>
              <a:buFont typeface="Microsoft Yahei"/>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1"/>
          <p:cNvSpPr txBox="1">
            <a:spLocks noGrp="1"/>
          </p:cNvSpPr>
          <p:nvPr>
            <p:ph type="body" idx="1"/>
          </p:nvPr>
        </p:nvSpPr>
        <p:spPr>
          <a:xfrm>
            <a:off x="220435" y="794759"/>
            <a:ext cx="11740243" cy="5556614"/>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1000"/>
              </a:spcBef>
              <a:spcAft>
                <a:spcPts val="0"/>
              </a:spcAft>
              <a:buClr>
                <a:srgbClr val="3F3F3F"/>
              </a:buClr>
              <a:buSzPts val="2000"/>
              <a:buChar char="•"/>
              <a:defRPr sz="2000">
                <a:latin typeface="Microsoft Yahei"/>
                <a:ea typeface="Microsoft Yahei"/>
                <a:cs typeface="Microsoft Yahei"/>
                <a:sym typeface="Microsoft Yahei"/>
              </a:defRPr>
            </a:lvl1pPr>
            <a:lvl2pPr marL="914400" lvl="1" indent="-342900" algn="l">
              <a:lnSpc>
                <a:spcPct val="100000"/>
              </a:lnSpc>
              <a:spcBef>
                <a:spcPts val="500"/>
              </a:spcBef>
              <a:spcAft>
                <a:spcPts val="0"/>
              </a:spcAft>
              <a:buClr>
                <a:srgbClr val="3F3F3F"/>
              </a:buClr>
              <a:buSzPts val="1800"/>
              <a:buChar char="•"/>
              <a:defRPr sz="1800">
                <a:latin typeface="Microsoft Yahei"/>
                <a:ea typeface="Microsoft Yahei"/>
                <a:cs typeface="Microsoft Yahei"/>
                <a:sym typeface="Microsoft Yahei"/>
              </a:defRPr>
            </a:lvl2pPr>
            <a:lvl3pPr marL="1371600" lvl="2" indent="-317500" algn="l">
              <a:lnSpc>
                <a:spcPct val="100000"/>
              </a:lnSpc>
              <a:spcBef>
                <a:spcPts val="500"/>
              </a:spcBef>
              <a:spcAft>
                <a:spcPts val="0"/>
              </a:spcAft>
              <a:buClr>
                <a:srgbClr val="3F3F3F"/>
              </a:buClr>
              <a:buSzPts val="1400"/>
              <a:buChar char="•"/>
              <a:defRPr sz="1400">
                <a:latin typeface="Microsoft Yahei"/>
                <a:ea typeface="Microsoft Yahei"/>
                <a:cs typeface="Microsoft Yahei"/>
                <a:sym typeface="Microsoft Yahei"/>
              </a:defRPr>
            </a:lvl3pPr>
            <a:lvl4pPr marL="1828800" lvl="3" indent="-330200" algn="l">
              <a:lnSpc>
                <a:spcPct val="100000"/>
              </a:lnSpc>
              <a:spcBef>
                <a:spcPts val="500"/>
              </a:spcBef>
              <a:spcAft>
                <a:spcPts val="0"/>
              </a:spcAft>
              <a:buClr>
                <a:srgbClr val="3F3F3F"/>
              </a:buClr>
              <a:buSzPts val="1600"/>
              <a:buChar char="•"/>
              <a:defRPr sz="1600">
                <a:latin typeface="Microsoft Yahei"/>
                <a:ea typeface="Microsoft Yahei"/>
                <a:cs typeface="Microsoft Yahei"/>
                <a:sym typeface="Microsoft Yahei"/>
              </a:defRPr>
            </a:lvl4pPr>
            <a:lvl5pPr marL="2286000" lvl="4" indent="-330200" algn="l">
              <a:lnSpc>
                <a:spcPct val="100000"/>
              </a:lnSpc>
              <a:spcBef>
                <a:spcPts val="500"/>
              </a:spcBef>
              <a:spcAft>
                <a:spcPts val="0"/>
              </a:spcAft>
              <a:buClr>
                <a:srgbClr val="3F3F3F"/>
              </a:buClr>
              <a:buSzPts val="1600"/>
              <a:buChar char="•"/>
              <a:defRPr sz="1600">
                <a:latin typeface="Microsoft Yahei"/>
                <a:ea typeface="Microsoft Yahei"/>
                <a:cs typeface="Microsoft Yahei"/>
                <a:sym typeface="Microsoft Yahe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11"/>
          <p:cNvSpPr txBox="1">
            <a:spLocks noGrp="1"/>
          </p:cNvSpPr>
          <p:nvPr>
            <p:ph type="ftr" idx="11"/>
          </p:nvPr>
        </p:nvSpPr>
        <p:spPr>
          <a:xfrm>
            <a:off x="4033156" y="64323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1"/>
          <p:cNvSpPr txBox="1">
            <a:spLocks noGrp="1"/>
          </p:cNvSpPr>
          <p:nvPr>
            <p:ph type="sldNum" idx="12"/>
          </p:nvPr>
        </p:nvSpPr>
        <p:spPr>
          <a:xfrm>
            <a:off x="9217478" y="643234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888888"/>
                </a:solidFill>
                <a:latin typeface="Calibri"/>
                <a:ea typeface="Calibri"/>
                <a:cs typeface="Calibri"/>
                <a:sym typeface="Calibri"/>
              </a:defRPr>
            </a:lvl1pPr>
            <a:lvl2pPr marL="0" lvl="1" indent="0" algn="r">
              <a:spcBef>
                <a:spcPts val="0"/>
              </a:spcBef>
              <a:buNone/>
              <a:defRPr sz="1200" b="1" i="0" u="none" strike="noStrike" cap="none">
                <a:solidFill>
                  <a:srgbClr val="888888"/>
                </a:solidFill>
                <a:latin typeface="Calibri"/>
                <a:ea typeface="Calibri"/>
                <a:cs typeface="Calibri"/>
                <a:sym typeface="Calibri"/>
              </a:defRPr>
            </a:lvl2pPr>
            <a:lvl3pPr marL="0" lvl="2" indent="0" algn="r">
              <a:spcBef>
                <a:spcPts val="0"/>
              </a:spcBef>
              <a:buNone/>
              <a:defRPr sz="1200" b="1" i="0" u="none" strike="noStrike" cap="none">
                <a:solidFill>
                  <a:srgbClr val="888888"/>
                </a:solidFill>
                <a:latin typeface="Calibri"/>
                <a:ea typeface="Calibri"/>
                <a:cs typeface="Calibri"/>
                <a:sym typeface="Calibri"/>
              </a:defRPr>
            </a:lvl3pPr>
            <a:lvl4pPr marL="0" lvl="3" indent="0" algn="r">
              <a:spcBef>
                <a:spcPts val="0"/>
              </a:spcBef>
              <a:buNone/>
              <a:defRPr sz="1200" b="1" i="0" u="none" strike="noStrike" cap="none">
                <a:solidFill>
                  <a:srgbClr val="888888"/>
                </a:solidFill>
                <a:latin typeface="Calibri"/>
                <a:ea typeface="Calibri"/>
                <a:cs typeface="Calibri"/>
                <a:sym typeface="Calibri"/>
              </a:defRPr>
            </a:lvl4pPr>
            <a:lvl5pPr marL="0" lvl="4" indent="0" algn="r">
              <a:spcBef>
                <a:spcPts val="0"/>
              </a:spcBef>
              <a:buNone/>
              <a:defRPr sz="1200" b="1" i="0" u="none" strike="noStrike" cap="none">
                <a:solidFill>
                  <a:srgbClr val="888888"/>
                </a:solidFill>
                <a:latin typeface="Calibri"/>
                <a:ea typeface="Calibri"/>
                <a:cs typeface="Calibri"/>
                <a:sym typeface="Calibri"/>
              </a:defRPr>
            </a:lvl5pPr>
            <a:lvl6pPr marL="0" lvl="5" indent="0" algn="r">
              <a:spcBef>
                <a:spcPts val="0"/>
              </a:spcBef>
              <a:buNone/>
              <a:defRPr sz="1200" b="1" i="0" u="none" strike="noStrike" cap="none">
                <a:solidFill>
                  <a:srgbClr val="888888"/>
                </a:solidFill>
                <a:latin typeface="Calibri"/>
                <a:ea typeface="Calibri"/>
                <a:cs typeface="Calibri"/>
                <a:sym typeface="Calibri"/>
              </a:defRPr>
            </a:lvl6pPr>
            <a:lvl7pPr marL="0" lvl="6" indent="0" algn="r">
              <a:spcBef>
                <a:spcPts val="0"/>
              </a:spcBef>
              <a:buNone/>
              <a:defRPr sz="1200" b="1" i="0" u="none" strike="noStrike" cap="none">
                <a:solidFill>
                  <a:srgbClr val="888888"/>
                </a:solidFill>
                <a:latin typeface="Calibri"/>
                <a:ea typeface="Calibri"/>
                <a:cs typeface="Calibri"/>
                <a:sym typeface="Calibri"/>
              </a:defRPr>
            </a:lvl7pPr>
            <a:lvl8pPr marL="0" lvl="7" indent="0" algn="r">
              <a:spcBef>
                <a:spcPts val="0"/>
              </a:spcBef>
              <a:buNone/>
              <a:defRPr sz="1200" b="1" i="0" u="none" strike="noStrike" cap="none">
                <a:solidFill>
                  <a:srgbClr val="888888"/>
                </a:solidFill>
                <a:latin typeface="Calibri"/>
                <a:ea typeface="Calibri"/>
                <a:cs typeface="Calibri"/>
                <a:sym typeface="Calibri"/>
              </a:defRPr>
            </a:lvl8pPr>
            <a:lvl9pPr marL="0" lvl="8" indent="0" algn="r">
              <a:spcBef>
                <a:spcPts val="0"/>
              </a:spcBef>
              <a:buNone/>
              <a:defRPr sz="1200" b="1"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幻灯片制作参考规范">
  <p:cSld name="幻灯片制作参考规范">
    <p:spTree>
      <p:nvGrpSpPr>
        <p:cNvPr id="1" name="Shape 34"/>
        <p:cNvGrpSpPr/>
        <p:nvPr/>
      </p:nvGrpSpPr>
      <p:grpSpPr>
        <a:xfrm>
          <a:off x="0" y="0"/>
          <a:ext cx="0" cy="0"/>
          <a:chOff x="0" y="0"/>
          <a:chExt cx="0" cy="0"/>
        </a:xfrm>
      </p:grpSpPr>
      <p:sp>
        <p:nvSpPr>
          <p:cNvPr id="35" name="Google Shape;35;p15"/>
          <p:cNvSpPr/>
          <p:nvPr/>
        </p:nvSpPr>
        <p:spPr>
          <a:xfrm>
            <a:off x="408526" y="1490912"/>
            <a:ext cx="2459567" cy="3164830"/>
          </a:xfrm>
          <a:prstGeom prst="rect">
            <a:avLst/>
          </a:prstGeom>
          <a:noFill/>
          <a:ln>
            <a:noFill/>
          </a:ln>
        </p:spPr>
        <p:txBody>
          <a:bodyPr spcFirstLastPara="1" wrap="square" lIns="80100" tIns="40050" rIns="80100" bIns="40050" anchor="t" anchorCtr="0">
            <a:spAutoFit/>
          </a:bodyPr>
          <a:lstStyle/>
          <a:p>
            <a:pPr marL="0" marR="0" lvl="0" indent="0" algn="r" rtl="0">
              <a:lnSpc>
                <a:spcPct val="125000"/>
              </a:lnSpc>
              <a:spcBef>
                <a:spcPts val="0"/>
              </a:spcBef>
              <a:spcAft>
                <a:spcPts val="0"/>
              </a:spcAft>
              <a:buNone/>
            </a:pPr>
            <a:r>
              <a:rPr lang="en-US" sz="1200" b="1" i="0" u="none" strike="noStrike" cap="none">
                <a:solidFill>
                  <a:srgbClr val="3F3F3F"/>
                </a:solidFill>
                <a:latin typeface="Microsoft Yahei"/>
                <a:ea typeface="Microsoft Yahei"/>
                <a:cs typeface="Microsoft Yahei"/>
                <a:sym typeface="Microsoft Yahei"/>
              </a:rPr>
              <a:t>英文标题:32-35pt  </a:t>
            </a:r>
            <a:endParaRPr sz="1200" b="1" i="0" u="none" strike="noStrike" cap="none">
              <a:solidFill>
                <a:srgbClr val="3F3F3F"/>
              </a:solidFill>
              <a:latin typeface="Microsoft Yahei"/>
              <a:ea typeface="Microsoft Yahei"/>
              <a:cs typeface="Microsoft Yahei"/>
              <a:sym typeface="Microsoft Yahei"/>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颜色: R153 G0 B0</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内部使用字体 :</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FrutigerNext LT Medium</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外部使用字体 : Arial</a:t>
            </a:r>
            <a:endParaRPr/>
          </a:p>
          <a:p>
            <a:pPr marL="0" marR="0" lvl="0" indent="0" algn="r" rtl="0">
              <a:lnSpc>
                <a:spcPct val="75000"/>
              </a:lnSpc>
              <a:spcBef>
                <a:spcPts val="240"/>
              </a:spcBef>
              <a:spcAft>
                <a:spcPts val="0"/>
              </a:spcAft>
              <a:buNone/>
            </a:pPr>
            <a:endParaRPr sz="1200" b="1" i="0" u="none" strike="noStrike" cap="none">
              <a:solidFill>
                <a:srgbClr val="3F3F3F"/>
              </a:solidFill>
              <a:latin typeface="Microsoft Yahei"/>
              <a:ea typeface="Microsoft Yahei"/>
              <a:cs typeface="Microsoft Yahei"/>
              <a:sym typeface="Microsoft Yahei"/>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英文正文:20-22pt</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子目录 (2-5级) :18pt  </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颜色:黑色</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内部使用字体 :</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FrutigerNext LT Regular</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外部使用字体 : Arial</a:t>
            </a:r>
            <a:endParaRPr/>
          </a:p>
        </p:txBody>
      </p:sp>
      <p:sp>
        <p:nvSpPr>
          <p:cNvPr id="36" name="Google Shape;36;p15"/>
          <p:cNvSpPr/>
          <p:nvPr/>
        </p:nvSpPr>
        <p:spPr>
          <a:xfrm>
            <a:off x="3214611" y="1490912"/>
            <a:ext cx="2459567" cy="2186100"/>
          </a:xfrm>
          <a:prstGeom prst="rect">
            <a:avLst/>
          </a:prstGeom>
          <a:noFill/>
          <a:ln>
            <a:noFill/>
          </a:ln>
        </p:spPr>
        <p:txBody>
          <a:bodyPr spcFirstLastPara="1" wrap="square" lIns="80100" tIns="40050" rIns="80100" bIns="40050" anchor="t" anchorCtr="0">
            <a:spAutoFit/>
          </a:bodyPr>
          <a:lstStyle/>
          <a:p>
            <a:pPr marL="0" marR="0" lvl="0" indent="0" algn="r" rtl="0">
              <a:lnSpc>
                <a:spcPct val="125000"/>
              </a:lnSpc>
              <a:spcBef>
                <a:spcPts val="0"/>
              </a:spcBef>
              <a:spcAft>
                <a:spcPts val="0"/>
              </a:spcAft>
              <a:buNone/>
            </a:pPr>
            <a:r>
              <a:rPr lang="en-US" sz="1200" b="1" i="0" u="none" strike="noStrike" cap="none">
                <a:solidFill>
                  <a:srgbClr val="3F3F3F"/>
                </a:solidFill>
                <a:latin typeface="Microsoft Yahei"/>
                <a:ea typeface="Microsoft Yahei"/>
                <a:cs typeface="Microsoft Yahei"/>
                <a:sym typeface="Microsoft Yahei"/>
              </a:rPr>
              <a:t>中文标题:30-32pt  </a:t>
            </a:r>
            <a:endParaRPr sz="1200" b="1" i="0" u="none" strike="noStrike" cap="none">
              <a:solidFill>
                <a:srgbClr val="3F3F3F"/>
              </a:solidFill>
              <a:latin typeface="Microsoft Yahei"/>
              <a:ea typeface="Microsoft Yahei"/>
              <a:cs typeface="Microsoft Yahei"/>
              <a:sym typeface="Microsoft Yahei"/>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颜色: R153 G0 B0</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字体:黑体 </a:t>
            </a:r>
            <a:endParaRPr/>
          </a:p>
          <a:p>
            <a:pPr marL="0" marR="0" lvl="0" indent="0" algn="r" rtl="0">
              <a:lnSpc>
                <a:spcPct val="125000"/>
              </a:lnSpc>
              <a:spcBef>
                <a:spcPts val="240"/>
              </a:spcBef>
              <a:spcAft>
                <a:spcPts val="0"/>
              </a:spcAft>
              <a:buNone/>
            </a:pPr>
            <a:endParaRPr sz="1200" b="1" i="0" u="none" strike="noStrike" cap="none">
              <a:solidFill>
                <a:srgbClr val="3F3F3F"/>
              </a:solidFill>
              <a:latin typeface="Microsoft Yahei"/>
              <a:ea typeface="Microsoft Yahei"/>
              <a:cs typeface="Microsoft Yahei"/>
              <a:sym typeface="Microsoft Yahei"/>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中文正文:18-20pt</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子目录(2-5级):18pt </a:t>
            </a:r>
            <a:endParaRPr sz="1200" b="1" i="0" u="none" strike="noStrike" cap="none">
              <a:solidFill>
                <a:srgbClr val="3F3F3F"/>
              </a:solidFill>
              <a:latin typeface="Microsoft Yahei"/>
              <a:ea typeface="Microsoft Yahei"/>
              <a:cs typeface="Microsoft Yahei"/>
              <a:sym typeface="Microsoft Yahei"/>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颜色:黑色</a:t>
            </a:r>
            <a:endParaRPr/>
          </a:p>
          <a:p>
            <a:pPr marL="0" marR="0" lvl="0" indent="0" algn="r" rtl="0">
              <a:lnSpc>
                <a:spcPct val="125000"/>
              </a:lnSpc>
              <a:spcBef>
                <a:spcPts val="240"/>
              </a:spcBef>
              <a:spcAft>
                <a:spcPts val="0"/>
              </a:spcAft>
              <a:buNone/>
            </a:pPr>
            <a:r>
              <a:rPr lang="en-US" sz="1200" b="1" i="0" u="none" strike="noStrike" cap="none">
                <a:solidFill>
                  <a:srgbClr val="3F3F3F"/>
                </a:solidFill>
                <a:latin typeface="Microsoft Yahei"/>
                <a:ea typeface="Microsoft Yahei"/>
                <a:cs typeface="Microsoft Yahei"/>
                <a:sym typeface="Microsoft Yahei"/>
              </a:rPr>
              <a:t>字体:细黑体</a:t>
            </a:r>
            <a:endParaRPr sz="1200" b="1" i="0" u="none" strike="noStrike" cap="none">
              <a:solidFill>
                <a:srgbClr val="3F3F3F"/>
              </a:solidFill>
              <a:latin typeface="Microsoft Yahei"/>
              <a:ea typeface="Microsoft Yahei"/>
              <a:cs typeface="Microsoft Yahei"/>
              <a:sym typeface="Microsoft Yahei"/>
            </a:endParaRPr>
          </a:p>
        </p:txBody>
      </p:sp>
      <p:grpSp>
        <p:nvGrpSpPr>
          <p:cNvPr id="37" name="Google Shape;37;p15"/>
          <p:cNvGrpSpPr/>
          <p:nvPr/>
        </p:nvGrpSpPr>
        <p:grpSpPr>
          <a:xfrm>
            <a:off x="8640530" y="1383362"/>
            <a:ext cx="986367" cy="3224213"/>
            <a:chOff x="5893" y="2251"/>
            <a:chExt cx="466" cy="2031"/>
          </a:xfrm>
        </p:grpSpPr>
        <p:grpSp>
          <p:nvGrpSpPr>
            <p:cNvPr id="38" name="Google Shape;38;p15"/>
            <p:cNvGrpSpPr/>
            <p:nvPr/>
          </p:nvGrpSpPr>
          <p:grpSpPr>
            <a:xfrm>
              <a:off x="5893" y="2387"/>
              <a:ext cx="466" cy="115"/>
              <a:chOff x="5893" y="2387"/>
              <a:chExt cx="466" cy="115"/>
            </a:xfrm>
          </p:grpSpPr>
          <p:sp>
            <p:nvSpPr>
              <p:cNvPr id="39" name="Google Shape;39;p15"/>
              <p:cNvSpPr/>
              <p:nvPr/>
            </p:nvSpPr>
            <p:spPr>
              <a:xfrm rot="10800000" flipH="1">
                <a:off x="6010" y="2387"/>
                <a:ext cx="116" cy="115"/>
              </a:xfrm>
              <a:prstGeom prst="rect">
                <a:avLst/>
              </a:prstGeom>
              <a:solidFill>
                <a:srgbClr val="FFC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15"/>
              <p:cNvSpPr/>
              <p:nvPr/>
            </p:nvSpPr>
            <p:spPr>
              <a:xfrm rot="10800000" flipH="1">
                <a:off x="6126" y="2387"/>
                <a:ext cx="116" cy="115"/>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15"/>
              <p:cNvSpPr/>
              <p:nvPr/>
            </p:nvSpPr>
            <p:spPr>
              <a:xfrm rot="10800000" flipH="1">
                <a:off x="6242" y="2387"/>
                <a:ext cx="117" cy="115"/>
              </a:xfrm>
              <a:prstGeom prst="rect">
                <a:avLst/>
              </a:prstGeom>
              <a:solidFill>
                <a:srgbClr val="99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15"/>
              <p:cNvSpPr/>
              <p:nvPr/>
            </p:nvSpPr>
            <p:spPr>
              <a:xfrm rot="10800000" flipH="1">
                <a:off x="5893" y="2387"/>
                <a:ext cx="117" cy="115"/>
              </a:xfrm>
              <a:prstGeom prst="rect">
                <a:avLst/>
              </a:prstGeom>
              <a:solidFill>
                <a:srgbClr val="FFCC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3" name="Google Shape;43;p15"/>
            <p:cNvGrpSpPr/>
            <p:nvPr/>
          </p:nvGrpSpPr>
          <p:grpSpPr>
            <a:xfrm>
              <a:off x="5893" y="2523"/>
              <a:ext cx="466" cy="115"/>
              <a:chOff x="5893" y="2523"/>
              <a:chExt cx="466" cy="115"/>
            </a:xfrm>
          </p:grpSpPr>
          <p:sp>
            <p:nvSpPr>
              <p:cNvPr id="44" name="Google Shape;44;p15"/>
              <p:cNvSpPr/>
              <p:nvPr/>
            </p:nvSpPr>
            <p:spPr>
              <a:xfrm rot="10800000" flipH="1">
                <a:off x="6010" y="2523"/>
                <a:ext cx="116" cy="115"/>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5"/>
              <p:cNvSpPr/>
              <p:nvPr/>
            </p:nvSpPr>
            <p:spPr>
              <a:xfrm rot="10800000" flipH="1">
                <a:off x="6126" y="2523"/>
                <a:ext cx="116" cy="115"/>
              </a:xfrm>
              <a:prstGeom prst="rect">
                <a:avLst/>
              </a:prstGeom>
              <a:solidFill>
                <a:srgbClr val="99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15"/>
              <p:cNvSpPr/>
              <p:nvPr/>
            </p:nvSpPr>
            <p:spPr>
              <a:xfrm rot="10800000" flipH="1">
                <a:off x="6242" y="2523"/>
                <a:ext cx="117" cy="115"/>
              </a:xfrm>
              <a:prstGeom prst="rect">
                <a:avLst/>
              </a:prstGeom>
              <a:solidFill>
                <a:srgbClr val="00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15"/>
              <p:cNvSpPr/>
              <p:nvPr/>
            </p:nvSpPr>
            <p:spPr>
              <a:xfrm rot="10800000" flipH="1">
                <a:off x="5893" y="2523"/>
                <a:ext cx="117" cy="115"/>
              </a:xfrm>
              <a:prstGeom prst="rect">
                <a:avLst/>
              </a:prstGeom>
              <a:solidFill>
                <a:srgbClr val="CC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8" name="Google Shape;48;p15"/>
            <p:cNvGrpSpPr/>
            <p:nvPr/>
          </p:nvGrpSpPr>
          <p:grpSpPr>
            <a:xfrm>
              <a:off x="5893" y="2659"/>
              <a:ext cx="466" cy="115"/>
              <a:chOff x="5893" y="2659"/>
              <a:chExt cx="466" cy="115"/>
            </a:xfrm>
          </p:grpSpPr>
          <p:sp>
            <p:nvSpPr>
              <p:cNvPr id="49" name="Google Shape;49;p15"/>
              <p:cNvSpPr/>
              <p:nvPr/>
            </p:nvSpPr>
            <p:spPr>
              <a:xfrm rot="10800000" flipH="1">
                <a:off x="6010" y="2659"/>
                <a:ext cx="116" cy="115"/>
              </a:xfrm>
              <a:prstGeom prst="rect">
                <a:avLst/>
              </a:prstGeom>
              <a:solidFill>
                <a:srgbClr val="99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5"/>
              <p:cNvSpPr/>
              <p:nvPr/>
            </p:nvSpPr>
            <p:spPr>
              <a:xfrm rot="10800000" flipH="1">
                <a:off x="6126" y="2659"/>
                <a:ext cx="116" cy="115"/>
              </a:xfrm>
              <a:prstGeom prst="rect">
                <a:avLst/>
              </a:prstGeom>
              <a:solidFill>
                <a:srgbClr val="0099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5"/>
              <p:cNvSpPr/>
              <p:nvPr/>
            </p:nvSpPr>
            <p:spPr>
              <a:xfrm rot="10800000" flipH="1">
                <a:off x="6242" y="2659"/>
                <a:ext cx="117" cy="115"/>
              </a:xfrm>
              <a:prstGeom prst="rect">
                <a:avLst/>
              </a:prstGeom>
              <a:solidFill>
                <a:srgbClr val="0066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5"/>
              <p:cNvSpPr/>
              <p:nvPr/>
            </p:nvSpPr>
            <p:spPr>
              <a:xfrm rot="10800000" flipH="1">
                <a:off x="5893" y="2659"/>
                <a:ext cx="117" cy="115"/>
              </a:xfrm>
              <a:prstGeom prst="rect">
                <a:avLst/>
              </a:prstGeom>
              <a:solidFill>
                <a:srgbClr val="CC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3" name="Google Shape;53;p15"/>
            <p:cNvGrpSpPr/>
            <p:nvPr/>
          </p:nvGrpSpPr>
          <p:grpSpPr>
            <a:xfrm>
              <a:off x="5893" y="2251"/>
              <a:ext cx="466" cy="119"/>
              <a:chOff x="5893" y="2251"/>
              <a:chExt cx="466" cy="119"/>
            </a:xfrm>
          </p:grpSpPr>
          <p:sp>
            <p:nvSpPr>
              <p:cNvPr id="54" name="Google Shape;54;p15"/>
              <p:cNvSpPr/>
              <p:nvPr/>
            </p:nvSpPr>
            <p:spPr>
              <a:xfrm rot="10800000" flipH="1">
                <a:off x="6126" y="2251"/>
                <a:ext cx="116" cy="119"/>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5"/>
              <p:cNvSpPr/>
              <p:nvPr/>
            </p:nvSpPr>
            <p:spPr>
              <a:xfrm rot="10800000" flipH="1">
                <a:off x="6242" y="2251"/>
                <a:ext cx="117" cy="119"/>
              </a:xfrm>
              <a:prstGeom prst="rect">
                <a:avLst/>
              </a:prstGeom>
              <a:solidFill>
                <a:srgbClr val="CC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15"/>
              <p:cNvSpPr/>
              <p:nvPr/>
            </p:nvSpPr>
            <p:spPr>
              <a:xfrm rot="10800000" flipH="1">
                <a:off x="5893" y="2251"/>
                <a:ext cx="117" cy="119"/>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5"/>
              <p:cNvSpPr/>
              <p:nvPr/>
            </p:nvSpPr>
            <p:spPr>
              <a:xfrm rot="10800000" flipH="1">
                <a:off x="6010" y="2251"/>
                <a:ext cx="116" cy="119"/>
              </a:xfrm>
              <a:prstGeom prst="rect">
                <a:avLst/>
              </a:prstGeom>
              <a:solidFill>
                <a:srgbClr val="66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8" name="Google Shape;58;p15"/>
            <p:cNvGrpSpPr/>
            <p:nvPr/>
          </p:nvGrpSpPr>
          <p:grpSpPr>
            <a:xfrm>
              <a:off x="5893" y="2886"/>
              <a:ext cx="466" cy="115"/>
              <a:chOff x="5893" y="2886"/>
              <a:chExt cx="466" cy="115"/>
            </a:xfrm>
          </p:grpSpPr>
          <p:sp>
            <p:nvSpPr>
              <p:cNvPr id="59" name="Google Shape;59;p15"/>
              <p:cNvSpPr/>
              <p:nvPr/>
            </p:nvSpPr>
            <p:spPr>
              <a:xfrm rot="10800000" flipH="1">
                <a:off x="6010" y="2886"/>
                <a:ext cx="116" cy="115"/>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5"/>
              <p:cNvSpPr/>
              <p:nvPr/>
            </p:nvSpPr>
            <p:spPr>
              <a:xfrm rot="10800000" flipH="1">
                <a:off x="6126" y="2886"/>
                <a:ext cx="116" cy="115"/>
              </a:xfrm>
              <a:prstGeom prst="rect">
                <a:avLst/>
              </a:prstGeom>
              <a:solidFill>
                <a:srgbClr val="FFCC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15"/>
              <p:cNvSpPr/>
              <p:nvPr/>
            </p:nvSpPr>
            <p:spPr>
              <a:xfrm rot="10800000" flipH="1">
                <a:off x="6242" y="2886"/>
                <a:ext cx="117" cy="115"/>
              </a:xfrm>
              <a:prstGeom prst="rect">
                <a:avLst/>
              </a:prstGeom>
              <a:solidFill>
                <a:srgbClr val="FFC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5"/>
              <p:cNvSpPr/>
              <p:nvPr/>
            </p:nvSpPr>
            <p:spPr>
              <a:xfrm rot="10800000" flipH="1">
                <a:off x="5893" y="2886"/>
                <a:ext cx="117" cy="115"/>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3" name="Google Shape;63;p15"/>
            <p:cNvGrpSpPr/>
            <p:nvPr/>
          </p:nvGrpSpPr>
          <p:grpSpPr>
            <a:xfrm>
              <a:off x="5893" y="3022"/>
              <a:ext cx="466" cy="115"/>
              <a:chOff x="5893" y="3022"/>
              <a:chExt cx="466" cy="115"/>
            </a:xfrm>
          </p:grpSpPr>
          <p:sp>
            <p:nvSpPr>
              <p:cNvPr id="64" name="Google Shape;64;p15"/>
              <p:cNvSpPr/>
              <p:nvPr/>
            </p:nvSpPr>
            <p:spPr>
              <a:xfrm rot="10800000" flipH="1">
                <a:off x="6010" y="3022"/>
                <a:ext cx="116" cy="115"/>
              </a:xfrm>
              <a:prstGeom prst="rect">
                <a:avLst/>
              </a:prstGeom>
              <a:solidFill>
                <a:srgbClr val="0066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5"/>
              <p:cNvSpPr/>
              <p:nvPr/>
            </p:nvSpPr>
            <p:spPr>
              <a:xfrm rot="10800000" flipH="1">
                <a:off x="6126" y="3022"/>
                <a:ext cx="116" cy="115"/>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15"/>
              <p:cNvSpPr/>
              <p:nvPr/>
            </p:nvSpPr>
            <p:spPr>
              <a:xfrm rot="10800000" flipH="1">
                <a:off x="6242" y="3022"/>
                <a:ext cx="117" cy="115"/>
              </a:xfrm>
              <a:prstGeom prst="rect">
                <a:avLst/>
              </a:prstGeom>
              <a:solidFill>
                <a:srgbClr val="CC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5"/>
              <p:cNvSpPr/>
              <p:nvPr/>
            </p:nvSpPr>
            <p:spPr>
              <a:xfrm rot="10800000" flipH="1">
                <a:off x="5893" y="3022"/>
                <a:ext cx="117" cy="115"/>
              </a:xfrm>
              <a:prstGeom prst="rect">
                <a:avLst/>
              </a:prstGeom>
              <a:solidFill>
                <a:srgbClr val="99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8" name="Google Shape;68;p15"/>
            <p:cNvGrpSpPr/>
            <p:nvPr/>
          </p:nvGrpSpPr>
          <p:grpSpPr>
            <a:xfrm>
              <a:off x="5893" y="3158"/>
              <a:ext cx="466" cy="115"/>
              <a:chOff x="5893" y="3158"/>
              <a:chExt cx="466" cy="115"/>
            </a:xfrm>
          </p:grpSpPr>
          <p:sp>
            <p:nvSpPr>
              <p:cNvPr id="69" name="Google Shape;69;p15"/>
              <p:cNvSpPr/>
              <p:nvPr/>
            </p:nvSpPr>
            <p:spPr>
              <a:xfrm rot="10800000" flipH="1">
                <a:off x="6010" y="3158"/>
                <a:ext cx="116" cy="115"/>
              </a:xfrm>
              <a:prstGeom prst="rect">
                <a:avLst/>
              </a:prstGeom>
              <a:solidFill>
                <a:srgbClr val="00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5"/>
              <p:cNvSpPr/>
              <p:nvPr/>
            </p:nvSpPr>
            <p:spPr>
              <a:xfrm rot="10800000" flipH="1">
                <a:off x="6126" y="3158"/>
                <a:ext cx="116" cy="115"/>
              </a:xfrm>
              <a:prstGeom prst="rect">
                <a:avLst/>
              </a:prstGeom>
              <a:solidFill>
                <a:srgbClr val="CC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5"/>
              <p:cNvSpPr/>
              <p:nvPr/>
            </p:nvSpPr>
            <p:spPr>
              <a:xfrm rot="10800000" flipH="1">
                <a:off x="6242" y="3158"/>
                <a:ext cx="117" cy="115"/>
              </a:xfrm>
              <a:prstGeom prst="rect">
                <a:avLst/>
              </a:prstGeom>
              <a:solidFill>
                <a:srgbClr val="99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5"/>
              <p:cNvSpPr/>
              <p:nvPr/>
            </p:nvSpPr>
            <p:spPr>
              <a:xfrm rot="10800000" flipH="1">
                <a:off x="5893" y="3158"/>
                <a:ext cx="117" cy="115"/>
              </a:xfrm>
              <a:prstGeom prst="rect">
                <a:avLst/>
              </a:prstGeom>
              <a:solidFill>
                <a:srgbClr val="99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3" name="Google Shape;73;p15"/>
            <p:cNvGrpSpPr/>
            <p:nvPr/>
          </p:nvGrpSpPr>
          <p:grpSpPr>
            <a:xfrm>
              <a:off x="5893" y="3385"/>
              <a:ext cx="466" cy="115"/>
              <a:chOff x="5893" y="3385"/>
              <a:chExt cx="466" cy="115"/>
            </a:xfrm>
          </p:grpSpPr>
          <p:sp>
            <p:nvSpPr>
              <p:cNvPr id="74" name="Google Shape;74;p15"/>
              <p:cNvSpPr/>
              <p:nvPr/>
            </p:nvSpPr>
            <p:spPr>
              <a:xfrm rot="10800000" flipH="1">
                <a:off x="6010" y="3385"/>
                <a:ext cx="116" cy="115"/>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5"/>
              <p:cNvSpPr/>
              <p:nvPr/>
            </p:nvSpPr>
            <p:spPr>
              <a:xfrm rot="10800000" flipH="1">
                <a:off x="6126" y="3385"/>
                <a:ext cx="116" cy="115"/>
              </a:xfrm>
              <a:prstGeom prst="rect">
                <a:avLst/>
              </a:prstGeom>
              <a:solidFill>
                <a:srgbClr val="FFCC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5"/>
              <p:cNvSpPr/>
              <p:nvPr/>
            </p:nvSpPr>
            <p:spPr>
              <a:xfrm rot="10800000" flipH="1">
                <a:off x="6242" y="3385"/>
                <a:ext cx="117" cy="115"/>
              </a:xfrm>
              <a:prstGeom prst="rect">
                <a:avLst/>
              </a:prstGeom>
              <a:solidFill>
                <a:srgbClr val="FFC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5"/>
              <p:cNvSpPr/>
              <p:nvPr/>
            </p:nvSpPr>
            <p:spPr>
              <a:xfrm rot="10800000" flipH="1">
                <a:off x="5893" y="3385"/>
                <a:ext cx="117" cy="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8" name="Google Shape;78;p15"/>
            <p:cNvGrpSpPr/>
            <p:nvPr/>
          </p:nvGrpSpPr>
          <p:grpSpPr>
            <a:xfrm>
              <a:off x="5893" y="3521"/>
              <a:ext cx="466" cy="115"/>
              <a:chOff x="5893" y="3521"/>
              <a:chExt cx="466" cy="115"/>
            </a:xfrm>
          </p:grpSpPr>
          <p:sp>
            <p:nvSpPr>
              <p:cNvPr id="79" name="Google Shape;79;p15"/>
              <p:cNvSpPr/>
              <p:nvPr/>
            </p:nvSpPr>
            <p:spPr>
              <a:xfrm rot="10800000" flipH="1">
                <a:off x="6010" y="3521"/>
                <a:ext cx="116" cy="115"/>
              </a:xfrm>
              <a:prstGeom prst="rect">
                <a:avLst/>
              </a:prstGeom>
              <a:solidFill>
                <a:srgbClr val="0066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5"/>
              <p:cNvSpPr/>
              <p:nvPr/>
            </p:nvSpPr>
            <p:spPr>
              <a:xfrm rot="10800000" flipH="1">
                <a:off x="6126" y="3521"/>
                <a:ext cx="116" cy="115"/>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5"/>
              <p:cNvSpPr/>
              <p:nvPr/>
            </p:nvSpPr>
            <p:spPr>
              <a:xfrm rot="10800000" flipH="1">
                <a:off x="6242" y="3521"/>
                <a:ext cx="117" cy="115"/>
              </a:xfrm>
              <a:prstGeom prst="rect">
                <a:avLst/>
              </a:prstGeom>
              <a:solidFill>
                <a:srgbClr val="CC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5"/>
              <p:cNvSpPr/>
              <p:nvPr/>
            </p:nvSpPr>
            <p:spPr>
              <a:xfrm rot="10800000" flipH="1">
                <a:off x="5893" y="3521"/>
                <a:ext cx="117" cy="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3" name="Google Shape;83;p15"/>
            <p:cNvGrpSpPr/>
            <p:nvPr/>
          </p:nvGrpSpPr>
          <p:grpSpPr>
            <a:xfrm>
              <a:off x="5893" y="3657"/>
              <a:ext cx="466" cy="115"/>
              <a:chOff x="5893" y="3657"/>
              <a:chExt cx="466" cy="115"/>
            </a:xfrm>
          </p:grpSpPr>
          <p:sp>
            <p:nvSpPr>
              <p:cNvPr id="84" name="Google Shape;84;p15"/>
              <p:cNvSpPr/>
              <p:nvPr/>
            </p:nvSpPr>
            <p:spPr>
              <a:xfrm rot="10800000" flipH="1">
                <a:off x="6010" y="3657"/>
                <a:ext cx="116" cy="115"/>
              </a:xfrm>
              <a:prstGeom prst="rect">
                <a:avLst/>
              </a:prstGeom>
              <a:solidFill>
                <a:srgbClr val="00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5"/>
              <p:cNvSpPr/>
              <p:nvPr/>
            </p:nvSpPr>
            <p:spPr>
              <a:xfrm rot="10800000" flipH="1">
                <a:off x="6126" y="3657"/>
                <a:ext cx="116" cy="115"/>
              </a:xfrm>
              <a:prstGeom prst="rect">
                <a:avLst/>
              </a:prstGeom>
              <a:solidFill>
                <a:srgbClr val="CC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5"/>
              <p:cNvSpPr/>
              <p:nvPr/>
            </p:nvSpPr>
            <p:spPr>
              <a:xfrm rot="10800000" flipH="1">
                <a:off x="6242" y="3657"/>
                <a:ext cx="117" cy="115"/>
              </a:xfrm>
              <a:prstGeom prst="rect">
                <a:avLst/>
              </a:prstGeom>
              <a:solidFill>
                <a:srgbClr val="99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5"/>
              <p:cNvSpPr/>
              <p:nvPr/>
            </p:nvSpPr>
            <p:spPr>
              <a:xfrm rot="10800000" flipH="1">
                <a:off x="5893" y="3657"/>
                <a:ext cx="117" cy="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8" name="Google Shape;88;p15"/>
            <p:cNvGrpSpPr/>
            <p:nvPr/>
          </p:nvGrpSpPr>
          <p:grpSpPr>
            <a:xfrm>
              <a:off x="5893" y="3884"/>
              <a:ext cx="466" cy="115"/>
              <a:chOff x="5893" y="3884"/>
              <a:chExt cx="466" cy="115"/>
            </a:xfrm>
          </p:grpSpPr>
          <p:sp>
            <p:nvSpPr>
              <p:cNvPr id="89" name="Google Shape;89;p15"/>
              <p:cNvSpPr/>
              <p:nvPr/>
            </p:nvSpPr>
            <p:spPr>
              <a:xfrm rot="10800000" flipH="1">
                <a:off x="6010" y="3884"/>
                <a:ext cx="116" cy="115"/>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5"/>
              <p:cNvSpPr/>
              <p:nvPr/>
            </p:nvSpPr>
            <p:spPr>
              <a:xfrm rot="10800000" flipH="1">
                <a:off x="6126" y="3884"/>
                <a:ext cx="116" cy="115"/>
              </a:xfrm>
              <a:prstGeom prst="rect">
                <a:avLst/>
              </a:prstGeom>
              <a:solidFill>
                <a:srgbClr val="FFCC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5"/>
              <p:cNvSpPr/>
              <p:nvPr/>
            </p:nvSpPr>
            <p:spPr>
              <a:xfrm rot="10800000" flipH="1">
                <a:off x="6242" y="3884"/>
                <a:ext cx="117" cy="115"/>
              </a:xfrm>
              <a:prstGeom prst="rect">
                <a:avLst/>
              </a:prstGeom>
              <a:solidFill>
                <a:srgbClr val="FFCC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5"/>
              <p:cNvSpPr/>
              <p:nvPr/>
            </p:nvSpPr>
            <p:spPr>
              <a:xfrm rot="10800000" flipH="1">
                <a:off x="5893" y="3884"/>
                <a:ext cx="117" cy="115"/>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3" name="Google Shape;93;p15"/>
            <p:cNvGrpSpPr/>
            <p:nvPr/>
          </p:nvGrpSpPr>
          <p:grpSpPr>
            <a:xfrm>
              <a:off x="5893" y="4026"/>
              <a:ext cx="466" cy="115"/>
              <a:chOff x="5893" y="4026"/>
              <a:chExt cx="466" cy="115"/>
            </a:xfrm>
          </p:grpSpPr>
          <p:sp>
            <p:nvSpPr>
              <p:cNvPr id="94" name="Google Shape;94;p15"/>
              <p:cNvSpPr/>
              <p:nvPr/>
            </p:nvSpPr>
            <p:spPr>
              <a:xfrm rot="10800000" flipH="1">
                <a:off x="6010" y="4026"/>
                <a:ext cx="116" cy="115"/>
              </a:xfrm>
              <a:prstGeom prst="rect">
                <a:avLst/>
              </a:prstGeom>
              <a:solidFill>
                <a:srgbClr val="0066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5"/>
              <p:cNvSpPr/>
              <p:nvPr/>
            </p:nvSpPr>
            <p:spPr>
              <a:xfrm rot="10800000" flipH="1">
                <a:off x="6126" y="4026"/>
                <a:ext cx="116" cy="115"/>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5"/>
              <p:cNvSpPr/>
              <p:nvPr/>
            </p:nvSpPr>
            <p:spPr>
              <a:xfrm rot="10800000" flipH="1">
                <a:off x="6242" y="4026"/>
                <a:ext cx="117" cy="115"/>
              </a:xfrm>
              <a:prstGeom prst="rect">
                <a:avLst/>
              </a:prstGeom>
              <a:solidFill>
                <a:srgbClr val="CC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5"/>
              <p:cNvSpPr/>
              <p:nvPr/>
            </p:nvSpPr>
            <p:spPr>
              <a:xfrm rot="10800000" flipH="1">
                <a:off x="5893" y="4026"/>
                <a:ext cx="117" cy="115"/>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8" name="Google Shape;98;p15"/>
            <p:cNvGrpSpPr/>
            <p:nvPr/>
          </p:nvGrpSpPr>
          <p:grpSpPr>
            <a:xfrm>
              <a:off x="5893" y="4167"/>
              <a:ext cx="466" cy="115"/>
              <a:chOff x="5893" y="4167"/>
              <a:chExt cx="466" cy="115"/>
            </a:xfrm>
          </p:grpSpPr>
          <p:sp>
            <p:nvSpPr>
              <p:cNvPr id="99" name="Google Shape;99;p15"/>
              <p:cNvSpPr/>
              <p:nvPr/>
            </p:nvSpPr>
            <p:spPr>
              <a:xfrm rot="10800000" flipH="1">
                <a:off x="6010" y="4167"/>
                <a:ext cx="116" cy="115"/>
              </a:xfrm>
              <a:prstGeom prst="rect">
                <a:avLst/>
              </a:prstGeom>
              <a:solidFill>
                <a:schemeClr va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5"/>
              <p:cNvSpPr/>
              <p:nvPr/>
            </p:nvSpPr>
            <p:spPr>
              <a:xfrm rot="10800000" flipH="1">
                <a:off x="6126" y="4167"/>
                <a:ext cx="116" cy="11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5"/>
              <p:cNvSpPr/>
              <p:nvPr/>
            </p:nvSpPr>
            <p:spPr>
              <a:xfrm rot="10800000" flipH="1">
                <a:off x="6242" y="4167"/>
                <a:ext cx="117" cy="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5"/>
              <p:cNvSpPr/>
              <p:nvPr/>
            </p:nvSpPr>
            <p:spPr>
              <a:xfrm rot="10800000" flipH="1">
                <a:off x="5893" y="4167"/>
                <a:ext cx="117" cy="115"/>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03" name="Google Shape;103;p15"/>
          <p:cNvSpPr/>
          <p:nvPr/>
        </p:nvSpPr>
        <p:spPr>
          <a:xfrm>
            <a:off x="9908617" y="3178925"/>
            <a:ext cx="1589617" cy="1428650"/>
          </a:xfrm>
          <a:prstGeom prst="rect">
            <a:avLst/>
          </a:prstGeom>
          <a:noFill/>
          <a:ln>
            <a:noFill/>
          </a:ln>
        </p:spPr>
        <p:txBody>
          <a:bodyPr spcFirstLastPara="1" wrap="square" lIns="80100" tIns="40050" rIns="80100" bIns="40050" anchor="t" anchorCtr="0">
            <a:spAutoFit/>
          </a:bodyPr>
          <a:lstStyle/>
          <a:p>
            <a:pPr marL="0" marR="0" lvl="0" indent="0" algn="l" rtl="0">
              <a:lnSpc>
                <a:spcPct val="120000"/>
              </a:lnSpc>
              <a:spcBef>
                <a:spcPts val="0"/>
              </a:spcBef>
              <a:spcAft>
                <a:spcPts val="0"/>
              </a:spcAft>
              <a:buNone/>
            </a:pPr>
            <a:r>
              <a:rPr lang="en-US" sz="1200" b="1">
                <a:solidFill>
                  <a:srgbClr val="3F3F3F"/>
                </a:solidFill>
                <a:latin typeface="Microsoft Yahei"/>
                <a:ea typeface="Microsoft Yahei"/>
                <a:cs typeface="Microsoft Yahei"/>
                <a:sym typeface="Microsoft Yahei"/>
              </a:rPr>
              <a:t>配色参考方案：</a:t>
            </a:r>
            <a:endParaRPr/>
          </a:p>
          <a:p>
            <a:pPr marL="0" marR="0" lvl="0" indent="0" algn="l" rtl="0">
              <a:lnSpc>
                <a:spcPct val="120000"/>
              </a:lnSpc>
              <a:spcBef>
                <a:spcPts val="240"/>
              </a:spcBef>
              <a:spcAft>
                <a:spcPts val="0"/>
              </a:spcAft>
              <a:buNone/>
            </a:pPr>
            <a:r>
              <a:rPr lang="en-US" sz="1200" b="1">
                <a:solidFill>
                  <a:srgbClr val="3F3F3F"/>
                </a:solidFill>
                <a:latin typeface="Microsoft Yahei"/>
                <a:ea typeface="Microsoft Yahei"/>
                <a:cs typeface="Microsoft Yahei"/>
                <a:sym typeface="Microsoft Yahei"/>
              </a:rPr>
              <a:t>建议同一页面内不超过四种颜色，以下是13组配色方案，同一页面内只选择一组使用。（仅供参考）</a:t>
            </a:r>
            <a:endParaRPr/>
          </a:p>
        </p:txBody>
      </p:sp>
      <p:sp>
        <p:nvSpPr>
          <p:cNvPr id="104" name="Google Shape;104;p15"/>
          <p:cNvSpPr/>
          <p:nvPr/>
        </p:nvSpPr>
        <p:spPr>
          <a:xfrm>
            <a:off x="9866283" y="1346843"/>
            <a:ext cx="1494367" cy="505320"/>
          </a:xfrm>
          <a:prstGeom prst="rect">
            <a:avLst/>
          </a:prstGeom>
          <a:noFill/>
          <a:ln>
            <a:noFill/>
          </a:ln>
        </p:spPr>
        <p:txBody>
          <a:bodyPr spcFirstLastPara="1" wrap="square" lIns="80100" tIns="40050" rIns="80100" bIns="40050" anchor="t" anchorCtr="0">
            <a:spAutoFit/>
          </a:bodyPr>
          <a:lstStyle/>
          <a:p>
            <a:pPr marL="0" marR="0" lvl="0" indent="0" algn="l" rtl="0">
              <a:lnSpc>
                <a:spcPct val="120000"/>
              </a:lnSpc>
              <a:spcBef>
                <a:spcPts val="0"/>
              </a:spcBef>
              <a:spcAft>
                <a:spcPts val="0"/>
              </a:spcAft>
              <a:buNone/>
            </a:pPr>
            <a:r>
              <a:rPr lang="en-US" sz="1200" b="1">
                <a:solidFill>
                  <a:srgbClr val="3F3F3F"/>
                </a:solidFill>
                <a:latin typeface="Microsoft Yahei"/>
                <a:ea typeface="Microsoft Yahei"/>
                <a:cs typeface="Microsoft Yahei"/>
                <a:sym typeface="Microsoft Yahei"/>
              </a:rPr>
              <a:t>客户或者合作伙伴的标志放在右上角.</a:t>
            </a:r>
            <a:endParaRPr sz="1200" b="1">
              <a:solidFill>
                <a:srgbClr val="3F3F3F"/>
              </a:solidFill>
              <a:latin typeface="Microsoft Yahei"/>
              <a:ea typeface="Microsoft Yahei"/>
              <a:cs typeface="Microsoft Yahei"/>
              <a:sym typeface="Microsoft Yahei"/>
            </a:endParaRPr>
          </a:p>
        </p:txBody>
      </p:sp>
      <p:sp>
        <p:nvSpPr>
          <p:cNvPr id="105" name="Google Shape;105;p15"/>
          <p:cNvSpPr/>
          <p:nvPr/>
        </p:nvSpPr>
        <p:spPr>
          <a:xfrm>
            <a:off x="220435" y="224315"/>
            <a:ext cx="5147570" cy="710120"/>
          </a:xfrm>
          <a:prstGeom prst="rect">
            <a:avLst/>
          </a:prstGeom>
          <a:noFill/>
          <a:ln>
            <a:noFill/>
          </a:ln>
        </p:spPr>
        <p:txBody>
          <a:bodyPr spcFirstLastPara="1" wrap="square" lIns="80100" tIns="40050" rIns="80100" bIns="40050" anchor="t" anchorCtr="0">
            <a:spAutoFit/>
          </a:bodyPr>
          <a:lstStyle/>
          <a:p>
            <a:pPr marL="0" marR="0" lvl="0" indent="0" algn="l" rtl="0">
              <a:lnSpc>
                <a:spcPct val="125000"/>
              </a:lnSpc>
              <a:spcBef>
                <a:spcPts val="0"/>
              </a:spcBef>
              <a:spcAft>
                <a:spcPts val="0"/>
              </a:spcAft>
              <a:buNone/>
            </a:pPr>
            <a:r>
              <a:rPr lang="en-US" sz="3600" b="1" i="0" u="none" strike="noStrike" cap="none">
                <a:solidFill>
                  <a:srgbClr val="C80000"/>
                </a:solidFill>
                <a:latin typeface="Microsoft Yahei"/>
                <a:ea typeface="Microsoft Yahei"/>
                <a:cs typeface="Microsoft Yahei"/>
                <a:sym typeface="Microsoft Yahei"/>
              </a:rPr>
              <a:t>幻灯片制作参考规范</a:t>
            </a:r>
            <a:endParaRPr sz="1200" b="1">
              <a:solidFill>
                <a:srgbClr val="3F3F3F"/>
              </a:solidFill>
              <a:latin typeface="Microsoft Yahei"/>
              <a:ea typeface="Microsoft Yahei"/>
              <a:cs typeface="Microsoft Yahei"/>
              <a:sym typeface="Microsoft Yahei"/>
            </a:endParaRPr>
          </a:p>
        </p:txBody>
      </p:sp>
      <p:sp>
        <p:nvSpPr>
          <p:cNvPr id="106" name="Google Shape;106;p15"/>
          <p:cNvSpPr txBox="1"/>
          <p:nvPr/>
        </p:nvSpPr>
        <p:spPr>
          <a:xfrm>
            <a:off x="656470" y="4996660"/>
            <a:ext cx="10904159" cy="146193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a:solidFill>
                  <a:schemeClr val="dk1"/>
                </a:solidFill>
                <a:latin typeface="Microsoft Yahei"/>
                <a:ea typeface="Microsoft Yahei"/>
                <a:cs typeface="Microsoft Yahei"/>
                <a:sym typeface="Microsoft Yahei"/>
              </a:rPr>
              <a:t>Copyright©2011 Huawei Technologies Co., Ltd. All Rights Reserved.</a:t>
            </a:r>
            <a:endParaRPr sz="1400">
              <a:solidFill>
                <a:schemeClr val="dk1"/>
              </a:solidFill>
              <a:latin typeface="Microsoft Yahei"/>
              <a:ea typeface="Microsoft Yahei"/>
              <a:cs typeface="Microsoft Yahei"/>
              <a:sym typeface="Microsoft Yahei"/>
            </a:endParaRPr>
          </a:p>
          <a:p>
            <a:pPr marL="0" marR="0" lvl="0" indent="0" algn="just" rtl="0">
              <a:lnSpc>
                <a:spcPct val="100000"/>
              </a:lnSpc>
              <a:spcBef>
                <a:spcPts val="600"/>
              </a:spcBef>
              <a:spcAft>
                <a:spcPts val="0"/>
              </a:spcAft>
              <a:buNone/>
            </a:pPr>
            <a:r>
              <a:rPr lang="en-US" sz="1400">
                <a:solidFill>
                  <a:schemeClr val="dk1"/>
                </a:solidFill>
                <a:latin typeface="Microsoft Yahei"/>
                <a:ea typeface="Microsoft Yahei"/>
                <a:cs typeface="Microsoft Yahei"/>
                <a:sym typeface="Microsoft Yahei"/>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sz="1400">
              <a:solidFill>
                <a:schemeClr val="dk1"/>
              </a:solidFill>
              <a:latin typeface="Microsoft Yahei"/>
              <a:ea typeface="Microsoft Yahei"/>
              <a:cs typeface="Microsoft Yahei"/>
              <a:sym typeface="Microsoft Yahe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220435" y="105028"/>
            <a:ext cx="11740243" cy="60538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C80000"/>
              </a:buClr>
              <a:buSzPts val="2800"/>
              <a:buFont typeface="Microsoft Yahei"/>
              <a:buNone/>
              <a:defRPr sz="2800" b="1" i="0" u="none" strike="noStrike" cap="none">
                <a:solidFill>
                  <a:srgbClr val="C80000"/>
                </a:solidFill>
                <a:latin typeface="Microsoft Yahei"/>
                <a:ea typeface="Microsoft Yahei"/>
                <a:cs typeface="Microsoft Yahei"/>
                <a:sym typeface="Microsoft Ya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220435" y="794760"/>
            <a:ext cx="11740243" cy="5553044"/>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00000"/>
              </a:lnSpc>
              <a:spcBef>
                <a:spcPts val="1000"/>
              </a:spcBef>
              <a:spcAft>
                <a:spcPts val="0"/>
              </a:spcAft>
              <a:buClr>
                <a:srgbClr val="3F3F3F"/>
              </a:buClr>
              <a:buSzPts val="2000"/>
              <a:buFont typeface="Arial"/>
              <a:buChar char="•"/>
              <a:defRPr sz="2000" b="1" i="0" u="none" strike="noStrike" cap="none">
                <a:solidFill>
                  <a:srgbClr val="3F3F3F"/>
                </a:solidFill>
                <a:latin typeface="Microsoft Yahei"/>
                <a:ea typeface="Microsoft Yahei"/>
                <a:cs typeface="Microsoft Yahei"/>
                <a:sym typeface="Microsoft Yahei"/>
              </a:defRPr>
            </a:lvl1pPr>
            <a:lvl2pPr marL="914400" marR="0" lvl="1" indent="-342900" algn="l" rtl="0">
              <a:lnSpc>
                <a:spcPct val="100000"/>
              </a:lnSpc>
              <a:spcBef>
                <a:spcPts val="500"/>
              </a:spcBef>
              <a:spcAft>
                <a:spcPts val="0"/>
              </a:spcAft>
              <a:buClr>
                <a:srgbClr val="3F3F3F"/>
              </a:buClr>
              <a:buSzPts val="1800"/>
              <a:buFont typeface="Arial"/>
              <a:buChar char="•"/>
              <a:defRPr sz="1800" b="1" i="0" u="none" strike="noStrike" cap="none">
                <a:solidFill>
                  <a:srgbClr val="3F3F3F"/>
                </a:solidFill>
                <a:latin typeface="Microsoft Yahei"/>
                <a:ea typeface="Microsoft Yahei"/>
                <a:cs typeface="Microsoft Yahei"/>
                <a:sym typeface="Microsoft Yahei"/>
              </a:defRPr>
            </a:lvl2pPr>
            <a:lvl3pPr marL="1371600" marR="0" lvl="2" indent="-330200" algn="l" rtl="0">
              <a:lnSpc>
                <a:spcPct val="100000"/>
              </a:lnSpc>
              <a:spcBef>
                <a:spcPts val="500"/>
              </a:spcBef>
              <a:spcAft>
                <a:spcPts val="0"/>
              </a:spcAft>
              <a:buClr>
                <a:srgbClr val="3F3F3F"/>
              </a:buClr>
              <a:buSzPts val="1600"/>
              <a:buFont typeface="Arial"/>
              <a:buChar char="•"/>
              <a:defRPr sz="1600" b="1" i="0" u="none" strike="noStrike" cap="none">
                <a:solidFill>
                  <a:srgbClr val="3F3F3F"/>
                </a:solidFill>
                <a:latin typeface="Microsoft Yahei"/>
                <a:ea typeface="Microsoft Yahei"/>
                <a:cs typeface="Microsoft Yahei"/>
                <a:sym typeface="Microsoft Yahei"/>
              </a:defRPr>
            </a:lvl3pPr>
            <a:lvl4pPr marL="1828800" marR="0" lvl="3" indent="-317500" algn="l" rtl="0">
              <a:lnSpc>
                <a:spcPct val="100000"/>
              </a:lnSpc>
              <a:spcBef>
                <a:spcPts val="500"/>
              </a:spcBef>
              <a:spcAft>
                <a:spcPts val="0"/>
              </a:spcAft>
              <a:buClr>
                <a:srgbClr val="3F3F3F"/>
              </a:buClr>
              <a:buSzPts val="1400"/>
              <a:buFont typeface="Arial"/>
              <a:buChar char="•"/>
              <a:defRPr sz="1400" b="1" i="0" u="none" strike="noStrike" cap="none">
                <a:solidFill>
                  <a:srgbClr val="3F3F3F"/>
                </a:solidFill>
                <a:latin typeface="Microsoft Yahei"/>
                <a:ea typeface="Microsoft Yahei"/>
                <a:cs typeface="Microsoft Yahei"/>
                <a:sym typeface="Microsoft Yahei"/>
              </a:defRPr>
            </a:lvl4pPr>
            <a:lvl5pPr marL="2286000" marR="0" lvl="4" indent="-317500" algn="l" rtl="0">
              <a:lnSpc>
                <a:spcPct val="100000"/>
              </a:lnSpc>
              <a:spcBef>
                <a:spcPts val="500"/>
              </a:spcBef>
              <a:spcAft>
                <a:spcPts val="0"/>
              </a:spcAft>
              <a:buClr>
                <a:srgbClr val="3F3F3F"/>
              </a:buClr>
              <a:buSzPts val="1400"/>
              <a:buFont typeface="Arial"/>
              <a:buChar char="•"/>
              <a:defRPr sz="1400" b="1" i="0" u="none" strike="noStrike" cap="none">
                <a:solidFill>
                  <a:srgbClr val="3F3F3F"/>
                </a:solidFill>
                <a:latin typeface="Microsoft Yahei"/>
                <a:ea typeface="Microsoft Yahei"/>
                <a:cs typeface="Microsoft Yahei"/>
                <a:sym typeface="Microsoft Ya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ftr" idx="11"/>
          </p:nvPr>
        </p:nvSpPr>
        <p:spPr>
          <a:xfrm>
            <a:off x="4038600" y="6433263"/>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sldNum" idx="12"/>
          </p:nvPr>
        </p:nvSpPr>
        <p:spPr>
          <a:xfrm>
            <a:off x="9217478" y="643326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888888"/>
                </a:solidFill>
                <a:latin typeface="Calibri"/>
                <a:ea typeface="Calibri"/>
                <a:cs typeface="Calibri"/>
                <a:sym typeface="Calibri"/>
              </a:defRPr>
            </a:lvl1pPr>
            <a:lvl2pPr marL="0" marR="0" lvl="1" indent="0" algn="r" rtl="0">
              <a:spcBef>
                <a:spcPts val="0"/>
              </a:spcBef>
              <a:buNone/>
              <a:defRPr sz="1200" b="1" i="0" u="none" strike="noStrike" cap="none">
                <a:solidFill>
                  <a:srgbClr val="888888"/>
                </a:solidFill>
                <a:latin typeface="Calibri"/>
                <a:ea typeface="Calibri"/>
                <a:cs typeface="Calibri"/>
                <a:sym typeface="Calibri"/>
              </a:defRPr>
            </a:lvl2pPr>
            <a:lvl3pPr marL="0" marR="0" lvl="2" indent="0" algn="r" rtl="0">
              <a:spcBef>
                <a:spcPts val="0"/>
              </a:spcBef>
              <a:buNone/>
              <a:defRPr sz="1200" b="1" i="0" u="none" strike="noStrike" cap="none">
                <a:solidFill>
                  <a:srgbClr val="888888"/>
                </a:solidFill>
                <a:latin typeface="Calibri"/>
                <a:ea typeface="Calibri"/>
                <a:cs typeface="Calibri"/>
                <a:sym typeface="Calibri"/>
              </a:defRPr>
            </a:lvl3pPr>
            <a:lvl4pPr marL="0" marR="0" lvl="3" indent="0" algn="r" rtl="0">
              <a:spcBef>
                <a:spcPts val="0"/>
              </a:spcBef>
              <a:buNone/>
              <a:defRPr sz="1200" b="1" i="0" u="none" strike="noStrike" cap="none">
                <a:solidFill>
                  <a:srgbClr val="888888"/>
                </a:solidFill>
                <a:latin typeface="Calibri"/>
                <a:ea typeface="Calibri"/>
                <a:cs typeface="Calibri"/>
                <a:sym typeface="Calibri"/>
              </a:defRPr>
            </a:lvl4pPr>
            <a:lvl5pPr marL="0" marR="0" lvl="4" indent="0" algn="r" rtl="0">
              <a:spcBef>
                <a:spcPts val="0"/>
              </a:spcBef>
              <a:buNone/>
              <a:defRPr sz="1200" b="1" i="0" u="none" strike="noStrike" cap="none">
                <a:solidFill>
                  <a:srgbClr val="888888"/>
                </a:solidFill>
                <a:latin typeface="Calibri"/>
                <a:ea typeface="Calibri"/>
                <a:cs typeface="Calibri"/>
                <a:sym typeface="Calibri"/>
              </a:defRPr>
            </a:lvl5pPr>
            <a:lvl6pPr marL="0" marR="0" lvl="5" indent="0" algn="r" rtl="0">
              <a:spcBef>
                <a:spcPts val="0"/>
              </a:spcBef>
              <a:buNone/>
              <a:defRPr sz="1200" b="1" i="0" u="none" strike="noStrike" cap="none">
                <a:solidFill>
                  <a:srgbClr val="888888"/>
                </a:solidFill>
                <a:latin typeface="Calibri"/>
                <a:ea typeface="Calibri"/>
                <a:cs typeface="Calibri"/>
                <a:sym typeface="Calibri"/>
              </a:defRPr>
            </a:lvl6pPr>
            <a:lvl7pPr marL="0" marR="0" lvl="6" indent="0" algn="r" rtl="0">
              <a:spcBef>
                <a:spcPts val="0"/>
              </a:spcBef>
              <a:buNone/>
              <a:defRPr sz="1200" b="1" i="0" u="none" strike="noStrike" cap="none">
                <a:solidFill>
                  <a:srgbClr val="888888"/>
                </a:solidFill>
                <a:latin typeface="Calibri"/>
                <a:ea typeface="Calibri"/>
                <a:cs typeface="Calibri"/>
                <a:sym typeface="Calibri"/>
              </a:defRPr>
            </a:lvl7pPr>
            <a:lvl8pPr marL="0" marR="0" lvl="7" indent="0" algn="r" rtl="0">
              <a:spcBef>
                <a:spcPts val="0"/>
              </a:spcBef>
              <a:buNone/>
              <a:defRPr sz="1200" b="1" i="0" u="none" strike="noStrike" cap="none">
                <a:solidFill>
                  <a:srgbClr val="888888"/>
                </a:solidFill>
                <a:latin typeface="Calibri"/>
                <a:ea typeface="Calibri"/>
                <a:cs typeface="Calibri"/>
                <a:sym typeface="Calibri"/>
              </a:defRPr>
            </a:lvl8pPr>
            <a:lvl9pPr marL="0" marR="0" lvl="8" indent="0" algn="r" rtl="0">
              <a:spcBef>
                <a:spcPts val="0"/>
              </a:spcBef>
              <a:buNone/>
              <a:defRPr sz="1200" b="1"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draft-mendes-rtgwg-rosa-use-cas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atatracker.ietf.org/doc/draft-contreras-rtgwg-rosa-gaa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draft-mendes-rtgwg-rosa-use-case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datatracker.ietf.org/doc/draft-contreras-rtgwg-rosa-ga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p:nvPr/>
        </p:nvSpPr>
        <p:spPr>
          <a:xfrm>
            <a:off x="475595" y="2056761"/>
            <a:ext cx="11462183" cy="2503502"/>
          </a:xfrm>
          <a:prstGeom prst="rect">
            <a:avLst/>
          </a:prstGeom>
          <a:noFill/>
          <a:ln>
            <a:noFill/>
          </a:ln>
        </p:spPr>
        <p:txBody>
          <a:bodyPr spcFirstLastPara="1" wrap="square" lIns="91425" tIns="45700" rIns="91425" bIns="45700" anchor="ctr" anchorCtr="0">
            <a:normAutofit lnSpcReduction="10000"/>
          </a:bodyPr>
          <a:lstStyle/>
          <a:p>
            <a:pPr marL="0" marR="0" lvl="0" indent="0" algn="l" rtl="0">
              <a:lnSpc>
                <a:spcPct val="150000"/>
              </a:lnSpc>
              <a:spcBef>
                <a:spcPts val="0"/>
              </a:spcBef>
              <a:spcAft>
                <a:spcPts val="0"/>
              </a:spcAft>
              <a:buClr>
                <a:srgbClr val="3F3F3F"/>
              </a:buClr>
              <a:buSzPts val="3200"/>
              <a:buFont typeface="Microsoft Yahei"/>
              <a:buNone/>
            </a:pPr>
            <a:r>
              <a:rPr lang="en-US" sz="3200" b="1" dirty="0">
                <a:solidFill>
                  <a:srgbClr val="3F3F3F"/>
                </a:solidFill>
                <a:latin typeface="Microsoft Yahei"/>
                <a:ea typeface="Microsoft Yahei"/>
                <a:cs typeface="Microsoft Yahei"/>
                <a:sym typeface="Microsoft Yahei"/>
              </a:rPr>
              <a:t>Use cases</a:t>
            </a:r>
            <a:r>
              <a:rPr lang="en-US" sz="3200" b="1" i="0" u="none" strike="noStrike" cap="none" dirty="0">
                <a:solidFill>
                  <a:srgbClr val="3F3F3F"/>
                </a:solidFill>
                <a:latin typeface="Microsoft Yahei"/>
                <a:ea typeface="Microsoft Yahei"/>
                <a:cs typeface="Microsoft Yahei"/>
                <a:sym typeface="Microsoft Yahei"/>
              </a:rPr>
              <a:t> for ROSA </a:t>
            </a:r>
            <a:endParaRPr dirty="0"/>
          </a:p>
          <a:p>
            <a:pPr marL="0" marR="0" lvl="0" indent="0" algn="l" rtl="0">
              <a:lnSpc>
                <a:spcPct val="150000"/>
              </a:lnSpc>
              <a:spcBef>
                <a:spcPts val="0"/>
              </a:spcBef>
              <a:spcAft>
                <a:spcPts val="0"/>
              </a:spcAft>
              <a:buClr>
                <a:srgbClr val="3F3F3F"/>
              </a:buClr>
              <a:buSzPts val="3200"/>
              <a:buFont typeface="Microsoft Yahei"/>
              <a:buNone/>
            </a:pPr>
            <a:r>
              <a:rPr lang="en-US" sz="3200" b="1" i="0" u="none" strike="noStrike" cap="none" dirty="0">
                <a:solidFill>
                  <a:srgbClr val="3F3F3F"/>
                </a:solidFill>
                <a:latin typeface="Microsoft Yahei"/>
                <a:ea typeface="Microsoft Yahei"/>
                <a:cs typeface="Microsoft Yahei"/>
                <a:sym typeface="Microsoft Yahei"/>
              </a:rPr>
              <a:t>…</a:t>
            </a:r>
            <a:r>
              <a:rPr lang="en-US" sz="3200" b="1" dirty="0">
                <a:solidFill>
                  <a:srgbClr val="3F3F3F"/>
                </a:solidFill>
                <a:latin typeface="Microsoft Yahei"/>
                <a:ea typeface="Microsoft Yahei"/>
                <a:cs typeface="Microsoft Yahei"/>
                <a:sym typeface="Microsoft Yahei"/>
              </a:rPr>
              <a:t> Content distribution and CDN interconnect</a:t>
            </a:r>
            <a:endParaRPr dirty="0"/>
          </a:p>
          <a:p>
            <a:pPr marL="0" marR="0" lvl="0" indent="0" algn="l" rtl="0">
              <a:lnSpc>
                <a:spcPct val="150000"/>
              </a:lnSpc>
              <a:spcBef>
                <a:spcPts val="0"/>
              </a:spcBef>
              <a:spcAft>
                <a:spcPts val="0"/>
              </a:spcAft>
              <a:buClr>
                <a:srgbClr val="C80000"/>
              </a:buClr>
              <a:buSzPts val="2400"/>
              <a:buFont typeface="Microsoft Yahei"/>
              <a:buNone/>
            </a:pPr>
            <a:endParaRPr sz="2400" b="1" i="0" u="none" strike="noStrike" cap="none" dirty="0">
              <a:solidFill>
                <a:srgbClr val="3F3F3F"/>
              </a:solidFill>
              <a:latin typeface="Calibri"/>
              <a:ea typeface="Calibri"/>
              <a:cs typeface="Calibri"/>
              <a:sym typeface="Calibri"/>
            </a:endParaRPr>
          </a:p>
          <a:p>
            <a:pPr marL="0" marR="0" lvl="0" indent="0" algn="l" rtl="0">
              <a:lnSpc>
                <a:spcPct val="150000"/>
              </a:lnSpc>
              <a:spcBef>
                <a:spcPts val="0"/>
              </a:spcBef>
              <a:spcAft>
                <a:spcPts val="0"/>
              </a:spcAft>
              <a:buClr>
                <a:srgbClr val="3F3F3F"/>
              </a:buClr>
              <a:buSzPts val="2000"/>
              <a:buFont typeface="Calibri"/>
              <a:buNone/>
            </a:pPr>
            <a:r>
              <a:rPr lang="en-US" sz="2000" b="1" dirty="0">
                <a:solidFill>
                  <a:srgbClr val="3F3F3F"/>
                </a:solidFill>
                <a:latin typeface="Calibri"/>
                <a:ea typeface="Calibri"/>
                <a:cs typeface="Calibri"/>
                <a:sym typeface="Calibri"/>
              </a:rPr>
              <a:t>Paulo Mendes (Airbus), J. Finkhaeuser (</a:t>
            </a:r>
            <a:r>
              <a:rPr lang="en-US" sz="2000" b="1" dirty="0" err="1">
                <a:solidFill>
                  <a:srgbClr val="3F3F3F"/>
                </a:solidFill>
                <a:latin typeface="Calibri"/>
                <a:ea typeface="Calibri"/>
                <a:cs typeface="Calibri"/>
                <a:sym typeface="Calibri"/>
              </a:rPr>
              <a:t>Interpeer</a:t>
            </a:r>
            <a:r>
              <a:rPr lang="en-US" sz="2000" b="1" dirty="0">
                <a:solidFill>
                  <a:srgbClr val="3F3F3F"/>
                </a:solidFill>
                <a:latin typeface="Calibri"/>
                <a:ea typeface="Calibri"/>
                <a:cs typeface="Calibri"/>
                <a:sym typeface="Calibri"/>
              </a:rPr>
              <a:t>), </a:t>
            </a:r>
            <a:r>
              <a:rPr lang="en-US" sz="2000" b="1" u="sng" dirty="0">
                <a:solidFill>
                  <a:srgbClr val="3F3F3F"/>
                </a:solidFill>
                <a:latin typeface="Calibri"/>
                <a:ea typeface="Calibri"/>
                <a:cs typeface="Calibri"/>
                <a:sym typeface="Calibri"/>
              </a:rPr>
              <a:t>Luis Contreras</a:t>
            </a:r>
            <a:r>
              <a:rPr lang="en-US" sz="2000" b="1" dirty="0">
                <a:solidFill>
                  <a:srgbClr val="3F3F3F"/>
                </a:solidFill>
                <a:latin typeface="Calibri"/>
                <a:ea typeface="Calibri"/>
                <a:cs typeface="Calibri"/>
                <a:sym typeface="Calibri"/>
              </a:rPr>
              <a:t> (Telefonica), </a:t>
            </a:r>
            <a:r>
              <a:rPr lang="en-US" sz="2000" b="1" i="0" strike="noStrike" cap="none" dirty="0">
                <a:solidFill>
                  <a:srgbClr val="3F3F3F"/>
                </a:solidFill>
                <a:latin typeface="Calibri"/>
                <a:ea typeface="Calibri"/>
                <a:cs typeface="Calibri"/>
                <a:sym typeface="Calibri"/>
              </a:rPr>
              <a:t>Dirk Trossen</a:t>
            </a:r>
            <a:r>
              <a:rPr lang="en-US" sz="2000" b="1" i="0" u="none" strike="noStrike" cap="none" dirty="0">
                <a:solidFill>
                  <a:srgbClr val="3F3F3F"/>
                </a:solidFill>
                <a:latin typeface="Calibri"/>
                <a:ea typeface="Calibri"/>
                <a:cs typeface="Calibri"/>
                <a:sym typeface="Calibri"/>
              </a:rPr>
              <a:t> (Huawei)</a:t>
            </a:r>
            <a:endParaRPr sz="2000" b="1" i="0" u="none" strike="noStrike" cap="none" dirty="0">
              <a:solidFill>
                <a:srgbClr val="3F3F3F"/>
              </a:solidFill>
              <a:latin typeface="Calibri"/>
              <a:ea typeface="Calibri"/>
              <a:cs typeface="Calibri"/>
              <a:sym typeface="Calibri"/>
            </a:endParaRPr>
          </a:p>
        </p:txBody>
      </p:sp>
      <p:sp>
        <p:nvSpPr>
          <p:cNvPr id="113" name="Google Shape;113;p1"/>
          <p:cNvSpPr txBox="1"/>
          <p:nvPr/>
        </p:nvSpPr>
        <p:spPr>
          <a:xfrm>
            <a:off x="475596" y="5051881"/>
            <a:ext cx="3216166" cy="333553"/>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en-US" sz="1600" b="1" i="0" u="none" strike="noStrike" cap="none">
                <a:solidFill>
                  <a:srgbClr val="3F3F3F"/>
                </a:solidFill>
                <a:latin typeface="Microsoft Yahei"/>
                <a:ea typeface="Microsoft Yahei"/>
                <a:cs typeface="Microsoft Yahei"/>
                <a:sym typeface="Microsoft Yahei"/>
              </a:rPr>
              <a:t>24.07.2023</a:t>
            </a:r>
            <a:endParaRPr/>
          </a:p>
        </p:txBody>
      </p:sp>
      <p:sp>
        <p:nvSpPr>
          <p:cNvPr id="114" name="Google Shape;114;p1"/>
          <p:cNvSpPr txBox="1"/>
          <p:nvPr/>
        </p:nvSpPr>
        <p:spPr>
          <a:xfrm>
            <a:off x="475595" y="937268"/>
            <a:ext cx="7058250" cy="348813"/>
          </a:xfrm>
          <a:prstGeom prst="rect">
            <a:avLst/>
          </a:prstGeom>
          <a:noFill/>
          <a:ln>
            <a:noFill/>
          </a:ln>
        </p:spPr>
        <p:txBody>
          <a:bodyPr spcFirstLastPara="1" wrap="square" lIns="91425" tIns="45700" rIns="91425" bIns="45700" anchor="t" anchorCtr="0">
            <a:spAutoFit/>
          </a:bodyPr>
          <a:lstStyle/>
          <a:p>
            <a:pPr marL="0" marR="0" lvl="0" indent="0" algn="l" rtl="0">
              <a:lnSpc>
                <a:spcPct val="111111"/>
              </a:lnSpc>
              <a:spcBef>
                <a:spcPts val="0"/>
              </a:spcBef>
              <a:spcAft>
                <a:spcPts val="0"/>
              </a:spcAft>
              <a:buNone/>
            </a:pPr>
            <a:r>
              <a:rPr lang="en-US" sz="1800" b="1" i="0" u="none" strike="noStrike" cap="none">
                <a:solidFill>
                  <a:srgbClr val="3F3F3F"/>
                </a:solidFill>
                <a:latin typeface="Calibri"/>
                <a:ea typeface="Calibri"/>
                <a:cs typeface="Calibri"/>
                <a:sym typeface="Calibri"/>
              </a:rPr>
              <a:t>IETF117 – ROSA side meeting</a:t>
            </a:r>
            <a:endParaRPr sz="1200" b="1" i="0" u="none" strike="noStrike" cap="none">
              <a:solidFill>
                <a:srgbClr val="3F3F3F"/>
              </a:solidFill>
              <a:latin typeface="Microsoft Yahei"/>
              <a:ea typeface="Microsoft Yahei"/>
              <a:cs typeface="Microsoft Yahei"/>
              <a:sym typeface="Microsoft Yahei"/>
            </a:endParaRPr>
          </a:p>
        </p:txBody>
      </p:sp>
      <p:sp>
        <p:nvSpPr>
          <p:cNvPr id="115" name="Google Shape;115;p1"/>
          <p:cNvSpPr txBox="1"/>
          <p:nvPr/>
        </p:nvSpPr>
        <p:spPr>
          <a:xfrm>
            <a:off x="475595" y="1200332"/>
            <a:ext cx="8630377" cy="571695"/>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000" b="1" i="0" u="sng" strike="noStrike" cap="none">
                <a:solidFill>
                  <a:srgbClr val="3F3F3F"/>
                </a:solidFill>
                <a:latin typeface="Microsoft Yahei"/>
                <a:ea typeface="Microsoft Yahei"/>
                <a:cs typeface="Microsoft Yahei"/>
                <a:sym typeface="Microsoft Yahei"/>
                <a:hlinkClick r:id="rId3">
                  <a:extLst>
                    <a:ext uri="{A12FA001-AC4F-418D-AE19-62706E023703}">
                      <ahyp:hlinkClr xmlns:ahyp="http://schemas.microsoft.com/office/drawing/2018/hyperlinkcolor" val="tx"/>
                    </a:ext>
                  </a:extLst>
                </a:hlinkClick>
              </a:rPr>
              <a:t>https://datatracker.ietf.org/doc/draft-mendes-rtgwg-rosa-use-cases/</a:t>
            </a:r>
            <a:r>
              <a:rPr lang="en-US" sz="1000" b="1" i="0" u="none" strike="noStrike" cap="none">
                <a:solidFill>
                  <a:srgbClr val="3F3F3F"/>
                </a:solidFill>
                <a:latin typeface="Microsoft Yahei"/>
                <a:ea typeface="Microsoft Yahei"/>
                <a:cs typeface="Microsoft Yahei"/>
                <a:sym typeface="Microsoft Yahei"/>
              </a:rPr>
              <a:t> </a:t>
            </a:r>
            <a:endParaRPr/>
          </a:p>
          <a:p>
            <a:pPr marL="0" marR="0" lvl="0" indent="0" algn="l" rtl="0">
              <a:lnSpc>
                <a:spcPct val="200000"/>
              </a:lnSpc>
              <a:spcBef>
                <a:spcPts val="0"/>
              </a:spcBef>
              <a:spcAft>
                <a:spcPts val="0"/>
              </a:spcAft>
              <a:buNone/>
            </a:pPr>
            <a:r>
              <a:rPr lang="en-US" sz="1000" b="1" i="0" u="sng" strike="noStrike" cap="none">
                <a:solidFill>
                  <a:srgbClr val="3F3F3F"/>
                </a:solidFill>
                <a:latin typeface="Microsoft Yahei"/>
                <a:ea typeface="Microsoft Yahei"/>
                <a:cs typeface="Microsoft Yahei"/>
                <a:sym typeface="Microsoft Yahei"/>
                <a:hlinkClick r:id="rId4">
                  <a:extLst>
                    <a:ext uri="{A12FA001-AC4F-418D-AE19-62706E023703}">
                      <ahyp:hlinkClr xmlns:ahyp="http://schemas.microsoft.com/office/drawing/2018/hyperlinkcolor" val="tx"/>
                    </a:ext>
                  </a:extLst>
                </a:hlinkClick>
              </a:rPr>
              <a:t>https://datatracker.ietf.org/doc/draft-contreras-rtgwg-rosa-gaar/</a:t>
            </a:r>
            <a:r>
              <a:rPr lang="en-US" sz="1000" b="1" i="0" u="none" strike="noStrike" cap="none">
                <a:solidFill>
                  <a:srgbClr val="3F3F3F"/>
                </a:solidFill>
                <a:latin typeface="Microsoft Yahei"/>
                <a:ea typeface="Microsoft Yahei"/>
                <a:cs typeface="Microsoft Yahei"/>
                <a:sym typeface="Microsoft Yahei"/>
              </a:rPr>
              <a:t> </a:t>
            </a:r>
            <a:endParaRPr sz="1000" b="1" i="0" u="none" strike="noStrike" cap="none">
              <a:solidFill>
                <a:srgbClr val="3F3F3F"/>
              </a:solidFill>
              <a:latin typeface="Microsoft Yahei"/>
              <a:ea typeface="Microsoft Yahei"/>
              <a:cs typeface="Microsoft Yahei"/>
              <a:sym typeface="Microsoft Yahe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body" idx="1"/>
          </p:nvPr>
        </p:nvSpPr>
        <p:spPr>
          <a:xfrm>
            <a:off x="220435" y="1307593"/>
            <a:ext cx="11656500" cy="51246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Clr>
                <a:srgbClr val="3F3F3F"/>
              </a:buClr>
              <a:buSzPct val="108368"/>
              <a:buNone/>
            </a:pPr>
            <a:r>
              <a:rPr lang="en-US" sz="2583" dirty="0"/>
              <a:t>Media content represents the highest portion of traffic on operator’s networks</a:t>
            </a:r>
            <a:endParaRPr sz="2583" dirty="0"/>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Media (mostly video) takes the highest share of traffic, being closed to 70%-80% of the traffic on operator’s networks nowadays. This trend will increase with the emergence of new media-based services </a:t>
            </a:r>
            <a:endParaRPr b="0" dirty="0">
              <a:latin typeface="Arial"/>
              <a:ea typeface="Arial"/>
              <a:cs typeface="Arial"/>
              <a:sym typeface="Arial"/>
            </a:endParaRPr>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Specific overlay platforms, i.e. CDNs, are usually deployed either by operators or over-the-top content providers as a way of optimizing the traffic delivery, in terms of proximity, latency, quality, etc. </a:t>
            </a:r>
          </a:p>
          <a:p>
            <a:pPr marL="228600" lvl="0" indent="-241934" algn="l" rtl="0">
              <a:lnSpc>
                <a:spcPct val="100000"/>
              </a:lnSpc>
              <a:spcBef>
                <a:spcPts val="1000"/>
              </a:spcBef>
              <a:spcAft>
                <a:spcPts val="0"/>
              </a:spcAft>
              <a:buClr>
                <a:srgbClr val="3F3F3F"/>
              </a:buClr>
              <a:buSzPct val="140000"/>
              <a:buChar char="•"/>
            </a:pPr>
            <a:r>
              <a:rPr lang="es-ES" sz="2100" b="0" dirty="0" err="1">
                <a:latin typeface="Arial"/>
                <a:cs typeface="Arial"/>
              </a:rPr>
              <a:t>Selection</a:t>
            </a:r>
            <a:r>
              <a:rPr lang="es-ES" sz="2100" b="0" dirty="0">
                <a:latin typeface="Arial"/>
                <a:cs typeface="Arial"/>
              </a:rPr>
              <a:t> of </a:t>
            </a:r>
            <a:r>
              <a:rPr lang="es-ES" sz="2100" b="0" dirty="0" err="1">
                <a:latin typeface="Arial"/>
                <a:cs typeface="Arial"/>
              </a:rPr>
              <a:t>the</a:t>
            </a:r>
            <a:r>
              <a:rPr lang="es-ES" sz="2100" b="0" dirty="0">
                <a:latin typeface="Arial"/>
                <a:cs typeface="Arial"/>
              </a:rPr>
              <a:t> cache </a:t>
            </a:r>
            <a:r>
              <a:rPr lang="es-ES" sz="2100" b="0" dirty="0" err="1">
                <a:latin typeface="Arial"/>
                <a:cs typeface="Arial"/>
              </a:rPr>
              <a:t>for</a:t>
            </a:r>
            <a:r>
              <a:rPr lang="es-ES" sz="2100" b="0" dirty="0">
                <a:latin typeface="Arial"/>
                <a:cs typeface="Arial"/>
              </a:rPr>
              <a:t> a </a:t>
            </a:r>
            <a:r>
              <a:rPr lang="es-ES" sz="2100" b="0" dirty="0" err="1">
                <a:latin typeface="Arial"/>
                <a:cs typeface="Arial"/>
              </a:rPr>
              <a:t>specific</a:t>
            </a:r>
            <a:r>
              <a:rPr lang="es-ES" sz="2100" b="0" dirty="0">
                <a:latin typeface="Arial"/>
                <a:cs typeface="Arial"/>
              </a:rPr>
              <a:t> </a:t>
            </a:r>
            <a:r>
              <a:rPr lang="es-ES" sz="2100" b="0" dirty="0" err="1">
                <a:latin typeface="Arial"/>
                <a:cs typeface="Arial"/>
              </a:rPr>
              <a:t>customer</a:t>
            </a:r>
            <a:r>
              <a:rPr lang="es-ES" sz="2100" b="0" dirty="0">
                <a:latin typeface="Arial"/>
                <a:cs typeface="Arial"/>
              </a:rPr>
              <a:t> </a:t>
            </a:r>
            <a:r>
              <a:rPr lang="es-ES" sz="2100" b="0" dirty="0" err="1">
                <a:latin typeface="Arial"/>
                <a:cs typeface="Arial"/>
              </a:rPr>
              <a:t>request</a:t>
            </a:r>
            <a:r>
              <a:rPr lang="es-ES" sz="2100" b="0" dirty="0">
                <a:latin typeface="Arial"/>
                <a:cs typeface="Arial"/>
              </a:rPr>
              <a:t> </a:t>
            </a:r>
            <a:r>
              <a:rPr lang="es-ES" sz="2100" b="0" dirty="0" err="1">
                <a:latin typeface="Arial"/>
                <a:cs typeface="Arial"/>
              </a:rPr>
              <a:t>is</a:t>
            </a:r>
            <a:r>
              <a:rPr lang="es-ES" sz="2100" b="0" dirty="0">
                <a:latin typeface="Arial"/>
                <a:cs typeface="Arial"/>
              </a:rPr>
              <a:t> </a:t>
            </a:r>
            <a:r>
              <a:rPr lang="es-ES" sz="2100" b="0" dirty="0" err="1">
                <a:latin typeface="Arial"/>
                <a:cs typeface="Arial"/>
              </a:rPr>
              <a:t>based</a:t>
            </a:r>
            <a:r>
              <a:rPr lang="es-ES" sz="2100" b="0" dirty="0">
                <a:latin typeface="Arial"/>
                <a:cs typeface="Arial"/>
              </a:rPr>
              <a:t> on DNS </a:t>
            </a:r>
            <a:r>
              <a:rPr lang="es-ES" sz="2100" b="0" dirty="0" err="1">
                <a:latin typeface="Arial"/>
                <a:cs typeface="Arial"/>
              </a:rPr>
              <a:t>resolution</a:t>
            </a:r>
            <a:r>
              <a:rPr lang="es-ES" sz="2100" b="0" dirty="0">
                <a:latin typeface="Arial"/>
                <a:cs typeface="Arial"/>
              </a:rPr>
              <a:t> , </a:t>
            </a:r>
            <a:r>
              <a:rPr lang="es-ES" sz="2100" b="0" dirty="0" err="1">
                <a:latin typeface="Arial"/>
                <a:cs typeface="Arial"/>
              </a:rPr>
              <a:t>with</a:t>
            </a:r>
            <a:r>
              <a:rPr lang="es-ES" sz="2100" b="0" dirty="0">
                <a:latin typeface="Arial"/>
                <a:cs typeface="Arial"/>
              </a:rPr>
              <a:t> </a:t>
            </a:r>
            <a:r>
              <a:rPr lang="es-ES" sz="2100" b="0" dirty="0" err="1">
                <a:latin typeface="Arial"/>
                <a:cs typeface="Arial"/>
              </a:rPr>
              <a:t>the</a:t>
            </a:r>
            <a:r>
              <a:rPr lang="es-ES" sz="2100" b="0" dirty="0">
                <a:latin typeface="Arial"/>
                <a:cs typeface="Arial"/>
              </a:rPr>
              <a:t> decisión </a:t>
            </a:r>
            <a:r>
              <a:rPr lang="es-ES" sz="2100" b="0" dirty="0" err="1">
                <a:latin typeface="Arial"/>
                <a:cs typeface="Arial"/>
              </a:rPr>
              <a:t>being</a:t>
            </a:r>
            <a:r>
              <a:rPr lang="es-ES" sz="2100" b="0" dirty="0">
                <a:latin typeface="Arial"/>
                <a:cs typeface="Arial"/>
              </a:rPr>
              <a:t> </a:t>
            </a:r>
            <a:r>
              <a:rPr lang="es-ES" sz="2100" b="0" dirty="0" err="1">
                <a:latin typeface="Arial"/>
                <a:cs typeface="Arial"/>
              </a:rPr>
              <a:t>taken</a:t>
            </a:r>
            <a:r>
              <a:rPr lang="es-ES" sz="2100" b="0" dirty="0">
                <a:latin typeface="Arial"/>
                <a:cs typeface="Arial"/>
              </a:rPr>
              <a:t> </a:t>
            </a:r>
            <a:r>
              <a:rPr lang="es-ES" sz="2100" b="0" dirty="0" err="1">
                <a:latin typeface="Arial"/>
                <a:cs typeface="Arial"/>
              </a:rPr>
              <a:t>by</a:t>
            </a:r>
            <a:r>
              <a:rPr lang="es-ES" sz="2100" b="0" dirty="0">
                <a:latin typeface="Arial"/>
                <a:cs typeface="Arial"/>
              </a:rPr>
              <a:t> </a:t>
            </a:r>
            <a:r>
              <a:rPr lang="es-ES" sz="2100" b="0" dirty="0" err="1">
                <a:latin typeface="Arial"/>
                <a:cs typeface="Arial"/>
              </a:rPr>
              <a:t>the</a:t>
            </a:r>
            <a:r>
              <a:rPr lang="es-ES" sz="2100" b="0" dirty="0">
                <a:latin typeface="Arial"/>
                <a:cs typeface="Arial"/>
              </a:rPr>
              <a:t> CDN </a:t>
            </a:r>
            <a:r>
              <a:rPr lang="es-ES" sz="2100" b="0" dirty="0" err="1">
                <a:latin typeface="Arial"/>
                <a:cs typeface="Arial"/>
              </a:rPr>
              <a:t>logic</a:t>
            </a:r>
            <a:r>
              <a:rPr lang="es-ES" sz="2100" b="0" dirty="0">
                <a:latin typeface="Arial"/>
                <a:cs typeface="Arial"/>
              </a:rPr>
              <a:t> </a:t>
            </a:r>
            <a:r>
              <a:rPr lang="es-ES" sz="2100" b="0" dirty="0" err="1">
                <a:latin typeface="Arial"/>
                <a:cs typeface="Arial"/>
              </a:rPr>
              <a:t>currently</a:t>
            </a:r>
            <a:r>
              <a:rPr lang="es-ES" sz="2100" b="0" dirty="0">
                <a:latin typeface="Arial"/>
                <a:cs typeface="Arial"/>
              </a:rPr>
              <a:t> </a:t>
            </a:r>
            <a:r>
              <a:rPr lang="es-ES" sz="2100" b="0" dirty="0" err="1">
                <a:latin typeface="Arial"/>
                <a:cs typeface="Arial"/>
              </a:rPr>
              <a:t>based</a:t>
            </a:r>
            <a:r>
              <a:rPr lang="es-ES" sz="2100" b="0" dirty="0">
                <a:latin typeface="Arial"/>
                <a:cs typeface="Arial"/>
              </a:rPr>
              <a:t> on </a:t>
            </a:r>
            <a:r>
              <a:rPr lang="es-ES" sz="2100" b="0" dirty="0" err="1">
                <a:latin typeface="Arial"/>
                <a:cs typeface="Arial"/>
              </a:rPr>
              <a:t>metrics</a:t>
            </a:r>
            <a:r>
              <a:rPr lang="es-ES" sz="2100" b="0" dirty="0">
                <a:latin typeface="Arial"/>
                <a:cs typeface="Arial"/>
              </a:rPr>
              <a:t> of </a:t>
            </a:r>
            <a:r>
              <a:rPr lang="es-ES" sz="2100" b="0" dirty="0" err="1">
                <a:latin typeface="Arial"/>
                <a:cs typeface="Arial"/>
              </a:rPr>
              <a:t>the</a:t>
            </a:r>
            <a:r>
              <a:rPr lang="es-ES" sz="2100" b="0" dirty="0">
                <a:latin typeface="Arial"/>
                <a:cs typeface="Arial"/>
              </a:rPr>
              <a:t> </a:t>
            </a:r>
            <a:r>
              <a:rPr lang="es-ES" sz="2100" b="0" dirty="0" err="1">
                <a:latin typeface="Arial"/>
                <a:cs typeface="Arial"/>
              </a:rPr>
              <a:t>proper</a:t>
            </a:r>
            <a:r>
              <a:rPr lang="es-ES" sz="2100" b="0" dirty="0">
                <a:latin typeface="Arial"/>
                <a:cs typeface="Arial"/>
              </a:rPr>
              <a:t> CDN </a:t>
            </a:r>
            <a:r>
              <a:rPr lang="es-ES" sz="2100" b="0" dirty="0" err="1">
                <a:latin typeface="Arial"/>
                <a:cs typeface="Arial"/>
              </a:rPr>
              <a:t>system</a:t>
            </a:r>
            <a:r>
              <a:rPr lang="es-ES" sz="2100" b="0" dirty="0">
                <a:latin typeface="Arial"/>
                <a:cs typeface="Arial"/>
              </a:rPr>
              <a:t> (cache status, </a:t>
            </a:r>
            <a:r>
              <a:rPr lang="es-ES" sz="2100" b="0" dirty="0" err="1">
                <a:latin typeface="Arial"/>
                <a:cs typeface="Arial"/>
              </a:rPr>
              <a:t>content</a:t>
            </a:r>
            <a:r>
              <a:rPr lang="es-ES" sz="2100" b="0" dirty="0">
                <a:latin typeface="Arial"/>
                <a:cs typeface="Arial"/>
              </a:rPr>
              <a:t> </a:t>
            </a:r>
            <a:r>
              <a:rPr lang="es-ES" sz="2100" b="0" dirty="0" err="1">
                <a:latin typeface="Arial"/>
                <a:cs typeface="Arial"/>
              </a:rPr>
              <a:t>availability</a:t>
            </a:r>
            <a:r>
              <a:rPr lang="es-ES" sz="2100" b="0" dirty="0">
                <a:latin typeface="Arial"/>
                <a:cs typeface="Arial"/>
              </a:rPr>
              <a:t>, hit ratio, </a:t>
            </a:r>
            <a:r>
              <a:rPr lang="es-ES" sz="2100" b="0" dirty="0" err="1">
                <a:latin typeface="Arial"/>
                <a:cs typeface="Arial"/>
              </a:rPr>
              <a:t>etc</a:t>
            </a:r>
            <a:r>
              <a:rPr lang="es-ES" sz="2100" b="0" dirty="0">
                <a:latin typeface="Arial"/>
                <a:cs typeface="Arial"/>
              </a:rPr>
              <a:t>).</a:t>
            </a:r>
            <a:endParaRPr sz="2100" b="0" dirty="0">
              <a:latin typeface="Arial"/>
              <a:cs typeface="Arial"/>
            </a:endParaRPr>
          </a:p>
          <a:p>
            <a:pPr marL="0" lvl="0" indent="0" algn="l" rtl="0">
              <a:lnSpc>
                <a:spcPct val="100000"/>
              </a:lnSpc>
              <a:spcBef>
                <a:spcPts val="1000"/>
              </a:spcBef>
              <a:spcAft>
                <a:spcPts val="0"/>
              </a:spcAft>
              <a:buClr>
                <a:srgbClr val="3F3F3F"/>
              </a:buClr>
              <a:buSzPct val="100000"/>
              <a:buNone/>
            </a:pPr>
            <a:endParaRPr sz="2800" dirty="0"/>
          </a:p>
          <a:p>
            <a:pPr marL="0" lvl="0" indent="0" algn="l" rtl="0">
              <a:lnSpc>
                <a:spcPct val="100000"/>
              </a:lnSpc>
              <a:spcBef>
                <a:spcPts val="1000"/>
              </a:spcBef>
              <a:spcAft>
                <a:spcPts val="0"/>
              </a:spcAft>
              <a:buClr>
                <a:srgbClr val="3F3F3F"/>
              </a:buClr>
              <a:buSzPct val="108368"/>
              <a:buNone/>
            </a:pPr>
            <a:r>
              <a:rPr lang="en-US" sz="2583" dirty="0"/>
              <a:t>Different ways of improving content distribution based on service-based routing</a:t>
            </a:r>
            <a:endParaRPr sz="1783" dirty="0"/>
          </a:p>
          <a:p>
            <a:pPr marL="228600" lvl="0" indent="-241934" algn="l" rtl="0">
              <a:lnSpc>
                <a:spcPct val="100000"/>
              </a:lnSpc>
              <a:spcBef>
                <a:spcPts val="1000"/>
              </a:spcBef>
              <a:spcAft>
                <a:spcPts val="0"/>
              </a:spcAft>
              <a:buClr>
                <a:srgbClr val="3F3F3F"/>
              </a:buClr>
              <a:buSzPct val="140000"/>
              <a:buChar char="•"/>
            </a:pPr>
            <a:r>
              <a:rPr lang="es-ES" sz="2100" b="0" dirty="0">
                <a:latin typeface="Arial"/>
                <a:cs typeface="Arial"/>
              </a:rPr>
              <a:t>In a CDN </a:t>
            </a:r>
            <a:r>
              <a:rPr lang="es-ES" sz="2100" b="0" dirty="0" err="1">
                <a:latin typeface="Arial"/>
                <a:cs typeface="Arial"/>
              </a:rPr>
              <a:t>system</a:t>
            </a:r>
            <a:r>
              <a:rPr lang="es-ES" sz="2100" b="0" dirty="0">
                <a:latin typeface="Arial"/>
                <a:cs typeface="Arial"/>
              </a:rPr>
              <a:t>, </a:t>
            </a:r>
            <a:r>
              <a:rPr lang="es-ES" sz="2100" b="0" dirty="0" err="1">
                <a:latin typeface="Arial"/>
                <a:cs typeface="Arial"/>
              </a:rPr>
              <a:t>the</a:t>
            </a:r>
            <a:r>
              <a:rPr lang="es-ES" sz="2100" b="0" dirty="0">
                <a:latin typeface="Arial"/>
                <a:cs typeface="Arial"/>
              </a:rPr>
              <a:t> </a:t>
            </a:r>
            <a:r>
              <a:rPr lang="es-ES" sz="2100" b="0" dirty="0" err="1">
                <a:latin typeface="Arial"/>
                <a:cs typeface="Arial"/>
              </a:rPr>
              <a:t>selectable</a:t>
            </a:r>
            <a:r>
              <a:rPr lang="es-ES" sz="2100" b="0" dirty="0">
                <a:latin typeface="Arial"/>
                <a:cs typeface="Arial"/>
              </a:rPr>
              <a:t> caches can </a:t>
            </a:r>
            <a:r>
              <a:rPr lang="es-ES" sz="2100" b="0" dirty="0" err="1">
                <a:latin typeface="Arial"/>
                <a:cs typeface="Arial"/>
              </a:rPr>
              <a:t>represent</a:t>
            </a:r>
            <a:r>
              <a:rPr lang="es-ES" sz="2100" b="0" dirty="0">
                <a:latin typeface="Arial"/>
                <a:cs typeface="Arial"/>
              </a:rPr>
              <a:t> </a:t>
            </a:r>
            <a:r>
              <a:rPr lang="es-ES" sz="2100" b="0" dirty="0" err="1">
                <a:latin typeface="Arial"/>
                <a:cs typeface="Arial"/>
              </a:rPr>
              <a:t>different</a:t>
            </a:r>
            <a:r>
              <a:rPr lang="es-ES" sz="2100" b="0" dirty="0">
                <a:latin typeface="Arial"/>
                <a:cs typeface="Arial"/>
              </a:rPr>
              <a:t> </a:t>
            </a:r>
            <a:r>
              <a:rPr lang="es-ES" sz="2100" b="0" dirty="0" err="1">
                <a:latin typeface="Arial"/>
                <a:cs typeface="Arial"/>
              </a:rPr>
              <a:t>service</a:t>
            </a:r>
            <a:r>
              <a:rPr lang="es-ES" sz="2100" b="0" dirty="0">
                <a:latin typeface="Arial"/>
                <a:cs typeface="Arial"/>
              </a:rPr>
              <a:t> </a:t>
            </a:r>
            <a:r>
              <a:rPr lang="es-ES" sz="2100" b="0" dirty="0" err="1">
                <a:latin typeface="Arial"/>
                <a:cs typeface="Arial"/>
              </a:rPr>
              <a:t>instances</a:t>
            </a:r>
            <a:endParaRPr lang="es-ES" sz="2100" b="0" dirty="0">
              <a:latin typeface="Arial"/>
              <a:cs typeface="Arial"/>
            </a:endParaRPr>
          </a:p>
          <a:p>
            <a:pPr marL="228600" lvl="0" indent="-241934" algn="l" rtl="0">
              <a:lnSpc>
                <a:spcPct val="100000"/>
              </a:lnSpc>
              <a:spcBef>
                <a:spcPts val="1000"/>
              </a:spcBef>
              <a:spcAft>
                <a:spcPts val="0"/>
              </a:spcAft>
              <a:buClr>
                <a:srgbClr val="3F3F3F"/>
              </a:buClr>
              <a:buSzPct val="140000"/>
              <a:buChar char="•"/>
            </a:pPr>
            <a:r>
              <a:rPr lang="es-ES" sz="2100" b="0" dirty="0" err="1">
                <a:latin typeface="Arial"/>
                <a:cs typeface="Arial"/>
              </a:rPr>
              <a:t>Two</a:t>
            </a:r>
            <a:r>
              <a:rPr lang="es-ES" sz="2100" b="0" dirty="0">
                <a:latin typeface="Arial"/>
                <a:cs typeface="Arial"/>
              </a:rPr>
              <a:t> posible </a:t>
            </a:r>
            <a:r>
              <a:rPr lang="es-ES" sz="2100" b="0" dirty="0" err="1">
                <a:latin typeface="Arial"/>
                <a:cs typeface="Arial"/>
              </a:rPr>
              <a:t>ways</a:t>
            </a:r>
            <a:r>
              <a:rPr lang="es-ES" sz="2100" b="0" dirty="0">
                <a:latin typeface="Arial"/>
                <a:cs typeface="Arial"/>
              </a:rPr>
              <a:t> of </a:t>
            </a:r>
            <a:r>
              <a:rPr lang="es-ES" sz="2100" b="0" dirty="0" err="1">
                <a:latin typeface="Arial"/>
                <a:cs typeface="Arial"/>
              </a:rPr>
              <a:t>improving</a:t>
            </a:r>
            <a:r>
              <a:rPr lang="es-ES" sz="2100" b="0" dirty="0">
                <a:latin typeface="Arial"/>
                <a:cs typeface="Arial"/>
              </a:rPr>
              <a:t> </a:t>
            </a:r>
            <a:r>
              <a:rPr lang="es-ES" sz="2100" b="0" dirty="0" err="1">
                <a:latin typeface="Arial"/>
                <a:cs typeface="Arial"/>
              </a:rPr>
              <a:t>content</a:t>
            </a:r>
            <a:r>
              <a:rPr lang="es-ES" sz="2100" b="0" dirty="0">
                <a:latin typeface="Arial"/>
                <a:cs typeface="Arial"/>
              </a:rPr>
              <a:t> </a:t>
            </a:r>
            <a:r>
              <a:rPr lang="es-ES" sz="2100" b="0" dirty="0" err="1">
                <a:latin typeface="Arial"/>
                <a:cs typeface="Arial"/>
              </a:rPr>
              <a:t>distribution</a:t>
            </a:r>
            <a:endParaRPr lang="es-ES" sz="2100" b="0" dirty="0">
              <a:latin typeface="Arial"/>
              <a:cs typeface="Arial"/>
            </a:endParaRPr>
          </a:p>
          <a:p>
            <a:pPr marL="901066" lvl="1" indent="-457200">
              <a:spcBef>
                <a:spcPts val="1000"/>
              </a:spcBef>
              <a:buSzPct val="140000"/>
              <a:buFont typeface="Courier New" panose="02070309020205020404" pitchFamily="49" charset="0"/>
              <a:buChar char="o"/>
            </a:pPr>
            <a:r>
              <a:rPr lang="es-ES" sz="1900" b="0" dirty="0" err="1">
                <a:latin typeface="Arial"/>
                <a:cs typeface="Arial"/>
              </a:rPr>
              <a:t>For</a:t>
            </a:r>
            <a:r>
              <a:rPr lang="es-ES" sz="1900" b="0" dirty="0">
                <a:latin typeface="Arial"/>
                <a:cs typeface="Arial"/>
              </a:rPr>
              <a:t> </a:t>
            </a:r>
            <a:r>
              <a:rPr lang="es-ES" sz="1900" b="0" dirty="0" err="1">
                <a:latin typeface="Arial"/>
                <a:cs typeface="Arial"/>
              </a:rPr>
              <a:t>live</a:t>
            </a:r>
            <a:r>
              <a:rPr lang="es-ES" sz="1900" b="0" dirty="0">
                <a:latin typeface="Arial"/>
                <a:cs typeface="Arial"/>
              </a:rPr>
              <a:t> </a:t>
            </a:r>
            <a:r>
              <a:rPr lang="es-ES" sz="1900" b="0" dirty="0" err="1">
                <a:latin typeface="Arial"/>
                <a:cs typeface="Arial"/>
              </a:rPr>
              <a:t>content</a:t>
            </a:r>
            <a:r>
              <a:rPr lang="es-ES" sz="1900" b="0" dirty="0">
                <a:latin typeface="Arial"/>
                <a:cs typeface="Arial"/>
              </a:rPr>
              <a:t>, </a:t>
            </a:r>
            <a:r>
              <a:rPr lang="es-ES" sz="1900" b="0" dirty="0" err="1">
                <a:latin typeface="Arial"/>
                <a:cs typeface="Arial"/>
              </a:rPr>
              <a:t>improve</a:t>
            </a:r>
            <a:r>
              <a:rPr lang="es-ES" sz="1900" b="0" dirty="0">
                <a:latin typeface="Arial"/>
                <a:cs typeface="Arial"/>
              </a:rPr>
              <a:t> </a:t>
            </a:r>
            <a:r>
              <a:rPr lang="es-ES" sz="1900" b="0" dirty="0" err="1">
                <a:latin typeface="Arial"/>
                <a:cs typeface="Arial"/>
              </a:rPr>
              <a:t>the</a:t>
            </a:r>
            <a:r>
              <a:rPr lang="es-ES" sz="1900" b="0" dirty="0">
                <a:latin typeface="Arial"/>
                <a:cs typeface="Arial"/>
              </a:rPr>
              <a:t> </a:t>
            </a:r>
            <a:r>
              <a:rPr lang="es-ES" sz="1900" b="0" dirty="0" err="1">
                <a:latin typeface="Arial"/>
                <a:cs typeface="Arial"/>
              </a:rPr>
              <a:t>overall</a:t>
            </a:r>
            <a:r>
              <a:rPr lang="es-ES" sz="1900" b="0" dirty="0">
                <a:latin typeface="Arial"/>
                <a:cs typeface="Arial"/>
              </a:rPr>
              <a:t> performance of </a:t>
            </a:r>
            <a:r>
              <a:rPr lang="es-ES" sz="1900" b="0" dirty="0" err="1">
                <a:latin typeface="Arial"/>
                <a:cs typeface="Arial"/>
              </a:rPr>
              <a:t>the</a:t>
            </a:r>
            <a:r>
              <a:rPr lang="es-ES" sz="1900" b="0" dirty="0">
                <a:latin typeface="Arial"/>
                <a:cs typeface="Arial"/>
              </a:rPr>
              <a:t> </a:t>
            </a:r>
            <a:r>
              <a:rPr lang="es-ES" sz="1900" b="0" dirty="0" err="1">
                <a:latin typeface="Arial"/>
                <a:cs typeface="Arial"/>
              </a:rPr>
              <a:t>service</a:t>
            </a:r>
            <a:r>
              <a:rPr lang="es-ES" sz="1900" b="0" dirty="0">
                <a:latin typeface="Arial"/>
                <a:cs typeface="Arial"/>
              </a:rPr>
              <a:t> </a:t>
            </a:r>
            <a:r>
              <a:rPr lang="es-ES" sz="1900" b="0" dirty="0" err="1">
                <a:latin typeface="Arial"/>
                <a:cs typeface="Arial"/>
              </a:rPr>
              <a:t>by</a:t>
            </a:r>
            <a:r>
              <a:rPr lang="es-ES" sz="1900" b="0" dirty="0">
                <a:latin typeface="Arial"/>
                <a:cs typeface="Arial"/>
              </a:rPr>
              <a:t> </a:t>
            </a:r>
            <a:r>
              <a:rPr lang="es-ES" sz="1900" b="0" dirty="0" err="1">
                <a:latin typeface="Arial"/>
                <a:cs typeface="Arial"/>
              </a:rPr>
              <a:t>improving</a:t>
            </a:r>
            <a:r>
              <a:rPr lang="es-ES" sz="1900" b="0" dirty="0">
                <a:latin typeface="Arial"/>
                <a:cs typeface="Arial"/>
              </a:rPr>
              <a:t> </a:t>
            </a:r>
            <a:r>
              <a:rPr lang="es-ES" sz="1900" b="0" dirty="0" err="1">
                <a:latin typeface="Arial"/>
                <a:cs typeface="Arial"/>
              </a:rPr>
              <a:t>the</a:t>
            </a:r>
            <a:r>
              <a:rPr lang="es-ES" sz="1900" b="0" dirty="0">
                <a:latin typeface="Arial"/>
                <a:cs typeface="Arial"/>
              </a:rPr>
              <a:t> </a:t>
            </a:r>
            <a:r>
              <a:rPr lang="es-ES" sz="1900" b="0" dirty="0" err="1">
                <a:latin typeface="Arial"/>
                <a:cs typeface="Arial"/>
              </a:rPr>
              <a:t>latency</a:t>
            </a:r>
            <a:r>
              <a:rPr lang="es-ES" sz="1900" b="0" dirty="0">
                <a:latin typeface="Arial"/>
                <a:cs typeface="Arial"/>
              </a:rPr>
              <a:t> of </a:t>
            </a:r>
            <a:r>
              <a:rPr lang="es-ES" sz="1900" b="0" dirty="0" err="1">
                <a:latin typeface="Arial"/>
                <a:cs typeface="Arial"/>
              </a:rPr>
              <a:t>delivery</a:t>
            </a:r>
            <a:r>
              <a:rPr lang="es-ES" sz="1900" b="0" dirty="0">
                <a:latin typeface="Arial"/>
                <a:cs typeface="Arial"/>
              </a:rPr>
              <a:t>, </a:t>
            </a:r>
            <a:r>
              <a:rPr lang="es-ES" sz="1900" b="0" dirty="0" err="1">
                <a:latin typeface="Arial"/>
                <a:cs typeface="Arial"/>
              </a:rPr>
              <a:t>providing</a:t>
            </a:r>
            <a:r>
              <a:rPr lang="es-ES" sz="1900" b="0" dirty="0">
                <a:latin typeface="Arial"/>
                <a:cs typeface="Arial"/>
              </a:rPr>
              <a:t> </a:t>
            </a:r>
            <a:r>
              <a:rPr lang="es-ES" sz="1900" b="0" dirty="0" err="1">
                <a:latin typeface="Arial"/>
                <a:cs typeface="Arial"/>
              </a:rPr>
              <a:t>faster</a:t>
            </a:r>
            <a:r>
              <a:rPr lang="es-ES" sz="1900" b="0" dirty="0">
                <a:latin typeface="Arial"/>
                <a:cs typeface="Arial"/>
              </a:rPr>
              <a:t> load balance, and </a:t>
            </a:r>
            <a:r>
              <a:rPr lang="es-ES" sz="1900" b="0" dirty="0" err="1">
                <a:latin typeface="Arial"/>
                <a:cs typeface="Arial"/>
              </a:rPr>
              <a:t>simplifying</a:t>
            </a:r>
            <a:r>
              <a:rPr lang="es-ES" sz="1900" b="0" dirty="0">
                <a:latin typeface="Arial"/>
                <a:cs typeface="Arial"/>
              </a:rPr>
              <a:t> </a:t>
            </a:r>
            <a:r>
              <a:rPr lang="es-ES" sz="1900" b="0" dirty="0" err="1">
                <a:latin typeface="Arial"/>
                <a:cs typeface="Arial"/>
              </a:rPr>
              <a:t>the</a:t>
            </a:r>
            <a:r>
              <a:rPr lang="es-ES" sz="1900" b="0" dirty="0">
                <a:latin typeface="Arial"/>
                <a:cs typeface="Arial"/>
              </a:rPr>
              <a:t> </a:t>
            </a:r>
            <a:r>
              <a:rPr lang="es-ES" sz="1900" b="0" dirty="0" err="1">
                <a:latin typeface="Arial"/>
                <a:cs typeface="Arial"/>
              </a:rPr>
              <a:t>protection</a:t>
            </a:r>
            <a:r>
              <a:rPr lang="es-ES" sz="1900" b="0" dirty="0">
                <a:latin typeface="Arial"/>
                <a:cs typeface="Arial"/>
              </a:rPr>
              <a:t> in case of </a:t>
            </a:r>
            <a:r>
              <a:rPr lang="es-ES" sz="1900" b="0" dirty="0" err="1">
                <a:latin typeface="Arial"/>
                <a:cs typeface="Arial"/>
              </a:rPr>
              <a:t>failure</a:t>
            </a:r>
            <a:endParaRPr lang="es-ES" sz="1900" b="0" dirty="0">
              <a:latin typeface="Arial"/>
              <a:cs typeface="Arial"/>
            </a:endParaRPr>
          </a:p>
          <a:p>
            <a:pPr marL="901066" lvl="1" indent="-457200">
              <a:spcBef>
                <a:spcPts val="1000"/>
              </a:spcBef>
              <a:buSzPct val="140000"/>
              <a:buFont typeface="Courier New" panose="02070309020205020404" pitchFamily="49" charset="0"/>
              <a:buChar char="o"/>
            </a:pPr>
            <a:r>
              <a:rPr lang="es-ES" sz="1900" b="0" dirty="0" err="1">
                <a:latin typeface="Arial"/>
                <a:cs typeface="Arial"/>
              </a:rPr>
              <a:t>For</a:t>
            </a:r>
            <a:r>
              <a:rPr lang="es-ES" sz="1900" b="0" dirty="0">
                <a:latin typeface="Arial"/>
                <a:cs typeface="Arial"/>
              </a:rPr>
              <a:t> </a:t>
            </a:r>
            <a:r>
              <a:rPr lang="es-ES" sz="1900" b="0" dirty="0" err="1">
                <a:latin typeface="Arial"/>
                <a:cs typeface="Arial"/>
              </a:rPr>
              <a:t>VoD</a:t>
            </a:r>
            <a:r>
              <a:rPr lang="es-ES" sz="1900" b="0" dirty="0">
                <a:latin typeface="Arial"/>
                <a:cs typeface="Arial"/>
              </a:rPr>
              <a:t> </a:t>
            </a:r>
            <a:r>
              <a:rPr lang="es-ES" sz="1900" b="0" dirty="0" err="1">
                <a:latin typeface="Arial"/>
                <a:cs typeface="Arial"/>
              </a:rPr>
              <a:t>content</a:t>
            </a:r>
            <a:r>
              <a:rPr lang="es-ES" sz="1900" b="0" dirty="0">
                <a:latin typeface="Arial"/>
                <a:cs typeface="Arial"/>
              </a:rPr>
              <a:t>, </a:t>
            </a:r>
            <a:r>
              <a:rPr lang="es-ES" sz="1900" b="0" dirty="0" err="1">
                <a:latin typeface="Arial"/>
                <a:cs typeface="Arial"/>
              </a:rPr>
              <a:t>the</a:t>
            </a:r>
            <a:r>
              <a:rPr lang="es-ES" sz="1900" b="0" dirty="0">
                <a:latin typeface="Arial"/>
                <a:cs typeface="Arial"/>
              </a:rPr>
              <a:t> </a:t>
            </a:r>
            <a:r>
              <a:rPr lang="es-ES" sz="1900" b="0" dirty="0" err="1">
                <a:latin typeface="Arial"/>
                <a:cs typeface="Arial"/>
              </a:rPr>
              <a:t>storage</a:t>
            </a:r>
            <a:r>
              <a:rPr lang="es-ES" sz="1900" b="0" dirty="0">
                <a:latin typeface="Arial"/>
                <a:cs typeface="Arial"/>
              </a:rPr>
              <a:t> (i.e., </a:t>
            </a:r>
            <a:r>
              <a:rPr lang="es-ES" sz="1900" b="0" dirty="0" err="1">
                <a:latin typeface="Arial"/>
                <a:cs typeface="Arial"/>
              </a:rPr>
              <a:t>concentration</a:t>
            </a:r>
            <a:r>
              <a:rPr lang="es-ES" sz="1900" b="0" dirty="0">
                <a:latin typeface="Arial"/>
                <a:cs typeface="Arial"/>
              </a:rPr>
              <a:t>/</a:t>
            </a:r>
            <a:r>
              <a:rPr lang="es-ES" sz="1900" b="0" dirty="0" err="1">
                <a:latin typeface="Arial"/>
                <a:cs typeface="Arial"/>
              </a:rPr>
              <a:t>distribution</a:t>
            </a:r>
            <a:r>
              <a:rPr lang="es-ES" sz="1900" b="0" dirty="0">
                <a:latin typeface="Arial"/>
                <a:cs typeface="Arial"/>
              </a:rPr>
              <a:t>) and </a:t>
            </a:r>
            <a:r>
              <a:rPr lang="es-ES" sz="1900" b="0" dirty="0" err="1">
                <a:latin typeface="Arial"/>
                <a:cs typeface="Arial"/>
              </a:rPr>
              <a:t>the</a:t>
            </a:r>
            <a:r>
              <a:rPr lang="es-ES" sz="1900" b="0" dirty="0">
                <a:latin typeface="Arial"/>
                <a:cs typeface="Arial"/>
              </a:rPr>
              <a:t> </a:t>
            </a:r>
            <a:r>
              <a:rPr lang="es-ES" sz="1900" b="0" dirty="0" err="1">
                <a:latin typeface="Arial"/>
                <a:cs typeface="Arial"/>
              </a:rPr>
              <a:t>delivery</a:t>
            </a:r>
            <a:r>
              <a:rPr lang="es-ES" sz="1900" b="0" dirty="0">
                <a:latin typeface="Arial"/>
                <a:cs typeface="Arial"/>
              </a:rPr>
              <a:t> of </a:t>
            </a:r>
            <a:r>
              <a:rPr lang="es-ES" sz="1900" b="0" dirty="0" err="1">
                <a:latin typeface="Arial"/>
                <a:cs typeface="Arial"/>
              </a:rPr>
              <a:t>those</a:t>
            </a:r>
            <a:r>
              <a:rPr lang="es-ES" sz="1900" b="0" dirty="0">
                <a:latin typeface="Arial"/>
                <a:cs typeface="Arial"/>
              </a:rPr>
              <a:t> </a:t>
            </a:r>
            <a:r>
              <a:rPr lang="es-ES" sz="1900" b="0" dirty="0" err="1">
                <a:latin typeface="Arial"/>
                <a:cs typeface="Arial"/>
              </a:rPr>
              <a:t>not</a:t>
            </a:r>
            <a:r>
              <a:rPr lang="es-ES" sz="1900" b="0" dirty="0">
                <a:latin typeface="Arial"/>
                <a:cs typeface="Arial"/>
              </a:rPr>
              <a:t>-so popular </a:t>
            </a:r>
            <a:r>
              <a:rPr lang="es-ES" sz="1900" b="0" dirty="0" err="1">
                <a:latin typeface="Arial"/>
                <a:cs typeface="Arial"/>
              </a:rPr>
              <a:t>but</a:t>
            </a:r>
            <a:r>
              <a:rPr lang="es-ES" sz="1900" b="0" dirty="0">
                <a:latin typeface="Arial"/>
                <a:cs typeface="Arial"/>
              </a:rPr>
              <a:t> </a:t>
            </a:r>
            <a:r>
              <a:rPr lang="es-ES" sz="1900" b="0" dirty="0" err="1">
                <a:latin typeface="Arial"/>
                <a:cs typeface="Arial"/>
              </a:rPr>
              <a:t>yet</a:t>
            </a:r>
            <a:r>
              <a:rPr lang="es-ES" sz="1900" b="0" dirty="0">
                <a:latin typeface="Arial"/>
                <a:cs typeface="Arial"/>
              </a:rPr>
              <a:t> </a:t>
            </a:r>
            <a:r>
              <a:rPr lang="es-ES" sz="1900" b="0" dirty="0" err="1">
                <a:latin typeface="Arial"/>
                <a:cs typeface="Arial"/>
              </a:rPr>
              <a:t>demanded</a:t>
            </a:r>
            <a:r>
              <a:rPr lang="es-ES" sz="1900" b="0" dirty="0">
                <a:latin typeface="Arial"/>
                <a:cs typeface="Arial"/>
              </a:rPr>
              <a:t> (</a:t>
            </a:r>
            <a:r>
              <a:rPr lang="es-ES" sz="1900" b="0" dirty="0" err="1">
                <a:latin typeface="Arial"/>
                <a:cs typeface="Arial"/>
              </a:rPr>
              <a:t>mid</a:t>
            </a:r>
            <a:r>
              <a:rPr lang="es-ES" sz="1900" b="0" dirty="0">
                <a:latin typeface="Arial"/>
                <a:cs typeface="Arial"/>
              </a:rPr>
              <a:t>-, </a:t>
            </a:r>
            <a:r>
              <a:rPr lang="es-ES" sz="1900" b="0" dirty="0" err="1">
                <a:latin typeface="Arial"/>
                <a:cs typeface="Arial"/>
              </a:rPr>
              <a:t>not</a:t>
            </a:r>
            <a:r>
              <a:rPr lang="es-ES" sz="1900" b="0" dirty="0">
                <a:latin typeface="Arial"/>
                <a:cs typeface="Arial"/>
              </a:rPr>
              <a:t> short-</a:t>
            </a:r>
            <a:r>
              <a:rPr lang="es-ES" sz="1900" b="0" dirty="0" err="1">
                <a:latin typeface="Arial"/>
                <a:cs typeface="Arial"/>
              </a:rPr>
              <a:t>tail</a:t>
            </a:r>
            <a:r>
              <a:rPr lang="es-ES" sz="1900" b="0" dirty="0">
                <a:latin typeface="Arial"/>
                <a:cs typeface="Arial"/>
              </a:rPr>
              <a:t>) </a:t>
            </a:r>
            <a:r>
              <a:rPr lang="es-ES" sz="1900" b="0" dirty="0" err="1">
                <a:latin typeface="Arial"/>
                <a:cs typeface="Arial"/>
              </a:rPr>
              <a:t>contents</a:t>
            </a:r>
            <a:r>
              <a:rPr lang="es-ES" sz="1900" b="0" dirty="0">
                <a:latin typeface="Arial"/>
                <a:cs typeface="Arial"/>
              </a:rPr>
              <a:t> can be more </a:t>
            </a:r>
            <a:r>
              <a:rPr lang="es-ES" sz="1900" b="0" dirty="0" err="1">
                <a:latin typeface="Arial"/>
                <a:cs typeface="Arial"/>
              </a:rPr>
              <a:t>efficiently</a:t>
            </a:r>
            <a:r>
              <a:rPr lang="es-ES" sz="1900" b="0" dirty="0">
                <a:latin typeface="Arial"/>
                <a:cs typeface="Arial"/>
              </a:rPr>
              <a:t> </a:t>
            </a:r>
            <a:r>
              <a:rPr lang="es-ES" sz="1900" b="0" dirty="0" err="1">
                <a:latin typeface="Arial"/>
                <a:cs typeface="Arial"/>
              </a:rPr>
              <a:t>performed</a:t>
            </a:r>
            <a:r>
              <a:rPr lang="es-ES" sz="1900" b="0" dirty="0">
                <a:latin typeface="Arial"/>
                <a:cs typeface="Arial"/>
              </a:rPr>
              <a:t>     </a:t>
            </a:r>
            <a:endParaRPr sz="1900" b="0" dirty="0">
              <a:latin typeface="Arial"/>
              <a:cs typeface="Arial"/>
            </a:endParaRPr>
          </a:p>
        </p:txBody>
      </p:sp>
      <p:sp>
        <p:nvSpPr>
          <p:cNvPr id="122" name="Google Shape;122;p2"/>
          <p:cNvSpPr txBox="1">
            <a:spLocks noGrp="1"/>
          </p:cNvSpPr>
          <p:nvPr>
            <p:ph type="title"/>
          </p:nvPr>
        </p:nvSpPr>
        <p:spPr>
          <a:xfrm>
            <a:off x="220435" y="409938"/>
            <a:ext cx="11740243" cy="605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Microsoft Yahei"/>
              <a:buNone/>
            </a:pPr>
            <a:r>
              <a:rPr lang="en-US" dirty="0">
                <a:solidFill>
                  <a:srgbClr val="3F3F3F"/>
                </a:solidFill>
              </a:rPr>
              <a:t>Why looking at content distribution</a:t>
            </a:r>
            <a:endParaRPr dirty="0">
              <a:solidFill>
                <a:srgbClr val="3F3F3F"/>
              </a:solidFill>
            </a:endParaRPr>
          </a:p>
        </p:txBody>
      </p:sp>
      <p:sp>
        <p:nvSpPr>
          <p:cNvPr id="123" name="Google Shape;123;p2"/>
          <p:cNvSpPr txBox="1">
            <a:spLocks noGrp="1"/>
          </p:cNvSpPr>
          <p:nvPr>
            <p:ph type="sldNum" idx="12"/>
          </p:nvPr>
        </p:nvSpPr>
        <p:spPr>
          <a:xfrm>
            <a:off x="9217478" y="64323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body" idx="1"/>
          </p:nvPr>
        </p:nvSpPr>
        <p:spPr>
          <a:xfrm>
            <a:off x="220435" y="1307593"/>
            <a:ext cx="11656500" cy="51246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Clr>
                <a:srgbClr val="3F3F3F"/>
              </a:buClr>
              <a:buSzPct val="108368"/>
              <a:buNone/>
            </a:pPr>
            <a:r>
              <a:rPr lang="en-US" sz="2583" dirty="0"/>
              <a:t>Less Time for cache assignment</a:t>
            </a:r>
            <a:endParaRPr sz="2583" dirty="0"/>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The time for DNS resolution is removed, thus permitting a faster TTFB and reducing the overall service latency</a:t>
            </a:r>
          </a:p>
          <a:p>
            <a:pPr marL="228600" lvl="0" indent="-241934" algn="l" rtl="0">
              <a:lnSpc>
                <a:spcPct val="100000"/>
              </a:lnSpc>
              <a:spcBef>
                <a:spcPts val="1000"/>
              </a:spcBef>
              <a:spcAft>
                <a:spcPts val="0"/>
              </a:spcAft>
              <a:buClr>
                <a:srgbClr val="3F3F3F"/>
              </a:buClr>
              <a:buSzPct val="140000"/>
              <a:buChar char="•"/>
            </a:pPr>
            <a:endParaRPr lang="en-US" b="0" dirty="0">
              <a:latin typeface="Arial"/>
              <a:ea typeface="Arial"/>
              <a:cs typeface="Arial"/>
              <a:sym typeface="Arial"/>
            </a:endParaRPr>
          </a:p>
          <a:p>
            <a:pPr marL="0" lvl="0" indent="0" algn="l" rtl="0">
              <a:lnSpc>
                <a:spcPct val="100000"/>
              </a:lnSpc>
              <a:spcBef>
                <a:spcPts val="0"/>
              </a:spcBef>
              <a:spcAft>
                <a:spcPts val="0"/>
              </a:spcAft>
              <a:buClr>
                <a:srgbClr val="3F3F3F"/>
              </a:buClr>
              <a:buSzPct val="108368"/>
              <a:buNone/>
            </a:pPr>
            <a:r>
              <a:rPr lang="en-US" sz="2583" dirty="0"/>
              <a:t>Better dynamicity on the assignment of caches can take into account routing conditions</a:t>
            </a:r>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Apart from the dynamicity decided by the CDN logic only based on the CDN system status, an additional dimension can be added in a simple manner by incorporating the network status into the service routing decision</a:t>
            </a:r>
          </a:p>
          <a:p>
            <a:pPr marL="228600" lvl="0" indent="-241934" algn="l" rtl="0">
              <a:lnSpc>
                <a:spcPct val="100000"/>
              </a:lnSpc>
              <a:spcBef>
                <a:spcPts val="1000"/>
              </a:spcBef>
              <a:spcAft>
                <a:spcPts val="0"/>
              </a:spcAft>
              <a:buClr>
                <a:srgbClr val="3F3F3F"/>
              </a:buClr>
              <a:buSzPct val="140000"/>
              <a:buChar char="•"/>
            </a:pPr>
            <a:endParaRPr lang="en-US" b="0" dirty="0">
              <a:latin typeface="Arial"/>
              <a:ea typeface="Arial"/>
              <a:cs typeface="Arial"/>
              <a:sym typeface="Arial"/>
            </a:endParaRPr>
          </a:p>
          <a:p>
            <a:pPr marL="0" lvl="0" indent="0" algn="l" rtl="0">
              <a:lnSpc>
                <a:spcPct val="100000"/>
              </a:lnSpc>
              <a:spcBef>
                <a:spcPts val="0"/>
              </a:spcBef>
              <a:spcAft>
                <a:spcPts val="0"/>
              </a:spcAft>
              <a:buClr>
                <a:srgbClr val="3F3F3F"/>
              </a:buClr>
              <a:buSzPct val="108368"/>
              <a:buNone/>
            </a:pPr>
            <a:r>
              <a:rPr lang="en-US" sz="2583" dirty="0"/>
              <a:t>Better protection mechanisms for reducing disruption</a:t>
            </a:r>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Protection decision can become simply a (service) routing decision, thus avoiding triggering CDN internal processes for that (protection is on-path)</a:t>
            </a:r>
          </a:p>
          <a:p>
            <a:pPr marL="0" lvl="0" indent="0" algn="l" rtl="0">
              <a:lnSpc>
                <a:spcPct val="100000"/>
              </a:lnSpc>
              <a:spcBef>
                <a:spcPts val="1000"/>
              </a:spcBef>
              <a:spcAft>
                <a:spcPts val="0"/>
              </a:spcAft>
              <a:buClr>
                <a:srgbClr val="3F3F3F"/>
              </a:buClr>
              <a:buSzPct val="140000"/>
              <a:buNone/>
            </a:pPr>
            <a:endParaRPr lang="en-US" b="0" dirty="0">
              <a:latin typeface="Arial"/>
              <a:ea typeface="Arial"/>
              <a:cs typeface="Arial"/>
              <a:sym typeface="Arial"/>
            </a:endParaRPr>
          </a:p>
          <a:p>
            <a:pPr marL="0" lvl="0" indent="0" algn="l" rtl="0">
              <a:lnSpc>
                <a:spcPct val="100000"/>
              </a:lnSpc>
              <a:spcBef>
                <a:spcPts val="0"/>
              </a:spcBef>
              <a:spcAft>
                <a:spcPts val="0"/>
              </a:spcAft>
              <a:buClr>
                <a:srgbClr val="3F3F3F"/>
              </a:buClr>
              <a:buSzPct val="108368"/>
              <a:buNone/>
            </a:pPr>
            <a:r>
              <a:rPr lang="en-US" sz="2583" dirty="0"/>
              <a:t>Extend to distribution of whatever content </a:t>
            </a:r>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From files to any media, i.e., support for any application protocol</a:t>
            </a:r>
          </a:p>
          <a:p>
            <a:pPr marL="0" lvl="0" indent="0" algn="l" rtl="0">
              <a:lnSpc>
                <a:spcPct val="100000"/>
              </a:lnSpc>
              <a:spcBef>
                <a:spcPts val="1000"/>
              </a:spcBef>
              <a:spcAft>
                <a:spcPts val="0"/>
              </a:spcAft>
              <a:buClr>
                <a:srgbClr val="3F3F3F"/>
              </a:buClr>
              <a:buSzPct val="140000"/>
              <a:buNone/>
            </a:pPr>
            <a:endParaRPr lang="en-US" b="0" dirty="0">
              <a:latin typeface="Arial"/>
              <a:ea typeface="Arial"/>
              <a:cs typeface="Arial"/>
              <a:sym typeface="Arial"/>
            </a:endParaRPr>
          </a:p>
          <a:p>
            <a:pPr marL="0" lvl="0" indent="0" algn="l" rtl="0">
              <a:lnSpc>
                <a:spcPct val="100000"/>
              </a:lnSpc>
              <a:spcBef>
                <a:spcPts val="0"/>
              </a:spcBef>
              <a:spcAft>
                <a:spcPts val="0"/>
              </a:spcAft>
              <a:buClr>
                <a:srgbClr val="3F3F3F"/>
              </a:buClr>
              <a:buSzPct val="108368"/>
              <a:buNone/>
            </a:pPr>
            <a:r>
              <a:rPr lang="en-US" sz="2600" dirty="0"/>
              <a:t>Adapt delivery to the nature of the service</a:t>
            </a:r>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CDNs are essentially overlay systems, then overlay-like delivery as the provided by SBR solutions can better fit this kind of systems</a:t>
            </a:r>
          </a:p>
          <a:p>
            <a:pPr marL="0" lvl="0" indent="0" algn="l" rtl="0">
              <a:lnSpc>
                <a:spcPct val="100000"/>
              </a:lnSpc>
              <a:spcBef>
                <a:spcPts val="1000"/>
              </a:spcBef>
              <a:spcAft>
                <a:spcPts val="0"/>
              </a:spcAft>
              <a:buClr>
                <a:srgbClr val="3F3F3F"/>
              </a:buClr>
              <a:buSzPct val="140000"/>
              <a:buNone/>
            </a:pPr>
            <a:endParaRPr lang="en-US" b="0" dirty="0">
              <a:latin typeface="Arial"/>
              <a:ea typeface="Arial"/>
              <a:cs typeface="Arial"/>
              <a:sym typeface="Arial"/>
            </a:endParaRPr>
          </a:p>
          <a:p>
            <a:pPr marL="0" lvl="0" indent="0" algn="l" rtl="0">
              <a:lnSpc>
                <a:spcPct val="100000"/>
              </a:lnSpc>
              <a:spcBef>
                <a:spcPts val="1000"/>
              </a:spcBef>
              <a:spcAft>
                <a:spcPts val="0"/>
              </a:spcAft>
              <a:buClr>
                <a:srgbClr val="3F3F3F"/>
              </a:buClr>
              <a:buSzPct val="140000"/>
              <a:buNone/>
            </a:pPr>
            <a:endParaRPr lang="en-US" b="0" dirty="0">
              <a:latin typeface="Arial"/>
              <a:ea typeface="Arial"/>
              <a:cs typeface="Arial"/>
              <a:sym typeface="Arial"/>
            </a:endParaRPr>
          </a:p>
        </p:txBody>
      </p:sp>
      <p:sp>
        <p:nvSpPr>
          <p:cNvPr id="122" name="Google Shape;122;p2"/>
          <p:cNvSpPr txBox="1">
            <a:spLocks noGrp="1"/>
          </p:cNvSpPr>
          <p:nvPr>
            <p:ph type="title"/>
          </p:nvPr>
        </p:nvSpPr>
        <p:spPr>
          <a:xfrm>
            <a:off x="220435" y="409938"/>
            <a:ext cx="11740243" cy="605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Microsoft Yahei"/>
              <a:buNone/>
            </a:pPr>
            <a:r>
              <a:rPr lang="en-US" dirty="0">
                <a:solidFill>
                  <a:srgbClr val="3F3F3F"/>
                </a:solidFill>
              </a:rPr>
              <a:t>Improvement points</a:t>
            </a:r>
            <a:endParaRPr dirty="0">
              <a:solidFill>
                <a:srgbClr val="3F3F3F"/>
              </a:solidFill>
            </a:endParaRPr>
          </a:p>
        </p:txBody>
      </p:sp>
      <p:sp>
        <p:nvSpPr>
          <p:cNvPr id="123" name="Google Shape;123;p2"/>
          <p:cNvSpPr txBox="1">
            <a:spLocks noGrp="1"/>
          </p:cNvSpPr>
          <p:nvPr>
            <p:ph type="sldNum" idx="12"/>
          </p:nvPr>
        </p:nvSpPr>
        <p:spPr>
          <a:xfrm>
            <a:off x="9217478" y="64323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17834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body" idx="1"/>
          </p:nvPr>
        </p:nvSpPr>
        <p:spPr>
          <a:xfrm>
            <a:off x="220435" y="1307593"/>
            <a:ext cx="11656500" cy="5124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3F3F3F"/>
              </a:buClr>
              <a:buSzPct val="108368"/>
              <a:buNone/>
            </a:pPr>
            <a:r>
              <a:rPr lang="es-ES" sz="2583" dirty="0" err="1"/>
              <a:t>Selected</a:t>
            </a:r>
            <a:r>
              <a:rPr lang="es-ES" sz="2583" dirty="0"/>
              <a:t> </a:t>
            </a:r>
            <a:r>
              <a:rPr lang="es-ES" sz="2583" dirty="0" err="1"/>
              <a:t>contents</a:t>
            </a:r>
            <a:r>
              <a:rPr lang="es-ES" sz="2583" dirty="0"/>
              <a:t> </a:t>
            </a:r>
            <a:r>
              <a:rPr lang="es-ES" sz="2583" dirty="0" err="1"/>
              <a:t>treated</a:t>
            </a:r>
            <a:r>
              <a:rPr lang="es-ES" sz="2583" dirty="0"/>
              <a:t> as </a:t>
            </a:r>
            <a:r>
              <a:rPr lang="es-ES" sz="2583" dirty="0" err="1"/>
              <a:t>service</a:t>
            </a:r>
            <a:r>
              <a:rPr lang="es-ES" sz="2583" dirty="0"/>
              <a:t> </a:t>
            </a:r>
            <a:r>
              <a:rPr lang="es-ES" sz="2583" dirty="0" err="1"/>
              <a:t>routing</a:t>
            </a:r>
            <a:r>
              <a:rPr lang="es-ES" sz="2583" dirty="0"/>
              <a:t> </a:t>
            </a:r>
            <a:r>
              <a:rPr lang="es-ES" sz="2583" dirty="0" err="1"/>
              <a:t>entries</a:t>
            </a:r>
            <a:endParaRPr sz="2583" dirty="0"/>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Not all the contents require SBR treatment</a:t>
            </a:r>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Live contents are limited and temporally available, then becoming a reduced set of SBR entries</a:t>
            </a:r>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Targeted VoD contents to be accessed via SBR would be those </a:t>
            </a:r>
            <a:r>
              <a:rPr lang="es-ES" sz="2000" b="0" dirty="0" err="1">
                <a:latin typeface="Arial"/>
                <a:cs typeface="Arial"/>
              </a:rPr>
              <a:t>not</a:t>
            </a:r>
            <a:r>
              <a:rPr lang="es-ES" sz="2000" b="0" dirty="0">
                <a:latin typeface="Arial"/>
                <a:cs typeface="Arial"/>
              </a:rPr>
              <a:t>-so popular </a:t>
            </a:r>
            <a:r>
              <a:rPr lang="es-ES" sz="2000" b="0" dirty="0" err="1">
                <a:latin typeface="Arial"/>
                <a:cs typeface="Arial"/>
              </a:rPr>
              <a:t>but</a:t>
            </a:r>
            <a:r>
              <a:rPr lang="es-ES" sz="2000" b="0" dirty="0">
                <a:latin typeface="Arial"/>
                <a:cs typeface="Arial"/>
              </a:rPr>
              <a:t> </a:t>
            </a:r>
            <a:r>
              <a:rPr lang="es-ES" sz="2000" b="0" dirty="0" err="1">
                <a:latin typeface="Arial"/>
                <a:cs typeface="Arial"/>
              </a:rPr>
              <a:t>yet</a:t>
            </a:r>
            <a:r>
              <a:rPr lang="es-ES" sz="2000" b="0" dirty="0">
                <a:latin typeface="Arial"/>
                <a:cs typeface="Arial"/>
              </a:rPr>
              <a:t> </a:t>
            </a:r>
            <a:r>
              <a:rPr lang="es-ES" sz="2000" b="0" dirty="0" err="1">
                <a:latin typeface="Arial"/>
                <a:cs typeface="Arial"/>
              </a:rPr>
              <a:t>demanded</a:t>
            </a:r>
            <a:r>
              <a:rPr lang="es-ES" sz="2000" b="0" dirty="0">
                <a:latin typeface="Arial"/>
                <a:cs typeface="Arial"/>
              </a:rPr>
              <a:t> </a:t>
            </a:r>
            <a:r>
              <a:rPr lang="es-ES" sz="2000" b="0" dirty="0" err="1">
                <a:latin typeface="Arial"/>
                <a:cs typeface="Arial"/>
              </a:rPr>
              <a:t>contents</a:t>
            </a:r>
            <a:r>
              <a:rPr lang="es-ES" sz="2000" b="0" dirty="0">
                <a:latin typeface="Arial"/>
                <a:cs typeface="Arial"/>
              </a:rPr>
              <a:t>, </a:t>
            </a:r>
            <a:r>
              <a:rPr lang="es-ES" sz="2000" b="0" dirty="0" err="1">
                <a:latin typeface="Arial"/>
                <a:cs typeface="Arial"/>
              </a:rPr>
              <a:t>which</a:t>
            </a:r>
            <a:r>
              <a:rPr lang="es-ES" sz="2000" b="0" dirty="0">
                <a:latin typeface="Arial"/>
                <a:cs typeface="Arial"/>
              </a:rPr>
              <a:t> </a:t>
            </a:r>
            <a:r>
              <a:rPr lang="es-ES" sz="2000" b="0" dirty="0" err="1">
                <a:latin typeface="Arial"/>
                <a:cs typeface="Arial"/>
              </a:rPr>
              <a:t>gradually</a:t>
            </a:r>
            <a:r>
              <a:rPr lang="es-ES" sz="2000" b="0" dirty="0">
                <a:latin typeface="Arial"/>
                <a:cs typeface="Arial"/>
              </a:rPr>
              <a:t> can be moved </a:t>
            </a:r>
            <a:r>
              <a:rPr lang="es-ES" sz="2000" b="0" dirty="0" err="1">
                <a:latin typeface="Arial"/>
                <a:cs typeface="Arial"/>
              </a:rPr>
              <a:t>to</a:t>
            </a:r>
            <a:r>
              <a:rPr lang="es-ES" sz="2000" b="0" dirty="0">
                <a:latin typeface="Arial"/>
                <a:cs typeface="Arial"/>
              </a:rPr>
              <a:t> </a:t>
            </a:r>
            <a:r>
              <a:rPr lang="es-ES" sz="2000" b="0" dirty="0" err="1">
                <a:latin typeface="Arial"/>
                <a:cs typeface="Arial"/>
              </a:rPr>
              <a:t>the</a:t>
            </a:r>
            <a:r>
              <a:rPr lang="es-ES" sz="2000" b="0" dirty="0">
                <a:latin typeface="Arial"/>
                <a:cs typeface="Arial"/>
              </a:rPr>
              <a:t> popular </a:t>
            </a:r>
            <a:r>
              <a:rPr lang="es-ES" sz="2000" b="0" dirty="0" err="1">
                <a:latin typeface="Arial"/>
                <a:cs typeface="Arial"/>
              </a:rPr>
              <a:t>tier</a:t>
            </a:r>
            <a:r>
              <a:rPr lang="es-ES" sz="2000" b="0" dirty="0">
                <a:latin typeface="Arial"/>
                <a:cs typeface="Arial"/>
              </a:rPr>
              <a:t>, </a:t>
            </a:r>
            <a:r>
              <a:rPr lang="es-ES" sz="2000" b="0" dirty="0" err="1">
                <a:latin typeface="Arial"/>
                <a:cs typeface="Arial"/>
              </a:rPr>
              <a:t>or</a:t>
            </a:r>
            <a:r>
              <a:rPr lang="es-ES" sz="2000" b="0" dirty="0">
                <a:latin typeface="Arial"/>
                <a:cs typeface="Arial"/>
              </a:rPr>
              <a:t> </a:t>
            </a:r>
            <a:r>
              <a:rPr lang="es-ES" sz="2000" b="0" dirty="0" err="1">
                <a:latin typeface="Arial"/>
                <a:cs typeface="Arial"/>
              </a:rPr>
              <a:t>to</a:t>
            </a:r>
            <a:r>
              <a:rPr lang="es-ES" sz="2000" b="0" dirty="0">
                <a:latin typeface="Arial"/>
                <a:cs typeface="Arial"/>
              </a:rPr>
              <a:t> </a:t>
            </a:r>
            <a:r>
              <a:rPr lang="es-ES" sz="2000" b="0" dirty="0" err="1">
                <a:latin typeface="Arial"/>
                <a:cs typeface="Arial"/>
              </a:rPr>
              <a:t>the</a:t>
            </a:r>
            <a:r>
              <a:rPr lang="es-ES" sz="2000" b="0" dirty="0">
                <a:latin typeface="Arial"/>
                <a:cs typeface="Arial"/>
              </a:rPr>
              <a:t> </a:t>
            </a:r>
            <a:r>
              <a:rPr lang="es-ES" sz="2000" b="0" dirty="0" err="1">
                <a:latin typeface="Arial"/>
                <a:cs typeface="Arial"/>
              </a:rPr>
              <a:t>long-tail</a:t>
            </a:r>
            <a:r>
              <a:rPr lang="es-ES" sz="2000" b="0" dirty="0">
                <a:latin typeface="Arial"/>
                <a:cs typeface="Arial"/>
              </a:rPr>
              <a:t> </a:t>
            </a:r>
            <a:r>
              <a:rPr lang="es-ES" sz="2000" b="0" dirty="0" err="1">
                <a:latin typeface="Arial"/>
                <a:cs typeface="Arial"/>
              </a:rPr>
              <a:t>tier</a:t>
            </a:r>
            <a:endParaRPr lang="es-ES" sz="2000" b="0" dirty="0">
              <a:latin typeface="Arial"/>
              <a:cs typeface="Arial"/>
            </a:endParaRPr>
          </a:p>
          <a:p>
            <a:pPr marL="685800" lvl="1" indent="-241934">
              <a:spcBef>
                <a:spcPts val="1000"/>
              </a:spcBef>
              <a:buSzPct val="140000"/>
            </a:pPr>
            <a:r>
              <a:rPr lang="es-ES" b="0" dirty="0">
                <a:latin typeface="Arial"/>
                <a:ea typeface="Arial"/>
                <a:cs typeface="Arial"/>
                <a:sym typeface="Arial"/>
              </a:rPr>
              <a:t>Note </a:t>
            </a:r>
            <a:r>
              <a:rPr lang="es-ES" b="0" dirty="0" err="1">
                <a:latin typeface="Arial"/>
                <a:ea typeface="Arial"/>
                <a:cs typeface="Arial"/>
                <a:sym typeface="Arial"/>
              </a:rPr>
              <a:t>that</a:t>
            </a:r>
            <a:r>
              <a:rPr lang="es-ES" b="0" dirty="0">
                <a:latin typeface="Arial"/>
                <a:ea typeface="Arial"/>
                <a:cs typeface="Arial"/>
                <a:sym typeface="Arial"/>
              </a:rPr>
              <a:t> </a:t>
            </a:r>
            <a:r>
              <a:rPr lang="es-ES" b="0" dirty="0" err="1">
                <a:latin typeface="Arial"/>
                <a:ea typeface="Arial"/>
                <a:cs typeface="Arial"/>
                <a:sym typeface="Arial"/>
              </a:rPr>
              <a:t>when</a:t>
            </a:r>
            <a:r>
              <a:rPr lang="es-ES" b="0" dirty="0">
                <a:latin typeface="Arial"/>
                <a:ea typeface="Arial"/>
                <a:cs typeface="Arial"/>
                <a:sym typeface="Arial"/>
              </a:rPr>
              <a:t> </a:t>
            </a:r>
            <a:r>
              <a:rPr lang="es-ES" b="0" dirty="0" err="1">
                <a:latin typeface="Arial"/>
                <a:ea typeface="Arial"/>
                <a:cs typeface="Arial"/>
                <a:sym typeface="Arial"/>
              </a:rPr>
              <a:t>placing</a:t>
            </a:r>
            <a:r>
              <a:rPr lang="es-ES" b="0" dirty="0">
                <a:latin typeface="Arial"/>
                <a:ea typeface="Arial"/>
                <a:cs typeface="Arial"/>
                <a:sym typeface="Arial"/>
              </a:rPr>
              <a:t> ROSA SAR </a:t>
            </a:r>
            <a:r>
              <a:rPr lang="es-ES" b="0" dirty="0" err="1">
                <a:latin typeface="Arial"/>
                <a:ea typeface="Arial"/>
                <a:cs typeface="Arial"/>
                <a:sym typeface="Arial"/>
              </a:rPr>
              <a:t>node</a:t>
            </a:r>
            <a:r>
              <a:rPr lang="es-ES" b="0" dirty="0">
                <a:latin typeface="Arial"/>
                <a:ea typeface="Arial"/>
                <a:cs typeface="Arial"/>
                <a:sym typeface="Arial"/>
              </a:rPr>
              <a:t> </a:t>
            </a:r>
            <a:r>
              <a:rPr lang="es-ES" b="0" dirty="0" err="1">
                <a:latin typeface="Arial"/>
                <a:ea typeface="Arial"/>
                <a:cs typeface="Arial"/>
                <a:sym typeface="Arial"/>
              </a:rPr>
              <a:t>into</a:t>
            </a:r>
            <a:r>
              <a:rPr lang="es-ES" b="0" dirty="0">
                <a:latin typeface="Arial"/>
                <a:ea typeface="Arial"/>
                <a:cs typeface="Arial"/>
                <a:sym typeface="Arial"/>
              </a:rPr>
              <a:t> CDN </a:t>
            </a:r>
            <a:r>
              <a:rPr lang="es-ES" b="0" dirty="0" err="1">
                <a:latin typeface="Arial"/>
                <a:ea typeface="Arial"/>
                <a:cs typeface="Arial"/>
                <a:sym typeface="Arial"/>
              </a:rPr>
              <a:t>ingress</a:t>
            </a:r>
            <a:r>
              <a:rPr lang="es-ES" b="0" dirty="0">
                <a:latin typeface="Arial"/>
                <a:ea typeface="Arial"/>
                <a:cs typeface="Arial"/>
                <a:sym typeface="Arial"/>
              </a:rPr>
              <a:t>, DNS </a:t>
            </a:r>
            <a:r>
              <a:rPr lang="es-ES" b="0" dirty="0" err="1">
                <a:latin typeface="Arial"/>
                <a:ea typeface="Arial"/>
                <a:cs typeface="Arial"/>
                <a:sym typeface="Arial"/>
              </a:rPr>
              <a:t>latencies</a:t>
            </a:r>
            <a:r>
              <a:rPr lang="es-ES" b="0" dirty="0">
                <a:latin typeface="Arial"/>
                <a:ea typeface="Arial"/>
                <a:cs typeface="Arial"/>
                <a:sym typeface="Arial"/>
              </a:rPr>
              <a:t> </a:t>
            </a:r>
            <a:r>
              <a:rPr lang="es-ES" b="0" dirty="0" err="1">
                <a:latin typeface="Arial"/>
                <a:ea typeface="Arial"/>
                <a:cs typeface="Arial"/>
                <a:sym typeface="Arial"/>
              </a:rPr>
              <a:t>could</a:t>
            </a:r>
            <a:r>
              <a:rPr lang="es-ES" b="0" dirty="0">
                <a:latin typeface="Arial"/>
                <a:ea typeface="Arial"/>
                <a:cs typeface="Arial"/>
                <a:sym typeface="Arial"/>
              </a:rPr>
              <a:t> be </a:t>
            </a:r>
            <a:r>
              <a:rPr lang="es-ES" b="0" dirty="0" err="1">
                <a:latin typeface="Arial"/>
                <a:ea typeface="Arial"/>
                <a:cs typeface="Arial"/>
                <a:sym typeface="Arial"/>
              </a:rPr>
              <a:t>reduced</a:t>
            </a:r>
            <a:r>
              <a:rPr lang="es-ES" b="0" dirty="0">
                <a:latin typeface="Arial"/>
                <a:ea typeface="Arial"/>
                <a:cs typeface="Arial"/>
                <a:sym typeface="Arial"/>
              </a:rPr>
              <a:t> </a:t>
            </a:r>
            <a:r>
              <a:rPr lang="es-ES" b="0" dirty="0" err="1">
                <a:latin typeface="Arial"/>
                <a:ea typeface="Arial"/>
                <a:cs typeface="Arial"/>
                <a:sym typeface="Arial"/>
              </a:rPr>
              <a:t>for</a:t>
            </a:r>
            <a:r>
              <a:rPr lang="es-ES" b="0" dirty="0">
                <a:latin typeface="Arial"/>
                <a:ea typeface="Arial"/>
                <a:cs typeface="Arial"/>
                <a:sym typeface="Arial"/>
              </a:rPr>
              <a:t> ALL </a:t>
            </a:r>
            <a:r>
              <a:rPr lang="es-ES" b="0" dirty="0" err="1">
                <a:latin typeface="Arial"/>
                <a:ea typeface="Arial"/>
                <a:cs typeface="Arial"/>
                <a:sym typeface="Arial"/>
              </a:rPr>
              <a:t>content</a:t>
            </a:r>
            <a:r>
              <a:rPr lang="es-ES" b="0" dirty="0">
                <a:latin typeface="Arial"/>
                <a:ea typeface="Arial"/>
                <a:cs typeface="Arial"/>
                <a:sym typeface="Arial"/>
              </a:rPr>
              <a:t> </a:t>
            </a:r>
            <a:r>
              <a:rPr lang="es-ES" b="0" dirty="0" err="1">
                <a:latin typeface="Arial"/>
                <a:ea typeface="Arial"/>
                <a:cs typeface="Arial"/>
                <a:sym typeface="Arial"/>
              </a:rPr>
              <a:t>types</a:t>
            </a:r>
            <a:r>
              <a:rPr lang="es-ES" b="0" dirty="0">
                <a:latin typeface="Arial"/>
                <a:ea typeface="Arial"/>
                <a:cs typeface="Arial"/>
                <a:sym typeface="Arial"/>
              </a:rPr>
              <a:t> (</a:t>
            </a:r>
            <a:r>
              <a:rPr lang="es-ES" b="0" dirty="0" err="1">
                <a:latin typeface="Arial"/>
                <a:ea typeface="Arial"/>
                <a:cs typeface="Arial"/>
                <a:sym typeface="Arial"/>
              </a:rPr>
              <a:t>but</a:t>
            </a:r>
            <a:r>
              <a:rPr lang="es-ES" b="0" dirty="0">
                <a:latin typeface="Arial"/>
                <a:ea typeface="Arial"/>
                <a:cs typeface="Arial"/>
                <a:sym typeface="Arial"/>
              </a:rPr>
              <a:t> </a:t>
            </a:r>
            <a:r>
              <a:rPr lang="es-ES" b="0" dirty="0" err="1">
                <a:latin typeface="Arial"/>
                <a:ea typeface="Arial"/>
                <a:cs typeface="Arial"/>
                <a:sym typeface="Arial"/>
              </a:rPr>
              <a:t>only</a:t>
            </a:r>
            <a:r>
              <a:rPr lang="es-ES" b="0" dirty="0">
                <a:latin typeface="Arial"/>
                <a:ea typeface="Arial"/>
                <a:cs typeface="Arial"/>
                <a:sym typeface="Arial"/>
              </a:rPr>
              <a:t> removed </a:t>
            </a:r>
            <a:r>
              <a:rPr lang="es-ES" b="0" dirty="0" err="1">
                <a:latin typeface="Arial"/>
                <a:ea typeface="Arial"/>
                <a:cs typeface="Arial"/>
                <a:sym typeface="Arial"/>
              </a:rPr>
              <a:t>for</a:t>
            </a:r>
            <a:r>
              <a:rPr lang="es-ES" b="0" dirty="0">
                <a:latin typeface="Arial"/>
                <a:ea typeface="Arial"/>
                <a:cs typeface="Arial"/>
                <a:sym typeface="Arial"/>
              </a:rPr>
              <a:t> </a:t>
            </a:r>
            <a:r>
              <a:rPr lang="es-ES" b="0" dirty="0" err="1">
                <a:latin typeface="Arial"/>
                <a:ea typeface="Arial"/>
                <a:cs typeface="Arial"/>
                <a:sym typeface="Arial"/>
              </a:rPr>
              <a:t>those</a:t>
            </a:r>
            <a:r>
              <a:rPr lang="es-ES" b="0" dirty="0">
                <a:latin typeface="Arial"/>
                <a:ea typeface="Arial"/>
                <a:cs typeface="Arial"/>
                <a:sym typeface="Arial"/>
              </a:rPr>
              <a:t> placed as SBR </a:t>
            </a:r>
            <a:r>
              <a:rPr lang="es-ES" b="0" dirty="0" err="1">
                <a:latin typeface="Arial"/>
                <a:ea typeface="Arial"/>
                <a:cs typeface="Arial"/>
                <a:sym typeface="Arial"/>
              </a:rPr>
              <a:t>entries</a:t>
            </a:r>
            <a:r>
              <a:rPr lang="es-ES" b="0" dirty="0">
                <a:latin typeface="Arial"/>
                <a:ea typeface="Arial"/>
                <a:cs typeface="Arial"/>
                <a:sym typeface="Arial"/>
              </a:rPr>
              <a:t>)</a:t>
            </a:r>
            <a:endParaRPr lang="en-US" b="0" dirty="0">
              <a:latin typeface="Arial"/>
              <a:ea typeface="Arial"/>
              <a:cs typeface="Arial"/>
              <a:sym typeface="Arial"/>
            </a:endParaRPr>
          </a:p>
          <a:p>
            <a:pPr marL="228600" lvl="0" indent="-241934" algn="l" rtl="0">
              <a:lnSpc>
                <a:spcPct val="100000"/>
              </a:lnSpc>
              <a:spcBef>
                <a:spcPts val="1000"/>
              </a:spcBef>
              <a:spcAft>
                <a:spcPts val="0"/>
              </a:spcAft>
              <a:buClr>
                <a:srgbClr val="3F3F3F"/>
              </a:buClr>
              <a:buSzPct val="140000"/>
              <a:buChar char="•"/>
            </a:pPr>
            <a:endParaRPr lang="en-US" b="0" dirty="0">
              <a:latin typeface="Arial"/>
              <a:ea typeface="Arial"/>
              <a:cs typeface="Arial"/>
              <a:sym typeface="Arial"/>
            </a:endParaRPr>
          </a:p>
          <a:p>
            <a:pPr marL="0" lvl="0" indent="0" algn="l" rtl="0">
              <a:lnSpc>
                <a:spcPct val="100000"/>
              </a:lnSpc>
              <a:spcBef>
                <a:spcPts val="0"/>
              </a:spcBef>
              <a:spcAft>
                <a:spcPts val="0"/>
              </a:spcAft>
              <a:buClr>
                <a:srgbClr val="3F3F3F"/>
              </a:buClr>
              <a:buSzPct val="108368"/>
              <a:buNone/>
            </a:pPr>
            <a:r>
              <a:rPr lang="en-US" sz="2583" dirty="0"/>
              <a:t>Maintain a SBR overlay tailored to the CDN overlay </a:t>
            </a:r>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Contents are dynamically available in different caches, thus the logical overlay for a content is varying on time</a:t>
            </a:r>
          </a:p>
          <a:p>
            <a:pPr marL="228600" lvl="0" indent="-241934" algn="l" rtl="0">
              <a:lnSpc>
                <a:spcPct val="100000"/>
              </a:lnSpc>
              <a:spcBef>
                <a:spcPts val="1000"/>
              </a:spcBef>
              <a:spcAft>
                <a:spcPts val="0"/>
              </a:spcAft>
              <a:buClr>
                <a:srgbClr val="3F3F3F"/>
              </a:buClr>
              <a:buSzPct val="140000"/>
              <a:buChar char="•"/>
            </a:pPr>
            <a:r>
              <a:rPr lang="en-US" b="0" dirty="0">
                <a:latin typeface="Arial"/>
                <a:ea typeface="Arial"/>
                <a:cs typeface="Arial"/>
                <a:sym typeface="Arial"/>
              </a:rPr>
              <a:t>SBR can mimic such behavior by adapting the SBR entries as the contents are being made available in distinct caches </a:t>
            </a:r>
          </a:p>
          <a:p>
            <a:pPr marL="228600" lvl="0" indent="-241934" algn="l" rtl="0">
              <a:lnSpc>
                <a:spcPct val="100000"/>
              </a:lnSpc>
              <a:spcBef>
                <a:spcPts val="1000"/>
              </a:spcBef>
              <a:spcAft>
                <a:spcPts val="0"/>
              </a:spcAft>
              <a:buClr>
                <a:srgbClr val="3F3F3F"/>
              </a:buClr>
              <a:buSzPct val="140000"/>
              <a:buChar char="•"/>
            </a:pPr>
            <a:endParaRPr lang="en-US" b="0" dirty="0">
              <a:latin typeface="Arial"/>
              <a:ea typeface="Arial"/>
              <a:cs typeface="Arial"/>
              <a:sym typeface="Arial"/>
            </a:endParaRPr>
          </a:p>
          <a:p>
            <a:pPr marL="0" lvl="0" indent="0" algn="l" rtl="0">
              <a:lnSpc>
                <a:spcPct val="100000"/>
              </a:lnSpc>
              <a:spcBef>
                <a:spcPts val="1000"/>
              </a:spcBef>
              <a:spcAft>
                <a:spcPts val="0"/>
              </a:spcAft>
              <a:buClr>
                <a:srgbClr val="3F3F3F"/>
              </a:buClr>
              <a:buSzPct val="140000"/>
              <a:buNone/>
            </a:pPr>
            <a:endParaRPr lang="en-US" b="0" dirty="0">
              <a:latin typeface="Arial"/>
              <a:ea typeface="Arial"/>
              <a:cs typeface="Arial"/>
              <a:sym typeface="Arial"/>
            </a:endParaRPr>
          </a:p>
          <a:p>
            <a:pPr marL="0" lvl="0" indent="0" algn="l" rtl="0">
              <a:lnSpc>
                <a:spcPct val="100000"/>
              </a:lnSpc>
              <a:spcBef>
                <a:spcPts val="1000"/>
              </a:spcBef>
              <a:spcAft>
                <a:spcPts val="0"/>
              </a:spcAft>
              <a:buClr>
                <a:srgbClr val="3F3F3F"/>
              </a:buClr>
              <a:buSzPct val="140000"/>
              <a:buNone/>
            </a:pPr>
            <a:endParaRPr lang="en-US" b="0" dirty="0">
              <a:latin typeface="Arial"/>
              <a:ea typeface="Arial"/>
              <a:cs typeface="Arial"/>
              <a:sym typeface="Arial"/>
            </a:endParaRPr>
          </a:p>
        </p:txBody>
      </p:sp>
      <p:sp>
        <p:nvSpPr>
          <p:cNvPr id="122" name="Google Shape;122;p2"/>
          <p:cNvSpPr txBox="1">
            <a:spLocks noGrp="1"/>
          </p:cNvSpPr>
          <p:nvPr>
            <p:ph type="title"/>
          </p:nvPr>
        </p:nvSpPr>
        <p:spPr>
          <a:xfrm>
            <a:off x="220435" y="409938"/>
            <a:ext cx="11740243" cy="605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Microsoft Yahei"/>
              <a:buNone/>
            </a:pPr>
            <a:r>
              <a:rPr lang="en-US" dirty="0">
                <a:solidFill>
                  <a:srgbClr val="3F3F3F"/>
                </a:solidFill>
              </a:rPr>
              <a:t>How to make content distribution a SBR-based distribution</a:t>
            </a:r>
            <a:endParaRPr dirty="0">
              <a:solidFill>
                <a:srgbClr val="3F3F3F"/>
              </a:solidFill>
            </a:endParaRPr>
          </a:p>
        </p:txBody>
      </p:sp>
      <p:sp>
        <p:nvSpPr>
          <p:cNvPr id="123" name="Google Shape;123;p2"/>
          <p:cNvSpPr txBox="1">
            <a:spLocks noGrp="1"/>
          </p:cNvSpPr>
          <p:nvPr>
            <p:ph type="sldNum" idx="12"/>
          </p:nvPr>
        </p:nvSpPr>
        <p:spPr>
          <a:xfrm>
            <a:off x="9217478" y="64323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40205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p:nvPr/>
        </p:nvSpPr>
        <p:spPr>
          <a:xfrm>
            <a:off x="475595" y="937268"/>
            <a:ext cx="7058250" cy="348813"/>
          </a:xfrm>
          <a:prstGeom prst="rect">
            <a:avLst/>
          </a:prstGeom>
          <a:noFill/>
          <a:ln>
            <a:noFill/>
          </a:ln>
        </p:spPr>
        <p:txBody>
          <a:bodyPr spcFirstLastPara="1" wrap="square" lIns="91425" tIns="45700" rIns="91425" bIns="45700" anchor="t" anchorCtr="0">
            <a:spAutoFit/>
          </a:bodyPr>
          <a:lstStyle/>
          <a:p>
            <a:pPr marL="0" marR="0" lvl="0" indent="0" algn="l" rtl="0">
              <a:lnSpc>
                <a:spcPct val="111111"/>
              </a:lnSpc>
              <a:spcBef>
                <a:spcPts val="0"/>
              </a:spcBef>
              <a:spcAft>
                <a:spcPts val="0"/>
              </a:spcAft>
              <a:buNone/>
            </a:pPr>
            <a:r>
              <a:rPr lang="en-US" sz="1800" b="1" i="0" u="none" strike="noStrike" cap="none">
                <a:solidFill>
                  <a:srgbClr val="3F3F3F"/>
                </a:solidFill>
                <a:latin typeface="Calibri"/>
                <a:ea typeface="Calibri"/>
                <a:cs typeface="Calibri"/>
                <a:sym typeface="Calibri"/>
              </a:rPr>
              <a:t>IETF117 – ROSA side meeting</a:t>
            </a:r>
            <a:endParaRPr sz="1200" b="1" i="0" u="none" strike="noStrike" cap="none">
              <a:solidFill>
                <a:srgbClr val="3F3F3F"/>
              </a:solidFill>
              <a:latin typeface="Microsoft Yahei"/>
              <a:ea typeface="Microsoft Yahei"/>
              <a:cs typeface="Microsoft Yahei"/>
              <a:sym typeface="Microsoft Yahei"/>
            </a:endParaRPr>
          </a:p>
        </p:txBody>
      </p:sp>
      <p:sp>
        <p:nvSpPr>
          <p:cNvPr id="156" name="Google Shape;156;p9"/>
          <p:cNvSpPr txBox="1"/>
          <p:nvPr/>
        </p:nvSpPr>
        <p:spPr>
          <a:xfrm>
            <a:off x="475595" y="1200332"/>
            <a:ext cx="8630377" cy="571695"/>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000" b="1" i="0" u="sng" strike="noStrike" cap="none">
                <a:solidFill>
                  <a:srgbClr val="3F3F3F"/>
                </a:solidFill>
                <a:latin typeface="Microsoft Yahei"/>
                <a:ea typeface="Microsoft Yahei"/>
                <a:cs typeface="Microsoft Yahei"/>
                <a:sym typeface="Microsoft Yahei"/>
                <a:hlinkClick r:id="rId3">
                  <a:extLst>
                    <a:ext uri="{A12FA001-AC4F-418D-AE19-62706E023703}">
                      <ahyp:hlinkClr xmlns:ahyp="http://schemas.microsoft.com/office/drawing/2018/hyperlinkcolor" val="tx"/>
                    </a:ext>
                  </a:extLst>
                </a:hlinkClick>
              </a:rPr>
              <a:t>https://datatracker.ietf.org/doc/draft-mendes-rtgwg-rosa-use-cases/</a:t>
            </a:r>
            <a:r>
              <a:rPr lang="en-US" sz="1000" b="1" i="0" u="none" strike="noStrike" cap="none">
                <a:solidFill>
                  <a:srgbClr val="3F3F3F"/>
                </a:solidFill>
                <a:latin typeface="Microsoft Yahei"/>
                <a:ea typeface="Microsoft Yahei"/>
                <a:cs typeface="Microsoft Yahei"/>
                <a:sym typeface="Microsoft Yahei"/>
              </a:rPr>
              <a:t> </a:t>
            </a:r>
            <a:endParaRPr/>
          </a:p>
          <a:p>
            <a:pPr marL="0" marR="0" lvl="0" indent="0" algn="l" rtl="0">
              <a:lnSpc>
                <a:spcPct val="200000"/>
              </a:lnSpc>
              <a:spcBef>
                <a:spcPts val="0"/>
              </a:spcBef>
              <a:spcAft>
                <a:spcPts val="0"/>
              </a:spcAft>
              <a:buNone/>
            </a:pPr>
            <a:r>
              <a:rPr lang="en-US" sz="1000" b="1" i="0" u="sng" strike="noStrike" cap="none">
                <a:solidFill>
                  <a:srgbClr val="3F3F3F"/>
                </a:solidFill>
                <a:latin typeface="Microsoft Yahei"/>
                <a:ea typeface="Microsoft Yahei"/>
                <a:cs typeface="Microsoft Yahei"/>
                <a:sym typeface="Microsoft Yahei"/>
                <a:hlinkClick r:id="rId4">
                  <a:extLst>
                    <a:ext uri="{A12FA001-AC4F-418D-AE19-62706E023703}">
                      <ahyp:hlinkClr xmlns:ahyp="http://schemas.microsoft.com/office/drawing/2018/hyperlinkcolor" val="tx"/>
                    </a:ext>
                  </a:extLst>
                </a:hlinkClick>
              </a:rPr>
              <a:t>https://datatracker.ietf.org/doc/draft-contreras-rtgwg-rosa-gaar/</a:t>
            </a:r>
            <a:r>
              <a:rPr lang="en-US" sz="1000" b="1" i="0" u="none" strike="noStrike" cap="none">
                <a:solidFill>
                  <a:srgbClr val="3F3F3F"/>
                </a:solidFill>
                <a:latin typeface="Microsoft Yahei"/>
                <a:ea typeface="Microsoft Yahei"/>
                <a:cs typeface="Microsoft Yahei"/>
                <a:sym typeface="Microsoft Yahei"/>
              </a:rPr>
              <a:t> </a:t>
            </a:r>
            <a:endParaRPr sz="1000" b="1" i="0" u="none" strike="noStrike" cap="none">
              <a:solidFill>
                <a:srgbClr val="3F3F3F"/>
              </a:solidFill>
              <a:latin typeface="Microsoft Yahei"/>
              <a:ea typeface="Microsoft Yahei"/>
              <a:cs typeface="Microsoft Yahei"/>
              <a:sym typeface="Microsoft Yahei"/>
            </a:endParaRPr>
          </a:p>
        </p:txBody>
      </p:sp>
      <p:sp>
        <p:nvSpPr>
          <p:cNvPr id="157" name="Google Shape;157;p9"/>
          <p:cNvSpPr txBox="1"/>
          <p:nvPr/>
        </p:nvSpPr>
        <p:spPr>
          <a:xfrm>
            <a:off x="475595" y="5051881"/>
            <a:ext cx="4385653" cy="11645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800" b="1" i="0" u="none" strike="noStrike" cap="none">
              <a:solidFill>
                <a:srgbClr val="3F3F3F"/>
              </a:solidFill>
              <a:latin typeface="Microsoft Yahei"/>
              <a:ea typeface="Microsoft Yahei"/>
              <a:cs typeface="Microsoft Yahei"/>
              <a:sym typeface="Microsoft Yahei"/>
            </a:endParaRPr>
          </a:p>
          <a:p>
            <a:pPr marL="0" marR="0" lvl="0" indent="0" algn="l" rtl="0">
              <a:lnSpc>
                <a:spcPct val="150000"/>
              </a:lnSpc>
              <a:spcBef>
                <a:spcPts val="0"/>
              </a:spcBef>
              <a:spcAft>
                <a:spcPts val="0"/>
              </a:spcAft>
              <a:buNone/>
            </a:pPr>
            <a:r>
              <a:rPr lang="en-US" sz="1800" b="1" i="0" u="none" strike="noStrike" cap="none">
                <a:solidFill>
                  <a:srgbClr val="3F3F3F"/>
                </a:solidFill>
                <a:latin typeface="Microsoft Yahei"/>
                <a:ea typeface="Microsoft Yahei"/>
                <a:cs typeface="Microsoft Yahei"/>
                <a:sym typeface="Microsoft Yahei"/>
              </a:rPr>
              <a:t>THANKS!</a:t>
            </a:r>
            <a:endParaRPr/>
          </a:p>
          <a:p>
            <a:pPr marL="0" marR="0" lvl="0" indent="0" algn="l" rtl="0">
              <a:lnSpc>
                <a:spcPct val="125000"/>
              </a:lnSpc>
              <a:spcBef>
                <a:spcPts val="0"/>
              </a:spcBef>
              <a:spcAft>
                <a:spcPts val="0"/>
              </a:spcAft>
              <a:buNone/>
            </a:pPr>
            <a:r>
              <a:rPr lang="en-US" sz="1600" b="1" i="0" u="none" strike="noStrike" cap="none">
                <a:solidFill>
                  <a:srgbClr val="3F3F3F"/>
                </a:solidFill>
                <a:latin typeface="Microsoft Yahei"/>
                <a:ea typeface="Microsoft Yahei"/>
                <a:cs typeface="Microsoft Yahei"/>
                <a:sym typeface="Microsoft Yahei"/>
              </a:rPr>
              <a:t>24.07.2023</a:t>
            </a:r>
            <a:endParaRPr/>
          </a:p>
        </p:txBody>
      </p:sp>
      <p:sp>
        <p:nvSpPr>
          <p:cNvPr id="158" name="Google Shape;158;p9"/>
          <p:cNvSpPr txBox="1"/>
          <p:nvPr/>
        </p:nvSpPr>
        <p:spPr>
          <a:xfrm>
            <a:off x="478453" y="1690318"/>
            <a:ext cx="10928456" cy="3486801"/>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3F3F3F"/>
              </a:buClr>
              <a:buSzPts val="3000"/>
              <a:buFont typeface="Arial"/>
              <a:buNone/>
            </a:pPr>
            <a:r>
              <a:rPr lang="en-US" sz="3000" b="1" i="0" u="none" strike="noStrike" cap="none">
                <a:solidFill>
                  <a:srgbClr val="3F3F3F"/>
                </a:solidFill>
                <a:latin typeface="Arial"/>
                <a:ea typeface="Arial"/>
                <a:cs typeface="Arial"/>
                <a:sym typeface="Arial"/>
              </a:rPr>
              <a:t>Questions, Opinions, Criticism?</a:t>
            </a:r>
            <a:endParaRPr sz="2800" b="1" i="0" u="none" strike="noStrike" cap="none">
              <a:solidFill>
                <a:srgbClr val="3F3F3F"/>
              </a:solidFill>
              <a:latin typeface="Arial"/>
              <a:ea typeface="Arial"/>
              <a:cs typeface="Arial"/>
              <a:sym typeface="Arial"/>
            </a:endParaRPr>
          </a:p>
          <a:p>
            <a:pPr marL="0" marR="0" lvl="0" indent="0" algn="l" rtl="0">
              <a:lnSpc>
                <a:spcPct val="100000"/>
              </a:lnSpc>
              <a:spcBef>
                <a:spcPts val="0"/>
              </a:spcBef>
              <a:spcAft>
                <a:spcPts val="0"/>
              </a:spcAft>
              <a:buClr>
                <a:srgbClr val="C80000"/>
              </a:buClr>
              <a:buSzPts val="2400"/>
              <a:buFont typeface="Microsoft Yahei"/>
              <a:buNone/>
            </a:pPr>
            <a:endParaRPr sz="2400" b="0" i="0" u="none" strike="noStrike" cap="none">
              <a:solidFill>
                <a:srgbClr val="3F3F3F"/>
              </a:solidFill>
              <a:latin typeface="Microsoft Yahei"/>
              <a:ea typeface="Microsoft Yahei"/>
              <a:cs typeface="Microsoft Yahei"/>
              <a:sym typeface="Microsoft Yahei"/>
            </a:endParaRP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652</Words>
  <Application>Microsoft Office PowerPoint</Application>
  <PresentationFormat>Panorámica</PresentationFormat>
  <Paragraphs>60</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Microsoft Yahei</vt:lpstr>
      <vt:lpstr>Arial</vt:lpstr>
      <vt:lpstr>Calibri</vt:lpstr>
      <vt:lpstr>Courier New</vt:lpstr>
      <vt:lpstr>Office 主题</vt:lpstr>
      <vt:lpstr>Presentación de PowerPoint</vt:lpstr>
      <vt:lpstr>Why looking at content distribution</vt:lpstr>
      <vt:lpstr>Improvement points</vt:lpstr>
      <vt:lpstr>How to make content distribution a SBR-based distribution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Jiayihao (Network, 2012 Lab)</dc:creator>
  <cp:lastModifiedBy>LUIS MIGUEL CONTRERAS MURILLO</cp:lastModifiedBy>
  <cp:revision>7</cp:revision>
  <dcterms:created xsi:type="dcterms:W3CDTF">2020-11-16T03:35:06Z</dcterms:created>
  <dcterms:modified xsi:type="dcterms:W3CDTF">2023-07-24T14:58:05Z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(3)SxEeVO7mPeeK+9Qa4koxwXxZfAQslYitLSQHcsujbCxe8Fdr96rOTC15Y15Z93OafiH2wtAN
0bR3zgrYTU5jA3XIVTr65l+AfDF1fBplZWORZ12KM9V7uO44JuU1oFzga2mFYePDqkwat19E
/hhDueVvoILnlPefSiCgLiuiJ+ds6ot/sagYmfz2364eTNritJRuopYTbS5Hq3+rlVRsSXtu
hKHZoByb1eyl4X2VSj</vt:lpwstr>
  </property>
  <property fmtid="{D5CDD505-2E9C-101B-9397-08002B2CF9AE}" pid="3" name="_2015_ms_pID_7253431">
    <vt:lpwstr>uh2kAI7YYOiDBGTuWlvKIoDEIIhpy/5ixk35OiBTaakkTU0gBxiSOw
Av8RCXZKTqWIePPQvnZCkC98rv07zPX1igLamLd1uD4ASvlvKf6kfAsGPZt3EKL7qWly4QvS
qteIohfZs35XsDnX5vvqRlUmUh0232nJtywrBCmu4XNMl9/In32YsVc9I0CD5ggeKjefClVh
7e8IAm0o9ueoJ+YiWZsdfUCySjmeqUCLfVsL</vt:lpwstr>
  </property>
  <property fmtid="{D5CDD505-2E9C-101B-9397-08002B2CF9AE}" pid="4" name="_2015_ms_pID_7253432">
    <vt:lpwstr>pXkA0j4AuPX/MDnZUJ3+OX8=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1646760011</vt:lpwstr>
  </property>
</Properties>
</file>