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147479705" r:id="rId3"/>
    <p:sldId id="2147479706" r:id="rId4"/>
    <p:sldId id="2147479707" r:id="rId5"/>
    <p:sldId id="2147479708" r:id="rId6"/>
    <p:sldId id="21474797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1126E-3E1B-034A-9FC2-EB879F0C6AD4}" v="278" dt="2024-07-25T15:23:31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7"/>
    <p:restoredTop sz="89621"/>
  </p:normalViewPr>
  <p:slideViewPr>
    <p:cSldViewPr snapToGrid="0">
      <p:cViewPr varScale="1">
        <p:scale>
          <a:sx n="104" d="100"/>
          <a:sy n="104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1A02-3CD1-014C-8542-5A277C15CC7B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2BE57-BC30-7442-B086-615B60A52D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2BE57-BC30-7442-B086-615B60A52D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3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latin typeface="IntelOne Text" panose="020B0503020203020204" pitchFamily="34" charset="77"/>
              </a:rPr>
              <a:t>Note that for expert AI system which is pre-programmed with rules by humans, the inference output is always deterministic. </a:t>
            </a:r>
            <a:endParaRPr lang="en-US" dirty="0">
              <a:solidFill>
                <a:schemeClr val="accent1"/>
              </a:solidFill>
              <a:latin typeface="IntelOne Text" panose="020B0503020203020204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1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7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IntelOne Text Medium" panose="020B0503020203020204" pitchFamily="34" charset="77"/>
              </a:rPr>
              <a:t>Common: AI inference/SASE/Routing workload 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IntelOne Text" panose="020B0503020203020204" pitchFamily="34" charset="77"/>
              </a:rPr>
              <a:t>– verify publicly shareable user/workload/device identity and authorization policies in real-time through a multi-vendor/cloud decentralized public datastore.</a:t>
            </a:r>
          </a:p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highlight>
                  <a:srgbClr val="FFFFFF"/>
                </a:highlight>
                <a:latin typeface="IntelOne Text" panose="020B0503020203020204" pitchFamily="34" charset="77"/>
              </a:rPr>
              <a:t>https://wondernetwork.com/pings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1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IntelOne Text Medium" panose="020B0503020203020204" pitchFamily="34" charset="77"/>
              </a:rPr>
              <a:t>Common: AI inference/SASE/Routing workload 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IntelOne Text" panose="020B0503020203020204" pitchFamily="34" charset="77"/>
              </a:rPr>
              <a:t>– verify publicly shareable user/workload/device identity and authorization policies in real-time through a multi-vendor/cloud decentralized public datastore.</a:t>
            </a:r>
          </a:p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highlight>
                  <a:srgbClr val="FFFFFF"/>
                </a:highlight>
                <a:latin typeface="IntelOne Text" panose="020B0503020203020204" pitchFamily="34" charset="77"/>
              </a:rPr>
              <a:t>https://wondernetwork.com/pings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7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/>
                </a:solidFill>
              </a:rPr>
              <a:t>Open to the public for reads</a:t>
            </a:r>
            <a:r>
              <a:rPr lang="en-US" sz="1200" dirty="0">
                <a:solidFill>
                  <a:schemeClr val="accent1"/>
                </a:solidFill>
              </a:rPr>
              <a:t> like Certificate Transparency Service or Public Blockchains (e.g., Public Ethereum)</a:t>
            </a:r>
            <a:endParaRPr lang="en-US" dirty="0">
              <a:solidFill>
                <a:schemeClr val="accent1"/>
              </a:solidFill>
              <a:highlight>
                <a:srgbClr val="FFFFFF"/>
              </a:highlight>
              <a:latin typeface="IntelOne Text Medium" panose="020B0503020203020204" pitchFamily="34" charset="77"/>
            </a:endParaRPr>
          </a:p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IntelOne Text Medium" panose="020B0503020203020204" pitchFamily="34" charset="77"/>
              </a:rPr>
              <a:t>Common: AI inference/SASE/Routing workload 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IntelOne Text" panose="020B0503020203020204" pitchFamily="34" charset="77"/>
              </a:rPr>
              <a:t>– verify publicly shareable user/workload/device identity and authorization policies in real-time through a multi-vendor/cloud decentralized public datastore.</a:t>
            </a:r>
          </a:p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accent1"/>
                </a:solidFill>
                <a:highlight>
                  <a:srgbClr val="FFFFFF"/>
                </a:highlight>
                <a:latin typeface="IntelOne Text" panose="020B0503020203020204" pitchFamily="34" charset="77"/>
              </a:rPr>
              <a:t>https://wondernetwork.com/pings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1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7E9A-0FBD-C907-4ED8-E2F0D8268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DA22B-EE27-2D69-5727-23FE3D07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4A25-8B6F-576E-E511-B1B05FEF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9FCE-B99D-8B55-E665-A987F83C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68DE3-8AE3-EDEE-BA93-07FB19A3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06F9-5DF1-99C6-110F-264AF10D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6A59D-1757-07A8-2334-D0AD9851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42EC-232F-119D-ABAF-6188CF54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0809-8012-BD86-0967-0F8ADEC6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608D-B909-B32A-4BE5-E6FDB10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7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B6EA0-863E-0816-BFD0-C3BFA5542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8E34D-0415-46DD-97FB-381DB1B3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C4BE-85FC-4826-7A7F-81267C30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4D19C-643A-ADBD-D1A4-54AC8F2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153D-1AF5-9A9F-FA0E-C9DFB824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8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4002-3CF7-0B4D-9E2A-4C525020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2333-4DD5-B4EB-7B28-6303A3100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2D32-4241-DEDD-F2F3-CA0FB6D7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036F-677E-4976-FAF6-6EE51E54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B768-CB7F-FA02-8024-BB08DDE1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9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F5F7-641D-67C6-6B29-97F956DA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770B-184A-AE54-B60D-2435B513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3A36-2514-C232-ACAC-2A161AB8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D1C9-BD36-8BB0-67D8-503FE170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22905-9028-3089-E536-1A4AAA10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C943-25CA-BCAA-C576-AE066A17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5D27-451C-021C-8E19-059DDF216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0BEBF-0315-600C-FC8E-2EF00CE9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94A5-BAF3-7D4C-9B67-534EEE7D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3924-D3C9-E621-9E3F-45DA4542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863E4-3169-E3A7-1654-D7357E54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1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9C31-956D-93E8-525D-C3095BD1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DE522-74AE-E51D-60C8-261A0803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FC06-6055-5C73-1080-768147E8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6B381-9D84-0B25-E09F-A42E4966C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BC85F-AAD9-1DFD-7984-3D9E11D02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CC800-CE8D-F1BE-CC36-BF57120A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EFC71-4F9C-BD52-43F6-3A580FFC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6660C8-07FF-C9FD-2D55-4005D959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3749-DB7A-5382-1913-6900187B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D082-6ADD-6028-4783-D0B93C52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15F43-D9B8-E800-583A-A4ED5380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29F9D-0E15-3910-C379-15F33BD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E1B93-9150-7179-2F4A-EE32D6A5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03AB1-A4A0-578A-413D-11FC1FDE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700F-7743-24A2-4159-186D4B96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4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7E0C-9A25-2E2C-BAE3-A2155C2D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26A6-E5C5-E6BF-FCDB-0787E4D4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9CCB-CA68-07EA-64A0-DCBCF0C1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DC01-5BC1-D8C3-160F-1D7E6219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CA6FC-4774-003C-8AA8-DCBE92F0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B5E8-BD5C-E3A7-80E6-50305928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7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5AD7-ED5A-E1D5-2D76-74E41A38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46273-CA1B-524B-1DEC-99183D9D2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754C6-A98A-004D-47B0-9982B1E9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CE8B-5E27-A014-B82C-327C2510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1A3-4C90-29F5-6335-B49295B0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8EE2-F0FD-9752-73A1-3B936CDF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B648-08BF-CDD4-0837-76F2B609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AC04-9235-5C1E-8C32-1DC63A249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301C-ABA6-38FF-5B4C-18C554577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3068D-096A-1240-BDA7-7ACB4027232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E947-97C8-B6CA-2FD6-68A335CAE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046E-B65F-437D-DFB4-ECE39A6E9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47F23-65D8-0145-B9C9-E1C004E81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worldcoin.org/world-id" TargetMode="Externa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10" Type="http://schemas.openxmlformats.org/officeDocument/2006/relationships/image" Target="../media/image6.jpeg"/><Relationship Id="rId4" Type="http://schemas.openxmlformats.org/officeDocument/2006/relationships/hyperlink" Target="https://worldcoin.org/world-id" TargetMode="Externa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10" Type="http://schemas.openxmlformats.org/officeDocument/2006/relationships/image" Target="../media/image6.jpeg"/><Relationship Id="rId4" Type="http://schemas.openxmlformats.org/officeDocument/2006/relationships/hyperlink" Target="https://worldcoin.org/world-id" TargetMode="Externa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0CAC-BD35-17B9-AE0A-D2F911ACB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303502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arial" panose="020B0604020202020204" pitchFamily="34" charset="0"/>
              </a:rPr>
              <a:t>End-to-end multi-vendor, multi-cloud use cases (AI and beyond) which require Network Attestation </a:t>
            </a:r>
            <a:r>
              <a:rPr lang="en-US" sz="4000" dirty="0">
                <a:latin typeface="arial" panose="020B0604020202020204" pitchFamily="34" charset="0"/>
              </a:rPr>
              <a:t>for Secure Routing (</a:t>
            </a:r>
            <a:r>
              <a:rPr lang="en-US" sz="4000" dirty="0">
                <a:effectLst/>
                <a:latin typeface="arial" panose="020B0604020202020204" pitchFamily="34" charset="0"/>
              </a:rPr>
              <a:t>NASR)</a:t>
            </a:r>
            <a:br>
              <a:rPr lang="en-US" sz="4000" dirty="0"/>
            </a:br>
            <a:br>
              <a:rPr lang="en-US" sz="4000" dirty="0"/>
            </a:br>
            <a:r>
              <a:rPr lang="en-US" sz="3600" dirty="0"/>
              <a:t>IETF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240CD-2414-0DDD-390B-94F8B44E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7331"/>
            <a:ext cx="9144000" cy="1655762"/>
          </a:xfrm>
        </p:spPr>
        <p:txBody>
          <a:bodyPr/>
          <a:lstStyle/>
          <a:p>
            <a:r>
              <a:rPr lang="en-US" dirty="0"/>
              <a:t>Ramki Krishnan (Intel), Diego Lopez (Telefonica)</a:t>
            </a:r>
          </a:p>
        </p:txBody>
      </p:sp>
    </p:spTree>
    <p:extLst>
      <p:ext uri="{BB962C8B-B14F-4D97-AF65-F5344CB8AC3E}">
        <p14:creationId xmlns:p14="http://schemas.microsoft.com/office/powerpoint/2010/main" val="243786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5B1C8-3CF7-D4F4-99F9-B59BFEE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617994"/>
            <a:ext cx="12192000" cy="324000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Problem background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AI inference output may not be deterministic for the same input (exception is AI expert system), unlike traditional keyword-based lookup.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SASE, which terminates TLS connections, is typically used </a:t>
            </a:r>
            <a:r>
              <a:rPr lang="en-US" sz="16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to ensure policy compliance and block malicious traffic. SASE </a:t>
            </a: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may be appending/modifying/filtering Enterprise application payload.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accent1"/>
              </a:solidFill>
              <a:latin typeface="IntelOne Display Regular" panose="020B0503020203020204" pitchFamily="34" charset="77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highlight>
                  <a:srgbClr val="FFFFFF"/>
                </a:highlight>
                <a:latin typeface="IntelOne Display Regular" panose="020B0503020203020204" pitchFamily="34" charset="77"/>
              </a:rPr>
              <a:t>Networking infrastructure is a critical piece to ensure availability.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1"/>
              </a:solidFill>
              <a:highlight>
                <a:srgbClr val="FFFFFF"/>
              </a:highlight>
              <a:latin typeface="IntelOne Display Regular" panose="020B0503020203020204" pitchFamily="34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Problem statement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Service providers would like to ensure that for every AI inference input, Enterprise customers can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Isolate between an AI inference application issue vs SASE infrastructure issue.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Verify AI inference input provenance.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Verify AI inference output provenance/compliance.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Service providers would like to ensure that for every AI inference input, 3</a:t>
            </a:r>
            <a:r>
              <a:rPr lang="en-US" sz="1800" baseline="300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rd</a:t>
            </a:r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 party auditors can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Verify AI inference input provenance.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Verify AI inference output provenance.</a:t>
            </a:r>
          </a:p>
          <a:p>
            <a:pPr lvl="1">
              <a:spcBef>
                <a:spcPts val="0"/>
              </a:spcBef>
            </a:pPr>
            <a:endParaRPr lang="en-US" sz="1600" dirty="0">
              <a:solidFill>
                <a:schemeClr val="accent1"/>
              </a:solidFill>
              <a:highlight>
                <a:srgbClr val="FFFFFF"/>
              </a:highlight>
              <a:latin typeface="IntelOne Display Regular" panose="020B0503020203020204" pitchFamily="34" charset="77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highlight>
                  <a:srgbClr val="FFFFFF"/>
                </a:highlight>
                <a:latin typeface="IntelOne Display Regular" panose="020B0503020203020204" pitchFamily="34" charset="77"/>
              </a:rPr>
              <a:t>Service providers would like to ensure that the routing infrastructure is trustworthy.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D3F2A0-6CC2-ECFE-B2F9-1E4DC894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5477"/>
            <a:ext cx="12996153" cy="65808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IntelOne Display Regular" panose="020B0503020203020204" pitchFamily="34" charset="77"/>
              </a:rPr>
              <a:t>AI Inference accountability across multi-vendors/clouds</a:t>
            </a:r>
            <a:br>
              <a:rPr lang="en-US" sz="2800" b="1" dirty="0">
                <a:latin typeface="IntelOne Display Regular" panose="020B0503020203020204" pitchFamily="34" charset="77"/>
              </a:rPr>
            </a:br>
            <a:r>
              <a:rPr lang="en-US" sz="2200" b="1" dirty="0">
                <a:latin typeface="IntelOne Display Regular" panose="020B0503020203020204" pitchFamily="34" charset="77"/>
              </a:rPr>
              <a:t>Problem statement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9AE4FF-B275-D75C-9CAE-03778783146E}"/>
              </a:ext>
            </a:extLst>
          </p:cNvPr>
          <p:cNvCxnSpPr>
            <a:cxnSpLocks/>
          </p:cNvCxnSpPr>
          <p:nvPr/>
        </p:nvCxnSpPr>
        <p:spPr>
          <a:xfrm>
            <a:off x="1843521" y="2075783"/>
            <a:ext cx="3660435" cy="72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154E53-01E2-4265-DB54-47CE3F252F89}"/>
              </a:ext>
            </a:extLst>
          </p:cNvPr>
          <p:cNvSpPr txBox="1"/>
          <p:nvPr/>
        </p:nvSpPr>
        <p:spPr>
          <a:xfrm>
            <a:off x="2443040" y="1188420"/>
            <a:ext cx="2516614" cy="177970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28B96-FFEB-5665-0241-35DB627615B5}"/>
              </a:ext>
            </a:extLst>
          </p:cNvPr>
          <p:cNvSpPr/>
          <p:nvPr/>
        </p:nvSpPr>
        <p:spPr>
          <a:xfrm>
            <a:off x="182217" y="1217196"/>
            <a:ext cx="1673458" cy="1723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2D33B-E659-9045-80FC-510B747019FF}"/>
              </a:ext>
            </a:extLst>
          </p:cNvPr>
          <p:cNvSpPr txBox="1"/>
          <p:nvPr/>
        </p:nvSpPr>
        <p:spPr>
          <a:xfrm>
            <a:off x="7265854" y="731488"/>
            <a:ext cx="4926145" cy="2595345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Free vector robotic artificial intelligence technology smart lerning from bigdata">
            <a:extLst>
              <a:ext uri="{FF2B5EF4-FFF2-40B4-BE49-F238E27FC236}">
                <a16:creationId xmlns:a16="http://schemas.microsoft.com/office/drawing/2014/main" id="{887D4B2B-CF7E-EFAF-35B0-19855EB8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063" y="1359729"/>
            <a:ext cx="1159115" cy="92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3547B06-3B5D-2499-15D3-B83D268B94B1}"/>
              </a:ext>
            </a:extLst>
          </p:cNvPr>
          <p:cNvSpPr txBox="1">
            <a:spLocks/>
          </p:cNvSpPr>
          <p:nvPr/>
        </p:nvSpPr>
        <p:spPr>
          <a:xfrm>
            <a:off x="7197315" y="2306576"/>
            <a:ext cx="2006782" cy="61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Inference (advanced)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BA020-AD4F-D8D2-9321-29785B614150}"/>
              </a:ext>
            </a:extLst>
          </p:cNvPr>
          <p:cNvSpPr/>
          <p:nvPr/>
        </p:nvSpPr>
        <p:spPr>
          <a:xfrm>
            <a:off x="7383579" y="1201291"/>
            <a:ext cx="2040788" cy="1723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59E1D82-030C-D0E6-F45C-77EAE9AC8ACE}"/>
              </a:ext>
            </a:extLst>
          </p:cNvPr>
          <p:cNvSpPr/>
          <p:nvPr/>
        </p:nvSpPr>
        <p:spPr>
          <a:xfrm>
            <a:off x="11047947" y="1368815"/>
            <a:ext cx="765622" cy="122891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946F5FA-97D2-C66D-A07B-E359B12F17EE}"/>
              </a:ext>
            </a:extLst>
          </p:cNvPr>
          <p:cNvSpPr txBox="1">
            <a:spLocks/>
          </p:cNvSpPr>
          <p:nvPr/>
        </p:nvSpPr>
        <p:spPr>
          <a:xfrm>
            <a:off x="10570847" y="2963263"/>
            <a:ext cx="1677477" cy="490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00" b="1" dirty="0">
                <a:solidFill>
                  <a:schemeClr val="accent1"/>
                </a:solidFill>
                <a:latin typeface="+mn-lt"/>
              </a:rPr>
              <a:t>Encrypted Model Storage server</a:t>
            </a:r>
            <a:endParaRPr lang="en-US" sz="23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696988-C098-0E93-5BB3-3EEBB1B893CC}"/>
              </a:ext>
            </a:extLst>
          </p:cNvPr>
          <p:cNvCxnSpPr>
            <a:cxnSpLocks/>
          </p:cNvCxnSpPr>
          <p:nvPr/>
        </p:nvCxnSpPr>
        <p:spPr>
          <a:xfrm>
            <a:off x="9461032" y="2042905"/>
            <a:ext cx="122027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46CB014-3D94-C4E1-2939-37FC177014ED}"/>
              </a:ext>
            </a:extLst>
          </p:cNvPr>
          <p:cNvSpPr txBox="1">
            <a:spLocks/>
          </p:cNvSpPr>
          <p:nvPr/>
        </p:nvSpPr>
        <p:spPr>
          <a:xfrm>
            <a:off x="7096867" y="2943397"/>
            <a:ext cx="2701594" cy="44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accent1"/>
                </a:solidFill>
                <a:latin typeface="+mn-lt"/>
              </a:rPr>
              <a:t>Model inference                server</a:t>
            </a:r>
            <a:endParaRPr lang="en-US" sz="2600" dirty="0">
              <a:solidFill>
                <a:schemeClr val="accent1"/>
              </a:solidFill>
              <a:latin typeface="+mn-lt"/>
            </a:endParaRPr>
          </a:p>
          <a:p>
            <a:pPr lvl="2"/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CDD4E640-3CCB-373F-C7DC-CFE681E4342E}"/>
              </a:ext>
            </a:extLst>
          </p:cNvPr>
          <p:cNvSpPr txBox="1">
            <a:spLocks/>
          </p:cNvSpPr>
          <p:nvPr/>
        </p:nvSpPr>
        <p:spPr>
          <a:xfrm>
            <a:off x="474137" y="2637343"/>
            <a:ext cx="1294954" cy="406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b="1" dirty="0">
                <a:solidFill>
                  <a:schemeClr val="tx1"/>
                </a:solidFill>
                <a:latin typeface="+mn-lt"/>
              </a:rPr>
              <a:t>Inference (basic)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7A1E0-6D1F-4DF4-4C9F-113FD3ECCB12}"/>
              </a:ext>
            </a:extLst>
          </p:cNvPr>
          <p:cNvSpPr/>
          <p:nvPr/>
        </p:nvSpPr>
        <p:spPr>
          <a:xfrm>
            <a:off x="10660386" y="1201291"/>
            <a:ext cx="1487316" cy="1723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Free vector chatbot concept background with mobile device">
            <a:extLst>
              <a:ext uri="{FF2B5EF4-FFF2-40B4-BE49-F238E27FC236}">
                <a16:creationId xmlns:a16="http://schemas.microsoft.com/office/drawing/2014/main" id="{D914F553-B2D6-6B30-2B39-6D49177A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1" y="1534084"/>
            <a:ext cx="515566" cy="5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26024D6F-A3C5-7466-3AB0-0283B890D16D}"/>
              </a:ext>
            </a:extLst>
          </p:cNvPr>
          <p:cNvSpPr txBox="1">
            <a:spLocks/>
          </p:cNvSpPr>
          <p:nvPr/>
        </p:nvSpPr>
        <p:spPr>
          <a:xfrm>
            <a:off x="8264646" y="3326834"/>
            <a:ext cx="2971753" cy="303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AI DC Infrastructure Provider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E1152A26-9450-46E0-A1C6-FAAD880D8A7C}"/>
              </a:ext>
            </a:extLst>
          </p:cNvPr>
          <p:cNvSpPr txBox="1">
            <a:spLocks/>
          </p:cNvSpPr>
          <p:nvPr/>
        </p:nvSpPr>
        <p:spPr>
          <a:xfrm>
            <a:off x="2193113" y="2983433"/>
            <a:ext cx="2971753" cy="282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Network Infra Provider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E8ACA0-A1A3-7780-0596-460D2A610385}"/>
              </a:ext>
            </a:extLst>
          </p:cNvPr>
          <p:cNvGrpSpPr/>
          <p:nvPr/>
        </p:nvGrpSpPr>
        <p:grpSpPr>
          <a:xfrm>
            <a:off x="5484501" y="1193198"/>
            <a:ext cx="1296800" cy="1779706"/>
            <a:chOff x="7192843" y="4537016"/>
            <a:chExt cx="1296800" cy="1779706"/>
          </a:xfrm>
        </p:grpSpPr>
        <p:pic>
          <p:nvPicPr>
            <p:cNvPr id="22" name="Picture 2" descr="140+ Sase Stock Photos, Pictures &amp; Royalty-Free Images - iStock">
              <a:extLst>
                <a:ext uri="{FF2B5EF4-FFF2-40B4-BE49-F238E27FC236}">
                  <a16:creationId xmlns:a16="http://schemas.microsoft.com/office/drawing/2014/main" id="{D428FE2A-7F0A-51C2-0618-0F3BD2E6D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936" y="4675461"/>
              <a:ext cx="1277032" cy="127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CF62F2-9F8B-6239-7A81-891E551545ED}"/>
                </a:ext>
              </a:extLst>
            </p:cNvPr>
            <p:cNvSpPr txBox="1"/>
            <p:nvPr/>
          </p:nvSpPr>
          <p:spPr>
            <a:xfrm>
              <a:off x="7192843" y="4537016"/>
              <a:ext cx="1296800" cy="1779706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10744EDA-02D3-AB4C-ABE2-4992291C441D}"/>
              </a:ext>
            </a:extLst>
          </p:cNvPr>
          <p:cNvSpPr txBox="1">
            <a:spLocks/>
          </p:cNvSpPr>
          <p:nvPr/>
        </p:nvSpPr>
        <p:spPr>
          <a:xfrm>
            <a:off x="5178668" y="2991354"/>
            <a:ext cx="2029748" cy="44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SASE Infra Provider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93342076-1109-FC7B-BF90-0CD48A94581F}"/>
              </a:ext>
            </a:extLst>
          </p:cNvPr>
          <p:cNvSpPr txBox="1">
            <a:spLocks/>
          </p:cNvSpPr>
          <p:nvPr/>
        </p:nvSpPr>
        <p:spPr>
          <a:xfrm>
            <a:off x="189105" y="716060"/>
            <a:ext cx="1647718" cy="4921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AI Service Provider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33BFB30F-89A3-5190-6A0E-64E8C1B0649F}"/>
              </a:ext>
            </a:extLst>
          </p:cNvPr>
          <p:cNvSpPr txBox="1">
            <a:spLocks/>
          </p:cNvSpPr>
          <p:nvPr/>
        </p:nvSpPr>
        <p:spPr>
          <a:xfrm>
            <a:off x="10578148" y="760762"/>
            <a:ext cx="1647718" cy="44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AI Service Provider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B02749F4-E1B8-E736-C970-EBC842100DD1}"/>
              </a:ext>
            </a:extLst>
          </p:cNvPr>
          <p:cNvSpPr txBox="1">
            <a:spLocks/>
          </p:cNvSpPr>
          <p:nvPr/>
        </p:nvSpPr>
        <p:spPr>
          <a:xfrm>
            <a:off x="7546024" y="757077"/>
            <a:ext cx="1647718" cy="447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AI Service Provider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6D97E2F-9382-CD8C-4578-9BD73CB4FF59}"/>
              </a:ext>
            </a:extLst>
          </p:cNvPr>
          <p:cNvSpPr txBox="1">
            <a:spLocks/>
          </p:cNvSpPr>
          <p:nvPr/>
        </p:nvSpPr>
        <p:spPr>
          <a:xfrm>
            <a:off x="176236" y="2961032"/>
            <a:ext cx="1673458" cy="354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accent1"/>
                </a:solidFill>
                <a:latin typeface="+mn-lt"/>
              </a:rPr>
              <a:t>Enterprise device            (Laptop, IoT etc.)</a:t>
            </a:r>
            <a:endParaRPr lang="en-US" sz="2600" dirty="0">
              <a:solidFill>
                <a:schemeClr val="accent1"/>
              </a:solidFill>
              <a:latin typeface="+mn-lt"/>
            </a:endParaRPr>
          </a:p>
          <a:p>
            <a:pPr lvl="2"/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29" name="Picture 2" descr="Free vector robotic artificial intelligence technology smart lerning from bigdata">
            <a:extLst>
              <a:ext uri="{FF2B5EF4-FFF2-40B4-BE49-F238E27FC236}">
                <a16:creationId xmlns:a16="http://schemas.microsoft.com/office/drawing/2014/main" id="{2E13E44B-5DED-71EF-6BC2-727E01E1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92" y="2138177"/>
            <a:ext cx="673549" cy="53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5F48D7-A59F-5AF9-A737-7D411856BCAE}"/>
              </a:ext>
            </a:extLst>
          </p:cNvPr>
          <p:cNvCxnSpPr>
            <a:cxnSpLocks/>
          </p:cNvCxnSpPr>
          <p:nvPr/>
        </p:nvCxnSpPr>
        <p:spPr>
          <a:xfrm flipV="1">
            <a:off x="6790843" y="2071790"/>
            <a:ext cx="587365" cy="7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Server outline">
            <a:extLst>
              <a:ext uri="{FF2B5EF4-FFF2-40B4-BE49-F238E27FC236}">
                <a16:creationId xmlns:a16="http://schemas.microsoft.com/office/drawing/2014/main" id="{8583AAA8-55F9-FA68-4932-4EB228F30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2434" y="1166282"/>
            <a:ext cx="914400" cy="914400"/>
          </a:xfrm>
          <a:prstGeom prst="rect">
            <a:avLst/>
          </a:prstGeom>
        </p:spPr>
      </p:pic>
      <p:pic>
        <p:nvPicPr>
          <p:cNvPr id="35" name="Graphic 34" descr="Server outline">
            <a:extLst>
              <a:ext uri="{FF2B5EF4-FFF2-40B4-BE49-F238E27FC236}">
                <a16:creationId xmlns:a16="http://schemas.microsoft.com/office/drawing/2014/main" id="{779A268C-3FA5-EBA7-5DDD-615281ADEF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8851" y="1148664"/>
            <a:ext cx="914400" cy="914400"/>
          </a:xfrm>
          <a:prstGeom prst="rect">
            <a:avLst/>
          </a:prstGeom>
        </p:spPr>
      </p:pic>
      <p:pic>
        <p:nvPicPr>
          <p:cNvPr id="36" name="Graphic 35" descr="Server outline">
            <a:extLst>
              <a:ext uri="{FF2B5EF4-FFF2-40B4-BE49-F238E27FC236}">
                <a16:creationId xmlns:a16="http://schemas.microsoft.com/office/drawing/2014/main" id="{6710FD0F-46A7-DEAC-6CD1-7A10C958C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1790" y="2133691"/>
            <a:ext cx="914400" cy="914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CE8D68-F996-F0CA-3069-95FA117B83A2}"/>
              </a:ext>
            </a:extLst>
          </p:cNvPr>
          <p:cNvCxnSpPr>
            <a:cxnSpLocks/>
          </p:cNvCxnSpPr>
          <p:nvPr/>
        </p:nvCxnSpPr>
        <p:spPr>
          <a:xfrm>
            <a:off x="3321017" y="1532058"/>
            <a:ext cx="755703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D1986D-E1EA-6F4C-FE46-12D3C53D0769}"/>
              </a:ext>
            </a:extLst>
          </p:cNvPr>
          <p:cNvCxnSpPr>
            <a:cxnSpLocks/>
          </p:cNvCxnSpPr>
          <p:nvPr/>
        </p:nvCxnSpPr>
        <p:spPr>
          <a:xfrm>
            <a:off x="3029634" y="1897835"/>
            <a:ext cx="317003" cy="588414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4639B5-E5DA-802A-FB61-B918342AA4DA}"/>
              </a:ext>
            </a:extLst>
          </p:cNvPr>
          <p:cNvCxnSpPr>
            <a:cxnSpLocks/>
          </p:cNvCxnSpPr>
          <p:nvPr/>
        </p:nvCxnSpPr>
        <p:spPr>
          <a:xfrm flipH="1">
            <a:off x="3938851" y="1927748"/>
            <a:ext cx="414591" cy="65875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5G Images – Browse 253,825 Stock Photos, Vectors, and Video ...">
            <a:extLst>
              <a:ext uri="{FF2B5EF4-FFF2-40B4-BE49-F238E27FC236}">
                <a16:creationId xmlns:a16="http://schemas.microsoft.com/office/drawing/2014/main" id="{3AC5D4D0-EC58-2694-5E13-4EAA8803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47" y="2397047"/>
            <a:ext cx="747441" cy="54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68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5B1C8-3CF7-D4F4-99F9-B59BFEE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713960"/>
            <a:ext cx="12192000" cy="3049490"/>
          </a:xfrm>
        </p:spPr>
        <p:txBody>
          <a:bodyPr>
            <a:normAutofit fontScale="85000" lnSpcReduction="20000"/>
          </a:bodyPr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After AI Inference processing is complete and before responding to client, store signed AI Inference input and output in a tamper proof audit log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Store AI inference input and output signatures in Audit Log Transparency Service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After SASE processing  is complete and before responding to client, store signed SASE processing input and output in a tamper proof audit log if SASE appends/modifies/filters Enterprise application payload.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Store SASE  inference input and output signatures in Audit Log Transparency Service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b="1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IntelOne Display Regular" panose="020B0503020203020204" pitchFamily="34" charset="77"/>
              </a:rPr>
              <a:t>NASR ensures that the routing system is integrity protected. Store source/destination router signed BGP connection messages in tamper proof audit log. Store source/destination router signed periodic OAM route verification (e.g., Proof of Transit OAM) messages in tamper proof audit log.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rgbClr val="212529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Store routing control plane BGP connection message source/destination router signatures in </a:t>
            </a:r>
            <a:r>
              <a:rPr lang="en-US" sz="1600" b="1" dirty="0">
                <a:latin typeface="IntelOne Display Regular" panose="020B0503020203020204" pitchFamily="34" charset="77"/>
              </a:rPr>
              <a:t>Audit Log Transparency Service.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highlight>
                  <a:srgbClr val="FFFFFF"/>
                </a:highlight>
                <a:latin typeface="IntelOne Display Regular" panose="020B0503020203020204" pitchFamily="34" charset="77"/>
              </a:rPr>
              <a:t>Store routing data plane periodic OAM route verification message source/destination router signatures in </a:t>
            </a:r>
            <a:r>
              <a:rPr lang="en-US" sz="1600" b="1" dirty="0">
                <a:latin typeface="IntelOne Display Regular" panose="020B0503020203020204" pitchFamily="34" charset="77"/>
              </a:rPr>
              <a:t>Audit Log Transparency Service.</a:t>
            </a:r>
            <a:endParaRPr lang="en-US" sz="1600" b="1" dirty="0">
              <a:highlight>
                <a:srgbClr val="FFFFFF"/>
              </a:highlight>
              <a:latin typeface="IntelOne Display Regular" panose="020B0503020203020204" pitchFamily="34" charset="77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defRPr/>
            </a:pPr>
            <a:endParaRPr lang="en-US" sz="2000" dirty="0">
              <a:solidFill>
                <a:schemeClr val="accent1"/>
              </a:solidFill>
              <a:latin typeface="IntelOne Display Regular" panose="020B0503020203020204" pitchFamily="34" charset="77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Audit Log Transparency Service is open to the public for reads like Certificate Transparency Service or Public Blockchains (e.g., Public Ethereum) and can be used to verify AI inference input/output provenance and </a:t>
            </a:r>
            <a:r>
              <a:rPr lang="en-US" sz="1800" b="1" dirty="0">
                <a:latin typeface="IntelOne Display Regular" panose="020B0503020203020204" pitchFamily="34" charset="77"/>
              </a:rPr>
              <a:t>Router source/destination provenance</a:t>
            </a:r>
            <a:r>
              <a:rPr lang="en-US" sz="1800" b="1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. </a:t>
            </a:r>
            <a:r>
              <a:rPr lang="en-US" sz="18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This uses an Identity/Policy Transparency service which has public shareable Enterprise identities (e.g., workload code hash/signing public key certificate, host TPM public key certificate) and Enterprise Policies (e.g., workload can run only on certain hosts which is achieved by binding workload/host identities).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solidFill>
                <a:schemeClr val="accent1"/>
              </a:solidFill>
              <a:latin typeface="IntelOne Text" panose="020B0503020203020204" pitchFamily="34" charset="77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accent1"/>
              </a:solidFill>
              <a:highlight>
                <a:srgbClr val="FFFFFF"/>
              </a:highlight>
              <a:latin typeface="IntelOne Text" panose="020B0503020203020204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D3F2A0-6CC2-ECFE-B2F9-1E4DC894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5477"/>
            <a:ext cx="13015609" cy="65808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IntelOne Display Regular" panose="020B0503020203020204" pitchFamily="34" charset="77"/>
              </a:rPr>
              <a:t>AI inference accountability across multi-vendors/clouds</a:t>
            </a:r>
            <a:br>
              <a:rPr lang="en-US" sz="2800" b="1" dirty="0">
                <a:latin typeface="IntelOne Display Regular" panose="020B0503020203020204" pitchFamily="34" charset="77"/>
              </a:rPr>
            </a:br>
            <a:r>
              <a:rPr lang="en-US" sz="2200" b="1" dirty="0">
                <a:latin typeface="IntelOne Display Regular" panose="020B0503020203020204" pitchFamily="34" charset="77"/>
              </a:rPr>
              <a:t>Solution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9AE4FF-B275-D75C-9CAE-03778783146E}"/>
              </a:ext>
            </a:extLst>
          </p:cNvPr>
          <p:cNvCxnSpPr>
            <a:cxnSpLocks/>
          </p:cNvCxnSpPr>
          <p:nvPr/>
        </p:nvCxnSpPr>
        <p:spPr>
          <a:xfrm>
            <a:off x="1843521" y="2075783"/>
            <a:ext cx="3660435" cy="72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154E53-01E2-4265-DB54-47CE3F252F89}"/>
              </a:ext>
            </a:extLst>
          </p:cNvPr>
          <p:cNvSpPr txBox="1"/>
          <p:nvPr/>
        </p:nvSpPr>
        <p:spPr>
          <a:xfrm>
            <a:off x="2443040" y="1188420"/>
            <a:ext cx="2516614" cy="177970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28B96-FFEB-5665-0241-35DB627615B5}"/>
              </a:ext>
            </a:extLst>
          </p:cNvPr>
          <p:cNvSpPr/>
          <p:nvPr/>
        </p:nvSpPr>
        <p:spPr>
          <a:xfrm>
            <a:off x="182217" y="1217196"/>
            <a:ext cx="1673458" cy="1723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2D33B-E659-9045-80FC-510B747019FF}"/>
              </a:ext>
            </a:extLst>
          </p:cNvPr>
          <p:cNvSpPr txBox="1"/>
          <p:nvPr/>
        </p:nvSpPr>
        <p:spPr>
          <a:xfrm>
            <a:off x="7265854" y="731488"/>
            <a:ext cx="4926145" cy="2595345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Free vector robotic artificial intelligence technology smart lerning from bigdata">
            <a:extLst>
              <a:ext uri="{FF2B5EF4-FFF2-40B4-BE49-F238E27FC236}">
                <a16:creationId xmlns:a16="http://schemas.microsoft.com/office/drawing/2014/main" id="{887D4B2B-CF7E-EFAF-35B0-19855EB8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063" y="1359729"/>
            <a:ext cx="1159115" cy="92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3547B06-3B5D-2499-15D3-B83D268B94B1}"/>
              </a:ext>
            </a:extLst>
          </p:cNvPr>
          <p:cNvSpPr txBox="1">
            <a:spLocks/>
          </p:cNvSpPr>
          <p:nvPr/>
        </p:nvSpPr>
        <p:spPr>
          <a:xfrm>
            <a:off x="7383580" y="2306576"/>
            <a:ext cx="2006782" cy="618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Inference (advanced) - output signing key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" name="Picture 4" descr="Private key - Free security icons">
            <a:extLst>
              <a:ext uri="{FF2B5EF4-FFF2-40B4-BE49-F238E27FC236}">
                <a16:creationId xmlns:a16="http://schemas.microsoft.com/office/drawing/2014/main" id="{0E57E9E8-D6F2-3F18-7DB4-825052D6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197" y="1342337"/>
            <a:ext cx="460249" cy="46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9BA020-AD4F-D8D2-9321-29785B614150}"/>
              </a:ext>
            </a:extLst>
          </p:cNvPr>
          <p:cNvSpPr/>
          <p:nvPr/>
        </p:nvSpPr>
        <p:spPr>
          <a:xfrm>
            <a:off x="7383579" y="1201291"/>
            <a:ext cx="2040788" cy="1723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59E1D82-030C-D0E6-F45C-77EAE9AC8ACE}"/>
              </a:ext>
            </a:extLst>
          </p:cNvPr>
          <p:cNvSpPr/>
          <p:nvPr/>
        </p:nvSpPr>
        <p:spPr>
          <a:xfrm>
            <a:off x="11047947" y="1368815"/>
            <a:ext cx="765622" cy="122891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946F5FA-97D2-C66D-A07B-E359B12F17EE}"/>
              </a:ext>
            </a:extLst>
          </p:cNvPr>
          <p:cNvSpPr txBox="1">
            <a:spLocks/>
          </p:cNvSpPr>
          <p:nvPr/>
        </p:nvSpPr>
        <p:spPr>
          <a:xfrm>
            <a:off x="10570847" y="2963263"/>
            <a:ext cx="1677477" cy="490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00" b="1" dirty="0">
                <a:solidFill>
                  <a:schemeClr val="accent1"/>
                </a:solidFill>
                <a:latin typeface="+mn-lt"/>
              </a:rPr>
              <a:t>Encrypted Model Storage server</a:t>
            </a:r>
            <a:endParaRPr lang="en-US" sz="23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696988-C098-0E93-5BB3-3EEBB1B893CC}"/>
              </a:ext>
            </a:extLst>
          </p:cNvPr>
          <p:cNvCxnSpPr>
            <a:cxnSpLocks/>
          </p:cNvCxnSpPr>
          <p:nvPr/>
        </p:nvCxnSpPr>
        <p:spPr>
          <a:xfrm>
            <a:off x="9461032" y="2042905"/>
            <a:ext cx="122027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46CB014-3D94-C4E1-2939-37FC177014ED}"/>
              </a:ext>
            </a:extLst>
          </p:cNvPr>
          <p:cNvSpPr txBox="1">
            <a:spLocks/>
          </p:cNvSpPr>
          <p:nvPr/>
        </p:nvSpPr>
        <p:spPr>
          <a:xfrm>
            <a:off x="7096867" y="2943397"/>
            <a:ext cx="2701594" cy="44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accent1"/>
                </a:solidFill>
                <a:latin typeface="+mn-lt"/>
              </a:rPr>
              <a:t>Model Inference server</a:t>
            </a:r>
            <a:endParaRPr lang="en-US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CDD4E640-3CCB-373F-C7DC-CFE681E4342E}"/>
              </a:ext>
            </a:extLst>
          </p:cNvPr>
          <p:cNvSpPr txBox="1">
            <a:spLocks/>
          </p:cNvSpPr>
          <p:nvPr/>
        </p:nvSpPr>
        <p:spPr>
          <a:xfrm>
            <a:off x="541869" y="2654276"/>
            <a:ext cx="1294954" cy="406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00" b="1" dirty="0">
                <a:solidFill>
                  <a:schemeClr val="tx1"/>
                </a:solidFill>
                <a:latin typeface="+mn-lt"/>
              </a:rPr>
              <a:t>Inference (basic) - output signing key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7A1E0-6D1F-4DF4-4C9F-113FD3ECCB12}"/>
              </a:ext>
            </a:extLst>
          </p:cNvPr>
          <p:cNvSpPr/>
          <p:nvPr/>
        </p:nvSpPr>
        <p:spPr>
          <a:xfrm>
            <a:off x="10660386" y="1201291"/>
            <a:ext cx="1487316" cy="1723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Free vector chatbot concept background with mobile device">
            <a:extLst>
              <a:ext uri="{FF2B5EF4-FFF2-40B4-BE49-F238E27FC236}">
                <a16:creationId xmlns:a16="http://schemas.microsoft.com/office/drawing/2014/main" id="{D914F553-B2D6-6B30-2B39-6D49177A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1" y="1534084"/>
            <a:ext cx="515566" cy="51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26024D6F-A3C5-7466-3AB0-0283B890D16D}"/>
              </a:ext>
            </a:extLst>
          </p:cNvPr>
          <p:cNvSpPr txBox="1">
            <a:spLocks/>
          </p:cNvSpPr>
          <p:nvPr/>
        </p:nvSpPr>
        <p:spPr>
          <a:xfrm>
            <a:off x="8264646" y="3326834"/>
            <a:ext cx="2971753" cy="303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AI DC Infrastructure Provider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E1152A26-9450-46E0-A1C6-FAAD880D8A7C}"/>
              </a:ext>
            </a:extLst>
          </p:cNvPr>
          <p:cNvSpPr txBox="1">
            <a:spLocks/>
          </p:cNvSpPr>
          <p:nvPr/>
        </p:nvSpPr>
        <p:spPr>
          <a:xfrm>
            <a:off x="2193113" y="2983433"/>
            <a:ext cx="2971753" cy="268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Network Infra Provider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E8ACA0-A1A3-7780-0596-460D2A610385}"/>
              </a:ext>
            </a:extLst>
          </p:cNvPr>
          <p:cNvGrpSpPr/>
          <p:nvPr/>
        </p:nvGrpSpPr>
        <p:grpSpPr>
          <a:xfrm>
            <a:off x="5484501" y="1193198"/>
            <a:ext cx="1296800" cy="1779706"/>
            <a:chOff x="7192843" y="4537016"/>
            <a:chExt cx="1296800" cy="1779706"/>
          </a:xfrm>
        </p:grpSpPr>
        <p:pic>
          <p:nvPicPr>
            <p:cNvPr id="22" name="Picture 2" descr="140+ Sase Stock Photos, Pictures &amp; Royalty-Free Images - iStock">
              <a:extLst>
                <a:ext uri="{FF2B5EF4-FFF2-40B4-BE49-F238E27FC236}">
                  <a16:creationId xmlns:a16="http://schemas.microsoft.com/office/drawing/2014/main" id="{D428FE2A-7F0A-51C2-0618-0F3BD2E6D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936" y="4675461"/>
              <a:ext cx="1277032" cy="127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CF62F2-9F8B-6239-7A81-891E551545ED}"/>
                </a:ext>
              </a:extLst>
            </p:cNvPr>
            <p:cNvSpPr txBox="1"/>
            <p:nvPr/>
          </p:nvSpPr>
          <p:spPr>
            <a:xfrm>
              <a:off x="7192843" y="4537016"/>
              <a:ext cx="1296800" cy="1779706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10744EDA-02D3-AB4C-ABE2-4992291C441D}"/>
              </a:ext>
            </a:extLst>
          </p:cNvPr>
          <p:cNvSpPr txBox="1">
            <a:spLocks/>
          </p:cNvSpPr>
          <p:nvPr/>
        </p:nvSpPr>
        <p:spPr>
          <a:xfrm>
            <a:off x="5178668" y="2991354"/>
            <a:ext cx="2029748" cy="265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SASE Infra Provider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93342076-1109-FC7B-BF90-0CD48A94581F}"/>
              </a:ext>
            </a:extLst>
          </p:cNvPr>
          <p:cNvSpPr txBox="1">
            <a:spLocks/>
          </p:cNvSpPr>
          <p:nvPr/>
        </p:nvSpPr>
        <p:spPr>
          <a:xfrm>
            <a:off x="189105" y="716060"/>
            <a:ext cx="1647718" cy="4921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AI Service Provider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33BFB30F-89A3-5190-6A0E-64E8C1B0649F}"/>
              </a:ext>
            </a:extLst>
          </p:cNvPr>
          <p:cNvSpPr txBox="1">
            <a:spLocks/>
          </p:cNvSpPr>
          <p:nvPr/>
        </p:nvSpPr>
        <p:spPr>
          <a:xfrm>
            <a:off x="10578148" y="760762"/>
            <a:ext cx="1647718" cy="44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AI Service Provider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B02749F4-E1B8-E736-C970-EBC842100DD1}"/>
              </a:ext>
            </a:extLst>
          </p:cNvPr>
          <p:cNvSpPr txBox="1">
            <a:spLocks/>
          </p:cNvSpPr>
          <p:nvPr/>
        </p:nvSpPr>
        <p:spPr>
          <a:xfrm>
            <a:off x="7546024" y="757077"/>
            <a:ext cx="1647718" cy="447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AI Service Provider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6D97E2F-9382-CD8C-4578-9BD73CB4FF59}"/>
              </a:ext>
            </a:extLst>
          </p:cNvPr>
          <p:cNvSpPr txBox="1">
            <a:spLocks/>
          </p:cNvSpPr>
          <p:nvPr/>
        </p:nvSpPr>
        <p:spPr>
          <a:xfrm>
            <a:off x="176236" y="2961032"/>
            <a:ext cx="1673458" cy="475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accent1"/>
                </a:solidFill>
                <a:latin typeface="+mn-lt"/>
              </a:rPr>
              <a:t>Enterprise device            (Laptop, IoT etc.)</a:t>
            </a:r>
            <a:endParaRPr lang="en-US" sz="2600" dirty="0">
              <a:solidFill>
                <a:schemeClr val="accent1"/>
              </a:solidFill>
              <a:latin typeface="+mn-lt"/>
            </a:endParaRPr>
          </a:p>
          <a:p>
            <a:pPr lvl="2"/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29" name="Picture 2" descr="Free vector robotic artificial intelligence technology smart lerning from bigdata">
            <a:extLst>
              <a:ext uri="{FF2B5EF4-FFF2-40B4-BE49-F238E27FC236}">
                <a16:creationId xmlns:a16="http://schemas.microsoft.com/office/drawing/2014/main" id="{2E13E44B-5DED-71EF-6BC2-727E01E1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92" y="2138177"/>
            <a:ext cx="673549" cy="53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C6AB107F-8E3E-B785-3CCB-CFE8F5F98A30}"/>
              </a:ext>
            </a:extLst>
          </p:cNvPr>
          <p:cNvSpPr txBox="1">
            <a:spLocks/>
          </p:cNvSpPr>
          <p:nvPr/>
        </p:nvSpPr>
        <p:spPr>
          <a:xfrm>
            <a:off x="110746" y="1501873"/>
            <a:ext cx="804027" cy="56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Inference (basic) - input signing         key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31" name="Picture 4" descr="Private key - Free security icons">
            <a:extLst>
              <a:ext uri="{FF2B5EF4-FFF2-40B4-BE49-F238E27FC236}">
                <a16:creationId xmlns:a16="http://schemas.microsoft.com/office/drawing/2014/main" id="{17E3E7DC-C621-7615-C2FA-64E086915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2" y="2124572"/>
            <a:ext cx="380023" cy="38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Private key - Free security icons">
            <a:extLst>
              <a:ext uri="{FF2B5EF4-FFF2-40B4-BE49-F238E27FC236}">
                <a16:creationId xmlns:a16="http://schemas.microsoft.com/office/drawing/2014/main" id="{CEDA9590-226D-3F94-F3E8-2C5C3325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5" y="1709648"/>
            <a:ext cx="177284" cy="17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5F48D7-A59F-5AF9-A737-7D411856BCAE}"/>
              </a:ext>
            </a:extLst>
          </p:cNvPr>
          <p:cNvCxnSpPr>
            <a:cxnSpLocks/>
          </p:cNvCxnSpPr>
          <p:nvPr/>
        </p:nvCxnSpPr>
        <p:spPr>
          <a:xfrm flipV="1">
            <a:off x="6790843" y="2071790"/>
            <a:ext cx="587365" cy="7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Server outline">
            <a:extLst>
              <a:ext uri="{FF2B5EF4-FFF2-40B4-BE49-F238E27FC236}">
                <a16:creationId xmlns:a16="http://schemas.microsoft.com/office/drawing/2014/main" id="{8583AAA8-55F9-FA68-4932-4EB228F30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2434" y="1166282"/>
            <a:ext cx="914400" cy="914400"/>
          </a:xfrm>
          <a:prstGeom prst="rect">
            <a:avLst/>
          </a:prstGeom>
        </p:spPr>
      </p:pic>
      <p:pic>
        <p:nvPicPr>
          <p:cNvPr id="35" name="Graphic 34" descr="Server outline">
            <a:extLst>
              <a:ext uri="{FF2B5EF4-FFF2-40B4-BE49-F238E27FC236}">
                <a16:creationId xmlns:a16="http://schemas.microsoft.com/office/drawing/2014/main" id="{779A268C-3FA5-EBA7-5DDD-615281ADEF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8851" y="1148664"/>
            <a:ext cx="914400" cy="914400"/>
          </a:xfrm>
          <a:prstGeom prst="rect">
            <a:avLst/>
          </a:prstGeom>
        </p:spPr>
      </p:pic>
      <p:pic>
        <p:nvPicPr>
          <p:cNvPr id="36" name="Graphic 35" descr="Server outline">
            <a:extLst>
              <a:ext uri="{FF2B5EF4-FFF2-40B4-BE49-F238E27FC236}">
                <a16:creationId xmlns:a16="http://schemas.microsoft.com/office/drawing/2014/main" id="{6710FD0F-46A7-DEAC-6CD1-7A10C958C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1790" y="2133691"/>
            <a:ext cx="914400" cy="914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CE8D68-F996-F0CA-3069-95FA117B83A2}"/>
              </a:ext>
            </a:extLst>
          </p:cNvPr>
          <p:cNvCxnSpPr>
            <a:cxnSpLocks/>
          </p:cNvCxnSpPr>
          <p:nvPr/>
        </p:nvCxnSpPr>
        <p:spPr>
          <a:xfrm>
            <a:off x="3321017" y="1532058"/>
            <a:ext cx="755703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D1986D-E1EA-6F4C-FE46-12D3C53D0769}"/>
              </a:ext>
            </a:extLst>
          </p:cNvPr>
          <p:cNvCxnSpPr>
            <a:cxnSpLocks/>
          </p:cNvCxnSpPr>
          <p:nvPr/>
        </p:nvCxnSpPr>
        <p:spPr>
          <a:xfrm>
            <a:off x="3029634" y="1897835"/>
            <a:ext cx="317003" cy="588414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4639B5-E5DA-802A-FB61-B918342AA4DA}"/>
              </a:ext>
            </a:extLst>
          </p:cNvPr>
          <p:cNvCxnSpPr>
            <a:cxnSpLocks/>
          </p:cNvCxnSpPr>
          <p:nvPr/>
        </p:nvCxnSpPr>
        <p:spPr>
          <a:xfrm flipH="1">
            <a:off x="3938851" y="1927748"/>
            <a:ext cx="414591" cy="65875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5G Images – Browse 253,825 Stock Photos, Vectors, and Video ...">
            <a:extLst>
              <a:ext uri="{FF2B5EF4-FFF2-40B4-BE49-F238E27FC236}">
                <a16:creationId xmlns:a16="http://schemas.microsoft.com/office/drawing/2014/main" id="{3AC5D4D0-EC58-2694-5E13-4EAA8803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47" y="2397047"/>
            <a:ext cx="747441" cy="54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1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A2BF93-F4D2-53EB-EEDD-D98A48DC30C3}"/>
              </a:ext>
            </a:extLst>
          </p:cNvPr>
          <p:cNvCxnSpPr>
            <a:cxnSpLocks/>
          </p:cNvCxnSpPr>
          <p:nvPr/>
        </p:nvCxnSpPr>
        <p:spPr>
          <a:xfrm>
            <a:off x="1843521" y="2245903"/>
            <a:ext cx="3660435" cy="72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9E3BF16-1687-6CE4-CD66-13D8D81DBA97}"/>
              </a:ext>
            </a:extLst>
          </p:cNvPr>
          <p:cNvSpPr txBox="1"/>
          <p:nvPr/>
        </p:nvSpPr>
        <p:spPr>
          <a:xfrm>
            <a:off x="2443040" y="1350728"/>
            <a:ext cx="2516614" cy="177970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5B1C8-3CF7-D4F4-99F9-B59BFEE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067478"/>
            <a:ext cx="12192000" cy="2292634"/>
          </a:xfrm>
        </p:spPr>
        <p:txBody>
          <a:bodyPr>
            <a:normAutofit fontScale="85000" lnSpcReduction="10000"/>
          </a:bodyPr>
          <a:lstStyle/>
          <a:p>
            <a:pPr marL="285750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Provide proof to Enterprise customers/3</a:t>
            </a:r>
            <a:r>
              <a:rPr lang="en-US" u="none" strike="noStrike" baseline="30000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rd</a:t>
            </a:r>
            <a:r>
              <a:rPr lang="en-US" u="none" strike="noStrike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 party auditors that AI inference/training data is processed only in certain geographical region, e.g., city or country.</a:t>
            </a:r>
          </a:p>
          <a:p>
            <a:pPr marL="285750" indent="-28575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Provide proof to Enterprise customers/3</a:t>
            </a:r>
            <a:r>
              <a:rPr lang="en-US" u="none" strike="noStrike" baseline="30000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rd</a:t>
            </a:r>
            <a:r>
              <a:rPr lang="en-US" u="none" strike="noStrike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 party auditors that AI inference/training transit data does not leave a certain geographical region, e.g., city or country – transit data has valuable IP address/Layer 4 port information though the application data is encrypted.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As consequence of applying privacy legislation, such as EU GDPR or German BDSG, or healthcare regulation like US HIPPA. As consequence of applying corporate policies regarding data confidentiality</a:t>
            </a:r>
          </a:p>
          <a:p>
            <a:pPr marL="3657600" lvl="8" indent="0">
              <a:spcBef>
                <a:spcPts val="0"/>
              </a:spcBef>
              <a:buNone/>
            </a:pPr>
            <a:endParaRPr lang="en-US" sz="2000" dirty="0">
              <a:solidFill>
                <a:schemeClr val="accent1"/>
              </a:solidFill>
              <a:highlight>
                <a:srgbClr val="FFFFFF"/>
              </a:highlight>
              <a:latin typeface="IntelOne Text" panose="020B0503020203020204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D3F2A0-6CC2-ECFE-B2F9-1E4DC894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77"/>
            <a:ext cx="12192000" cy="65808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IntelOne Display Regular" panose="020B0503020203020204" pitchFamily="34" charset="77"/>
              </a:rPr>
              <a:t>AI/Other workload proof of data residency across multi-vendors/clouds                                                        </a:t>
            </a:r>
            <a:r>
              <a:rPr lang="en-US" sz="2200" b="1" dirty="0">
                <a:latin typeface="IntelOne Display Regular" panose="020B0503020203020204" pitchFamily="34" charset="77"/>
              </a:rPr>
              <a:t>Problem statement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C6ECE1-D6C3-45E9-EA35-4A6338BFDDE8}"/>
              </a:ext>
            </a:extLst>
          </p:cNvPr>
          <p:cNvSpPr txBox="1"/>
          <p:nvPr/>
        </p:nvSpPr>
        <p:spPr>
          <a:xfrm>
            <a:off x="7177980" y="711226"/>
            <a:ext cx="5014020" cy="277791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2" name="Picture 2" descr="Free vector robotic artificial intelligence technology smart lerning from bigdata">
            <a:extLst>
              <a:ext uri="{FF2B5EF4-FFF2-40B4-BE49-F238E27FC236}">
                <a16:creationId xmlns:a16="http://schemas.microsoft.com/office/drawing/2014/main" id="{EDA0EC1B-98AC-F646-7BCC-38B11E21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063" y="1522037"/>
            <a:ext cx="1159115" cy="92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65AB1FB9-943E-936D-6A6B-0FE6E239BE3F}"/>
              </a:ext>
            </a:extLst>
          </p:cNvPr>
          <p:cNvSpPr txBox="1">
            <a:spLocks/>
          </p:cNvSpPr>
          <p:nvPr/>
        </p:nvSpPr>
        <p:spPr>
          <a:xfrm>
            <a:off x="7383580" y="2468884"/>
            <a:ext cx="2006782" cy="618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1"/>
                </a:solidFill>
                <a:latin typeface="+mn-lt"/>
              </a:rPr>
              <a:t>Training data/inference data decryption private key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4" name="Picture 4" descr="Private key - Free security icons">
            <a:extLst>
              <a:ext uri="{FF2B5EF4-FFF2-40B4-BE49-F238E27FC236}">
                <a16:creationId xmlns:a16="http://schemas.microsoft.com/office/drawing/2014/main" id="{CFABEFA8-0A01-180C-CE74-32A6700A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99" y="1504645"/>
            <a:ext cx="960593" cy="9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E24E12E-7B88-5434-A803-4515E823A5CB}"/>
              </a:ext>
            </a:extLst>
          </p:cNvPr>
          <p:cNvSpPr/>
          <p:nvPr/>
        </p:nvSpPr>
        <p:spPr>
          <a:xfrm>
            <a:off x="7383579" y="1363599"/>
            <a:ext cx="2040788" cy="1723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F4CDCC83-B716-7691-6B70-FB2CD5E9643C}"/>
              </a:ext>
            </a:extLst>
          </p:cNvPr>
          <p:cNvSpPr/>
          <p:nvPr/>
        </p:nvSpPr>
        <p:spPr>
          <a:xfrm>
            <a:off x="11047947" y="1531123"/>
            <a:ext cx="765622" cy="122891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ntent Placeholder 1">
            <a:extLst>
              <a:ext uri="{FF2B5EF4-FFF2-40B4-BE49-F238E27FC236}">
                <a16:creationId xmlns:a16="http://schemas.microsoft.com/office/drawing/2014/main" id="{6189B5CA-7FD5-B304-2883-869680A33B62}"/>
              </a:ext>
            </a:extLst>
          </p:cNvPr>
          <p:cNvSpPr txBox="1">
            <a:spLocks/>
          </p:cNvSpPr>
          <p:nvPr/>
        </p:nvSpPr>
        <p:spPr>
          <a:xfrm>
            <a:off x="10570847" y="3125571"/>
            <a:ext cx="1677477" cy="363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b="1" dirty="0">
                <a:solidFill>
                  <a:schemeClr val="accent1"/>
                </a:solidFill>
                <a:latin typeface="+mn-lt"/>
              </a:rPr>
              <a:t>Encrypted Model Storage server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A06BC9-837B-2921-584A-0B322DBB094F}"/>
              </a:ext>
            </a:extLst>
          </p:cNvPr>
          <p:cNvCxnSpPr>
            <a:cxnSpLocks/>
          </p:cNvCxnSpPr>
          <p:nvPr/>
        </p:nvCxnSpPr>
        <p:spPr>
          <a:xfrm>
            <a:off x="9461032" y="2205213"/>
            <a:ext cx="122027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F500A5C1-F763-9D91-4CD9-EF0A6C803100}"/>
              </a:ext>
            </a:extLst>
          </p:cNvPr>
          <p:cNvSpPr txBox="1">
            <a:spLocks/>
          </p:cNvSpPr>
          <p:nvPr/>
        </p:nvSpPr>
        <p:spPr>
          <a:xfrm>
            <a:off x="7096867" y="3105705"/>
            <a:ext cx="2701594" cy="364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accent1"/>
                </a:solidFill>
                <a:latin typeface="+mn-lt"/>
              </a:rPr>
              <a:t>Model training &amp; Inference server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0" name="Content Placeholder 1">
            <a:extLst>
              <a:ext uri="{FF2B5EF4-FFF2-40B4-BE49-F238E27FC236}">
                <a16:creationId xmlns:a16="http://schemas.microsoft.com/office/drawing/2014/main" id="{EABD05B9-58F1-41A4-1801-1B1A06A3B9B6}"/>
              </a:ext>
            </a:extLst>
          </p:cNvPr>
          <p:cNvSpPr txBox="1">
            <a:spLocks/>
          </p:cNvSpPr>
          <p:nvPr/>
        </p:nvSpPr>
        <p:spPr>
          <a:xfrm>
            <a:off x="222047" y="2484788"/>
            <a:ext cx="1633628" cy="618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tx1"/>
                </a:solidFill>
                <a:latin typeface="+mn-lt"/>
              </a:rPr>
              <a:t>Training/ inference data encryption public key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E4164D-AD1F-2764-E4B4-A63AD439BA9E}"/>
              </a:ext>
            </a:extLst>
          </p:cNvPr>
          <p:cNvSpPr/>
          <p:nvPr/>
        </p:nvSpPr>
        <p:spPr>
          <a:xfrm>
            <a:off x="10660386" y="1363599"/>
            <a:ext cx="1487316" cy="1723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Content Placeholder 1">
            <a:extLst>
              <a:ext uri="{FF2B5EF4-FFF2-40B4-BE49-F238E27FC236}">
                <a16:creationId xmlns:a16="http://schemas.microsoft.com/office/drawing/2014/main" id="{E2CC0439-0128-AF71-E77C-081A32E47531}"/>
              </a:ext>
            </a:extLst>
          </p:cNvPr>
          <p:cNvSpPr txBox="1">
            <a:spLocks/>
          </p:cNvSpPr>
          <p:nvPr/>
        </p:nvSpPr>
        <p:spPr>
          <a:xfrm>
            <a:off x="7913432" y="1104259"/>
            <a:ext cx="1148479" cy="283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Public IP</a:t>
            </a:r>
            <a:endParaRPr lang="en-US" sz="1600" dirty="0">
              <a:solidFill>
                <a:schemeClr val="accent6"/>
              </a:solidFill>
              <a:latin typeface="+mn-lt"/>
            </a:endParaRPr>
          </a:p>
          <a:p>
            <a:pPr marL="457200" lvl="1" indent="0" algn="ctr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E9B92E-DE1E-3390-AAA4-259F93BC3332}"/>
              </a:ext>
            </a:extLst>
          </p:cNvPr>
          <p:cNvSpPr/>
          <p:nvPr/>
        </p:nvSpPr>
        <p:spPr>
          <a:xfrm>
            <a:off x="182217" y="1379504"/>
            <a:ext cx="1673458" cy="17236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 Placeholder 1">
            <a:extLst>
              <a:ext uri="{FF2B5EF4-FFF2-40B4-BE49-F238E27FC236}">
                <a16:creationId xmlns:a16="http://schemas.microsoft.com/office/drawing/2014/main" id="{FEA0092C-9E38-2525-656A-D4A4AF62F124}"/>
              </a:ext>
            </a:extLst>
          </p:cNvPr>
          <p:cNvSpPr txBox="1">
            <a:spLocks/>
          </p:cNvSpPr>
          <p:nvPr/>
        </p:nvSpPr>
        <p:spPr>
          <a:xfrm>
            <a:off x="445194" y="1120520"/>
            <a:ext cx="1148479" cy="45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    Public IP</a:t>
            </a:r>
            <a:endParaRPr lang="en-US" sz="1600" dirty="0">
              <a:solidFill>
                <a:schemeClr val="accent6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5" name="Picture 2" descr="Free vector chatbot concept background with mobile device">
            <a:extLst>
              <a:ext uri="{FF2B5EF4-FFF2-40B4-BE49-F238E27FC236}">
                <a16:creationId xmlns:a16="http://schemas.microsoft.com/office/drawing/2014/main" id="{371F08FB-8B19-D102-A4F6-3EBF34A9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2" y="1730257"/>
            <a:ext cx="618371" cy="61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Graphic 55" descr="Server outline">
            <a:extLst>
              <a:ext uri="{FF2B5EF4-FFF2-40B4-BE49-F238E27FC236}">
                <a16:creationId xmlns:a16="http://schemas.microsoft.com/office/drawing/2014/main" id="{1B436244-F739-A014-40BD-084E19DED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2434" y="1328590"/>
            <a:ext cx="914400" cy="914400"/>
          </a:xfrm>
          <a:prstGeom prst="rect">
            <a:avLst/>
          </a:prstGeom>
        </p:spPr>
      </p:pic>
      <p:pic>
        <p:nvPicPr>
          <p:cNvPr id="57" name="Graphic 56" descr="Server outline">
            <a:extLst>
              <a:ext uri="{FF2B5EF4-FFF2-40B4-BE49-F238E27FC236}">
                <a16:creationId xmlns:a16="http://schemas.microsoft.com/office/drawing/2014/main" id="{E28E7666-21B5-D4EB-40C5-7391B805A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8851" y="1310972"/>
            <a:ext cx="914400" cy="914400"/>
          </a:xfrm>
          <a:prstGeom prst="rect">
            <a:avLst/>
          </a:prstGeom>
        </p:spPr>
      </p:pic>
      <p:pic>
        <p:nvPicPr>
          <p:cNvPr id="58" name="Graphic 57" descr="Server outline">
            <a:extLst>
              <a:ext uri="{FF2B5EF4-FFF2-40B4-BE49-F238E27FC236}">
                <a16:creationId xmlns:a16="http://schemas.microsoft.com/office/drawing/2014/main" id="{A9FFF9BE-4821-A4D2-AC34-3AFDE8A23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1790" y="2295999"/>
            <a:ext cx="914400" cy="91440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8EA237-D2ED-9B97-B7B8-186776C66C2D}"/>
              </a:ext>
            </a:extLst>
          </p:cNvPr>
          <p:cNvCxnSpPr>
            <a:cxnSpLocks/>
          </p:cNvCxnSpPr>
          <p:nvPr/>
        </p:nvCxnSpPr>
        <p:spPr>
          <a:xfrm>
            <a:off x="3321017" y="1694366"/>
            <a:ext cx="755703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F3F7D3-981A-55ED-D13C-8119B394F40D}"/>
              </a:ext>
            </a:extLst>
          </p:cNvPr>
          <p:cNvCxnSpPr>
            <a:cxnSpLocks/>
          </p:cNvCxnSpPr>
          <p:nvPr/>
        </p:nvCxnSpPr>
        <p:spPr>
          <a:xfrm>
            <a:off x="3029634" y="2060143"/>
            <a:ext cx="317003" cy="588414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3519AD-937B-27FC-3556-507CFB6AB517}"/>
              </a:ext>
            </a:extLst>
          </p:cNvPr>
          <p:cNvCxnSpPr>
            <a:cxnSpLocks/>
          </p:cNvCxnSpPr>
          <p:nvPr/>
        </p:nvCxnSpPr>
        <p:spPr>
          <a:xfrm flipH="1">
            <a:off x="3938851" y="2090056"/>
            <a:ext cx="414591" cy="658751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1">
            <a:extLst>
              <a:ext uri="{FF2B5EF4-FFF2-40B4-BE49-F238E27FC236}">
                <a16:creationId xmlns:a16="http://schemas.microsoft.com/office/drawing/2014/main" id="{299FA29E-8F42-7996-A5DC-1AF32B654549}"/>
              </a:ext>
            </a:extLst>
          </p:cNvPr>
          <p:cNvSpPr txBox="1">
            <a:spLocks/>
          </p:cNvSpPr>
          <p:nvPr/>
        </p:nvSpPr>
        <p:spPr>
          <a:xfrm>
            <a:off x="2193113" y="3145741"/>
            <a:ext cx="2971753" cy="277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Network Infra Provider</a:t>
            </a: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4" name="Content Placeholder 1">
            <a:extLst>
              <a:ext uri="{FF2B5EF4-FFF2-40B4-BE49-F238E27FC236}">
                <a16:creationId xmlns:a16="http://schemas.microsoft.com/office/drawing/2014/main" id="{D2340FD3-30B0-1C1D-E8FC-31BDBA0AD5EF}"/>
              </a:ext>
            </a:extLst>
          </p:cNvPr>
          <p:cNvSpPr txBox="1">
            <a:spLocks/>
          </p:cNvSpPr>
          <p:nvPr/>
        </p:nvSpPr>
        <p:spPr>
          <a:xfrm>
            <a:off x="3104749" y="1089491"/>
            <a:ext cx="1148479" cy="45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    Public IP</a:t>
            </a:r>
            <a:endParaRPr lang="en-US" sz="1600" dirty="0">
              <a:solidFill>
                <a:schemeClr val="accent6"/>
              </a:solidFill>
              <a:latin typeface="+mn-lt"/>
            </a:endParaRPr>
          </a:p>
          <a:p>
            <a:pPr marL="457200" lvl="1" indent="0" algn="ctr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CB39FAC6-1BDF-E8CB-F23A-5A0560B67106}"/>
              </a:ext>
            </a:extLst>
          </p:cNvPr>
          <p:cNvSpPr txBox="1">
            <a:spLocks/>
          </p:cNvSpPr>
          <p:nvPr/>
        </p:nvSpPr>
        <p:spPr>
          <a:xfrm>
            <a:off x="10845846" y="1097633"/>
            <a:ext cx="1148479" cy="283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Public IP</a:t>
            </a:r>
            <a:endParaRPr lang="en-US" sz="1600" dirty="0">
              <a:solidFill>
                <a:schemeClr val="accent6"/>
              </a:solidFill>
              <a:latin typeface="+mn-lt"/>
            </a:endParaRPr>
          </a:p>
          <a:p>
            <a:pPr marL="457200" lvl="1" indent="0" algn="ctr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 algn="ctr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 algn="ctr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8" name="Content Placeholder 1">
            <a:extLst>
              <a:ext uri="{FF2B5EF4-FFF2-40B4-BE49-F238E27FC236}">
                <a16:creationId xmlns:a16="http://schemas.microsoft.com/office/drawing/2014/main" id="{F54AE238-9C2E-30C1-6562-F0FD606CA3DD}"/>
              </a:ext>
            </a:extLst>
          </p:cNvPr>
          <p:cNvSpPr txBox="1">
            <a:spLocks/>
          </p:cNvSpPr>
          <p:nvPr/>
        </p:nvSpPr>
        <p:spPr>
          <a:xfrm>
            <a:off x="92563" y="3123340"/>
            <a:ext cx="2029748" cy="365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00" b="1" dirty="0">
                <a:solidFill>
                  <a:schemeClr val="accent1"/>
                </a:solidFill>
                <a:latin typeface="+mn-lt"/>
              </a:rPr>
              <a:t>Enterprise device            (Laptop, IoT etc.)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4FAA2C5-312F-3CD4-C140-2C5B6A74E235}"/>
              </a:ext>
            </a:extLst>
          </p:cNvPr>
          <p:cNvGrpSpPr/>
          <p:nvPr/>
        </p:nvGrpSpPr>
        <p:grpSpPr>
          <a:xfrm>
            <a:off x="5484501" y="1355506"/>
            <a:ext cx="1296800" cy="1779706"/>
            <a:chOff x="7192843" y="4537016"/>
            <a:chExt cx="1296800" cy="1779706"/>
          </a:xfrm>
        </p:grpSpPr>
        <p:pic>
          <p:nvPicPr>
            <p:cNvPr id="70" name="Picture 2" descr="140+ Sase Stock Photos, Pictures &amp; Royalty-Free Images - iStock">
              <a:extLst>
                <a:ext uri="{FF2B5EF4-FFF2-40B4-BE49-F238E27FC236}">
                  <a16:creationId xmlns:a16="http://schemas.microsoft.com/office/drawing/2014/main" id="{16C1824C-F261-7444-5B62-0143BDAFB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936" y="4675461"/>
              <a:ext cx="1277032" cy="127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96CC13-9B85-1EA1-B957-A1A8B7D5B352}"/>
                </a:ext>
              </a:extLst>
            </p:cNvPr>
            <p:cNvSpPr txBox="1"/>
            <p:nvPr/>
          </p:nvSpPr>
          <p:spPr>
            <a:xfrm>
              <a:off x="7192843" y="4537016"/>
              <a:ext cx="1296800" cy="1779706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72" name="Picture 4" descr="5G Images – Browse 253,825 Stock Photos, Vectors, and Video ...">
            <a:extLst>
              <a:ext uri="{FF2B5EF4-FFF2-40B4-BE49-F238E27FC236}">
                <a16:creationId xmlns:a16="http://schemas.microsoft.com/office/drawing/2014/main" id="{625D0804-CF40-7BA8-5C76-90E0E05DF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47" y="2559355"/>
            <a:ext cx="747441" cy="54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ontent Placeholder 1">
            <a:extLst>
              <a:ext uri="{FF2B5EF4-FFF2-40B4-BE49-F238E27FC236}">
                <a16:creationId xmlns:a16="http://schemas.microsoft.com/office/drawing/2014/main" id="{164D618A-7C24-71AB-4460-155D661DEB6A}"/>
              </a:ext>
            </a:extLst>
          </p:cNvPr>
          <p:cNvSpPr txBox="1">
            <a:spLocks/>
          </p:cNvSpPr>
          <p:nvPr/>
        </p:nvSpPr>
        <p:spPr>
          <a:xfrm>
            <a:off x="5178668" y="3153662"/>
            <a:ext cx="2029748" cy="31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SASE Infra Provider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4" name="Content Placeholder 1">
            <a:extLst>
              <a:ext uri="{FF2B5EF4-FFF2-40B4-BE49-F238E27FC236}">
                <a16:creationId xmlns:a16="http://schemas.microsoft.com/office/drawing/2014/main" id="{08B74BC1-93AF-3641-F450-659F7AA9C9E3}"/>
              </a:ext>
            </a:extLst>
          </p:cNvPr>
          <p:cNvSpPr txBox="1">
            <a:spLocks/>
          </p:cNvSpPr>
          <p:nvPr/>
        </p:nvSpPr>
        <p:spPr>
          <a:xfrm>
            <a:off x="189105" y="692103"/>
            <a:ext cx="1647718" cy="6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AI Service Provider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5" name="Content Placeholder 1">
            <a:extLst>
              <a:ext uri="{FF2B5EF4-FFF2-40B4-BE49-F238E27FC236}">
                <a16:creationId xmlns:a16="http://schemas.microsoft.com/office/drawing/2014/main" id="{01225EE0-FE6F-EA61-FEBB-08EFCC1623C9}"/>
              </a:ext>
            </a:extLst>
          </p:cNvPr>
          <p:cNvSpPr txBox="1">
            <a:spLocks/>
          </p:cNvSpPr>
          <p:nvPr/>
        </p:nvSpPr>
        <p:spPr>
          <a:xfrm>
            <a:off x="10578148" y="646777"/>
            <a:ext cx="1647718" cy="6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AI Service Provider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6" name="Content Placeholder 1">
            <a:extLst>
              <a:ext uri="{FF2B5EF4-FFF2-40B4-BE49-F238E27FC236}">
                <a16:creationId xmlns:a16="http://schemas.microsoft.com/office/drawing/2014/main" id="{13DD4F77-7137-FB1B-A080-9F6CB03C4A79}"/>
              </a:ext>
            </a:extLst>
          </p:cNvPr>
          <p:cNvSpPr txBox="1">
            <a:spLocks/>
          </p:cNvSpPr>
          <p:nvPr/>
        </p:nvSpPr>
        <p:spPr>
          <a:xfrm>
            <a:off x="7546024" y="659946"/>
            <a:ext cx="1647718" cy="6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/>
                </a:solidFill>
                <a:latin typeface="+mn-lt"/>
              </a:rPr>
              <a:t>AI Service Provider</a:t>
            </a:r>
            <a:endParaRPr lang="en-US" sz="1600" dirty="0">
              <a:solidFill>
                <a:schemeClr val="accent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7" name="Content Placeholder 1">
            <a:extLst>
              <a:ext uri="{FF2B5EF4-FFF2-40B4-BE49-F238E27FC236}">
                <a16:creationId xmlns:a16="http://schemas.microsoft.com/office/drawing/2014/main" id="{0C7A8F16-79F8-7400-98BF-C1F223BAABCF}"/>
              </a:ext>
            </a:extLst>
          </p:cNvPr>
          <p:cNvSpPr txBox="1">
            <a:spLocks/>
          </p:cNvSpPr>
          <p:nvPr/>
        </p:nvSpPr>
        <p:spPr>
          <a:xfrm>
            <a:off x="5567212" y="1097513"/>
            <a:ext cx="1148479" cy="45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rgbClr val="0070C0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+mn-lt"/>
              </a:rPr>
              <a:t>    Public IP</a:t>
            </a:r>
            <a:endParaRPr lang="en-US" sz="1600" dirty="0">
              <a:solidFill>
                <a:schemeClr val="accent6"/>
              </a:solidFill>
              <a:latin typeface="+mn-lt"/>
            </a:endParaRPr>
          </a:p>
          <a:p>
            <a:pPr marL="457200" lvl="1" indent="0" algn="ctr">
              <a:buNone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 lvl="1"/>
            <a:endParaRPr lang="en-US" sz="20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endParaRPr lang="en-US" sz="2200" u="sng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4404BD-B64F-EBB5-C68F-32B1C9359F76}"/>
              </a:ext>
            </a:extLst>
          </p:cNvPr>
          <p:cNvCxnSpPr>
            <a:cxnSpLocks/>
          </p:cNvCxnSpPr>
          <p:nvPr/>
        </p:nvCxnSpPr>
        <p:spPr>
          <a:xfrm flipV="1">
            <a:off x="6790843" y="2220645"/>
            <a:ext cx="587365" cy="7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D3F2A0-6CC2-ECFE-B2F9-1E4DC894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77"/>
            <a:ext cx="12192000" cy="65808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IntelOne Display Regular" panose="020B0503020203020204" pitchFamily="34" charset="77"/>
              </a:rPr>
              <a:t>AI/Other workload proof of data residency across multi-vendors/clouds                                                        </a:t>
            </a:r>
            <a:r>
              <a:rPr lang="en-US" sz="2200" b="1" dirty="0">
                <a:latin typeface="IntelOne Display Regular" panose="020B0503020203020204" pitchFamily="34" charset="77"/>
              </a:rPr>
              <a:t>Solution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A64E5-DBF4-7F0A-D73E-3891B3C8D3F4}"/>
              </a:ext>
            </a:extLst>
          </p:cNvPr>
          <p:cNvSpPr txBox="1"/>
          <p:nvPr/>
        </p:nvSpPr>
        <p:spPr>
          <a:xfrm>
            <a:off x="291831" y="918118"/>
            <a:ext cx="1149809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none" strike="noStrike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IntelOne Display Regular" panose="020B0503020203020204" pitchFamily="34" charset="77"/>
              </a:rPr>
              <a:t>NASR ensures that the routing system is integrity protected: </a:t>
            </a:r>
          </a:p>
          <a:p>
            <a:pPr marL="1085850" lvl="1" indent="-285750" fontAlgn="base">
              <a:buFont typeface="Arial" panose="020B0604020202020204" pitchFamily="34" charset="0"/>
              <a:buChar char="•"/>
            </a:pPr>
            <a:r>
              <a:rPr lang="en-US" sz="1600" b="1" u="none" strike="noStrike" dirty="0">
                <a:effectLst/>
                <a:highlight>
                  <a:srgbClr val="FFFFFF"/>
                </a:highlight>
                <a:latin typeface="IntelOne Display Regular" panose="020B0503020203020204" pitchFamily="34" charset="77"/>
              </a:rPr>
              <a:t>R</a:t>
            </a:r>
            <a:r>
              <a:rPr lang="en-US" sz="1600" b="1" dirty="0">
                <a:solidFill>
                  <a:schemeClr val="tx1"/>
                </a:solidFill>
                <a:latin typeface="IntelOne Display Regular" panose="020B0503020203020204" pitchFamily="34" charset="77"/>
              </a:rPr>
              <a:t>outer management plane can verify authenticity of router workload/network device</a:t>
            </a:r>
            <a:r>
              <a:rPr lang="en-US" sz="1600" b="1" dirty="0">
                <a:latin typeface="IntelOne Display Regular" panose="020B0503020203020204" pitchFamily="34" charset="77"/>
              </a:rPr>
              <a:t> </a:t>
            </a:r>
            <a:r>
              <a:rPr lang="en-US" sz="1600" b="1" dirty="0">
                <a:solidFill>
                  <a:srgbClr val="212529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identity/policy using Identity/Policy transparency service.</a:t>
            </a:r>
          </a:p>
          <a:p>
            <a:pPr marL="6286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u="none" strike="noStrike" dirty="0">
              <a:solidFill>
                <a:srgbClr val="212529"/>
              </a:solidFill>
              <a:effectLst/>
              <a:highlight>
                <a:srgbClr val="FFFFFF"/>
              </a:highlight>
              <a:latin typeface="IntelOne Display Regular" panose="020B0503020203020204" pitchFamily="34" charset="77"/>
            </a:endParaRPr>
          </a:p>
          <a:p>
            <a:pPr marL="6286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u="none" strike="noStrike" dirty="0">
              <a:solidFill>
                <a:schemeClr val="accent1"/>
              </a:solidFill>
              <a:effectLst/>
              <a:highlight>
                <a:srgbClr val="FFFFFF"/>
              </a:highlight>
              <a:latin typeface="IntelOne Display Regular" panose="020B0503020203020204" pitchFamily="34" charset="77"/>
            </a:endParaRPr>
          </a:p>
          <a:p>
            <a:pPr marL="6286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lOne Display Regular" panose="020B0503020203020204" pitchFamily="34" charset="77"/>
              </a:rPr>
              <a:t>SAVNET ensures that the source IP has not be tampered with (or spoofed):</a:t>
            </a:r>
          </a:p>
          <a:p>
            <a:pPr marL="1085850" lvl="1" indent="-285750" fontAlgn="base"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lOne Display Regular" panose="020B0503020203020204" pitchFamily="34" charset="77"/>
              </a:rPr>
              <a:t> E</a:t>
            </a:r>
            <a:r>
              <a:rPr lang="en-US" sz="16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ach system (end user device, router, SASE, Model training &amp; inference server, Encrypted Model Storage server) is allocated a unique IPv6 address which is location based.</a:t>
            </a:r>
          </a:p>
          <a:p>
            <a:pPr marL="1085850" lvl="1" indent="-285750" fontAlgn="base">
              <a:buFont typeface="Arial" panose="020B0604020202020204" pitchFamily="34" charset="0"/>
              <a:buChar char="•"/>
            </a:pPr>
            <a:endParaRPr lang="en-US" sz="1600" u="none" strike="noStrike" dirty="0">
              <a:solidFill>
                <a:schemeClr val="accent1"/>
              </a:solidFill>
              <a:effectLst/>
              <a:highlight>
                <a:srgbClr val="FFFFFF"/>
              </a:highlight>
              <a:latin typeface="IntelOne Display Regular" panose="020B0503020203020204" pitchFamily="34" charset="77"/>
            </a:endParaRPr>
          </a:p>
          <a:p>
            <a:pPr marL="628650" indent="-285750" fontAlgn="base">
              <a:buFont typeface="Arial" panose="020B0604020202020204" pitchFamily="34" charset="0"/>
              <a:buChar char="•"/>
            </a:pPr>
            <a:endParaRPr lang="en-US" u="none" strike="noStrike" dirty="0">
              <a:solidFill>
                <a:schemeClr val="accent1"/>
              </a:solidFill>
              <a:effectLst/>
              <a:latin typeface="IntelOne Display Regular" panose="020B0503020203020204" pitchFamily="34" charset="77"/>
            </a:endParaRPr>
          </a:p>
          <a:p>
            <a:pPr marL="628650" indent="-285750" fontAlgn="base"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Confidential computing:</a:t>
            </a:r>
          </a:p>
          <a:p>
            <a:pPr marL="1085850" lvl="1" indent="-285750" fontAlgn="base"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Confidential computing hardware (TEE) provides runtime proof that the workload identity</a:t>
            </a: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 (</a:t>
            </a:r>
            <a:r>
              <a:rPr lang="en-US" sz="1600" u="none" strike="noStrike" dirty="0">
                <a:solidFill>
                  <a:schemeClr val="accent1"/>
                </a:solidFill>
                <a:effectLst/>
                <a:latin typeface="IntelOne Display Regular" panose="020B0503020203020204" pitchFamily="34" charset="77"/>
              </a:rPr>
              <a:t>code hash, public key certificate) have not been tampered with.</a:t>
            </a:r>
          </a:p>
          <a:p>
            <a:pPr marL="10858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This provides superior security/trust to all workloads – router etc.</a:t>
            </a:r>
            <a:endParaRPr lang="en-US" sz="1400" u="none" strike="noStrike" dirty="0">
              <a:solidFill>
                <a:schemeClr val="accent1"/>
              </a:solidFill>
              <a:effectLst/>
              <a:latin typeface="IntelOne Display Regular" panose="020B0503020203020204" pitchFamily="34" charset="77"/>
            </a:endParaRPr>
          </a:p>
          <a:p>
            <a:pPr marL="628650" indent="-285750" fontAlgn="base">
              <a:buFont typeface="Arial" panose="020B0604020202020204" pitchFamily="34" charset="0"/>
              <a:buChar char="•"/>
            </a:pPr>
            <a:endParaRPr lang="en-US" sz="1600" u="none" strike="noStrike" dirty="0">
              <a:solidFill>
                <a:schemeClr val="accent1"/>
              </a:solidFill>
              <a:effectLst/>
              <a:latin typeface="IntelOne Display Regular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21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D3F2A0-6CC2-ECFE-B2F9-1E4DC894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77"/>
            <a:ext cx="12192000" cy="6580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IntelOne Display Regular" panose="020B0503020203020204" pitchFamily="34" charset="77"/>
              </a:rPr>
              <a:t>High-level architecture for Multi-vendor/cloud verifiable trust services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5C93B-9719-426F-9885-3A8A36DA1236}"/>
              </a:ext>
            </a:extLst>
          </p:cNvPr>
          <p:cNvSpPr txBox="1"/>
          <p:nvPr/>
        </p:nvSpPr>
        <p:spPr>
          <a:xfrm>
            <a:off x="152400" y="3329917"/>
            <a:ext cx="4824919" cy="2400657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IntelOne Display Regular" panose="020B0503020203020204" pitchFamily="34" charset="77"/>
              </a:rPr>
              <a:t>Identity transparency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Publicly shareable Enterprise identity for multi-vendor/cloud peer verification during transport (TLS)/other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Examples: Workload identity - workload code hash/signing public key certificate, host identity - host TPM public key certificate, user identity - public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Implementation options: Overlay on popular open-source identity platforms like Spiffe/Spire etc.</a:t>
            </a:r>
            <a:endParaRPr lang="en-US" sz="1400" dirty="0">
              <a:latin typeface="IntelOne Display Regular" panose="020B05030202030202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22EEB-D6AB-0B31-CF35-0DD2383B6EB7}"/>
              </a:ext>
            </a:extLst>
          </p:cNvPr>
          <p:cNvSpPr txBox="1"/>
          <p:nvPr/>
        </p:nvSpPr>
        <p:spPr>
          <a:xfrm>
            <a:off x="5175115" y="3329917"/>
            <a:ext cx="4824919" cy="329320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IntelOne Display Regular" panose="020B0503020203020204" pitchFamily="34" charset="77"/>
              </a:rPr>
              <a:t>Policy transparency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Publicly shareable Enterprise policy for for multi-vendor/cloud peer verification during transport (TLS)/other connection.  Uses Identity transparency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Workload types - AI inference/training, SASE, router etc.</a:t>
            </a:r>
            <a:endParaRPr lang="en-US" sz="1400" dirty="0">
              <a:latin typeface="IntelOne Display Regular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Examples: Allow only workload(s), </a:t>
            </a:r>
            <a:r>
              <a:rPr lang="en-US" sz="1400" dirty="0">
                <a:solidFill>
                  <a:schemeClr val="accent1"/>
                </a:solidFill>
                <a:latin typeface="IntelOne Text" panose="020B0503020203020204" pitchFamily="34" charset="77"/>
              </a:rPr>
              <a:t>Allow only Trusted AI inference workload(s) and trusted hosts, Allow only Trusted AI inference workload(s) and trusted hosts and trusted location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Implementation options: Overlay on popular open-source policy platforms like Open Policy Agent etc.</a:t>
            </a:r>
            <a:endParaRPr lang="en-US" sz="1400" dirty="0">
              <a:solidFill>
                <a:schemeClr val="accent1"/>
              </a:solidFill>
              <a:latin typeface="IntelOne Text" panose="020B0503020203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DE40E-9FE9-5B31-7A33-BA7053C8BA4D}"/>
              </a:ext>
            </a:extLst>
          </p:cNvPr>
          <p:cNvSpPr txBox="1"/>
          <p:nvPr/>
        </p:nvSpPr>
        <p:spPr>
          <a:xfrm>
            <a:off x="152401" y="1802858"/>
            <a:ext cx="9847634" cy="1292662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IntelOne Display Regular" panose="020B0503020203020204" pitchFamily="34" charset="77"/>
              </a:rPr>
              <a:t>Audit log  transparency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Publicly shareable Enterprise workload signatures for multi-vendor/cloud provenance verification. Uses Identity and Policy transparency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Store user input/workload output signatures for application payload processing workloads, e.g., AI inference, SASE 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Store source/destination signatures for control plane/data plane tracing for router workloads.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D97F1-14C2-CD5B-ADB4-07C4B268A90F}"/>
              </a:ext>
            </a:extLst>
          </p:cNvPr>
          <p:cNvSpPr txBox="1"/>
          <p:nvPr/>
        </p:nvSpPr>
        <p:spPr>
          <a:xfrm>
            <a:off x="149158" y="729572"/>
            <a:ext cx="11887193" cy="861774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IntelOne Display Regular" panose="020B0503020203020204" pitchFamily="34" charset="77"/>
              </a:rPr>
              <a:t>Audit log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Enterprise workload event logs for multi-vendor/cloud compliance/provenance verification. Uses Audit log transparency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Store signed user input/workload output for application payload processing workloads, e.g., AI inference, SASE ...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76295-28A4-22B1-A03A-7979D394EE0E}"/>
              </a:ext>
            </a:extLst>
          </p:cNvPr>
          <p:cNvSpPr txBox="1"/>
          <p:nvPr/>
        </p:nvSpPr>
        <p:spPr>
          <a:xfrm>
            <a:off x="10116769" y="1783401"/>
            <a:ext cx="1919590" cy="486287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IntelOne Display Regular" panose="020B0503020203020204" pitchFamily="34" charset="77"/>
              </a:rPr>
              <a:t>Transparency service key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IntelOne Display Regular" panose="020B0503020203020204" pitchFamily="34" charset="77"/>
              </a:rPr>
              <a:t>Open to the public for reads like Certificate Transparency Service or Public Blockchains (e.g., Public Ethereum)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highlight>
                  <a:srgbClr val="FFFFFF"/>
                </a:highlight>
                <a:latin typeface="IntelOne Display Regular" panose="020B0503020203020204" pitchFamily="34" charset="77"/>
              </a:rPr>
              <a:t>Tamper-proof historical records with verifiability</a:t>
            </a:r>
          </a:p>
          <a:p>
            <a:endParaRPr lang="en-US" sz="1600" dirty="0">
              <a:solidFill>
                <a:schemeClr val="accent1"/>
              </a:solidFill>
              <a:highlight>
                <a:srgbClr val="FFFFFF"/>
              </a:highlight>
              <a:latin typeface="IntelOne Display Regular" panose="020B0503020203020204" pitchFamily="34" charset="77"/>
            </a:endParaRPr>
          </a:p>
          <a:p>
            <a:endParaRPr lang="en-US" sz="1600" dirty="0">
              <a:solidFill>
                <a:schemeClr val="accent1"/>
              </a:solidFill>
              <a:highlight>
                <a:srgbClr val="FFFFFF"/>
              </a:highlight>
              <a:latin typeface="IntelOne Display Regular" panose="020B0503020203020204" pitchFamily="34" charset="77"/>
            </a:endParaRPr>
          </a:p>
          <a:p>
            <a:endParaRPr lang="en-US" sz="1600" dirty="0">
              <a:solidFill>
                <a:schemeClr val="accent1"/>
              </a:solidFill>
              <a:highlight>
                <a:srgbClr val="FFFFFF"/>
              </a:highlight>
              <a:latin typeface="IntelOne Display Regular" panose="020B0503020203020204" pitchFamily="34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2C26C6-CB92-014F-FF06-EFFFCAA2C5C2}"/>
              </a:ext>
            </a:extLst>
          </p:cNvPr>
          <p:cNvCxnSpPr>
            <a:cxnSpLocks/>
          </p:cNvCxnSpPr>
          <p:nvPr/>
        </p:nvCxnSpPr>
        <p:spPr>
          <a:xfrm>
            <a:off x="7506511" y="3111783"/>
            <a:ext cx="0" cy="1923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7F7B86-48B7-D4F2-A9AF-5E49E0E98066}"/>
              </a:ext>
            </a:extLst>
          </p:cNvPr>
          <p:cNvCxnSpPr>
            <a:cxnSpLocks/>
          </p:cNvCxnSpPr>
          <p:nvPr/>
        </p:nvCxnSpPr>
        <p:spPr>
          <a:xfrm>
            <a:off x="2405974" y="3108541"/>
            <a:ext cx="0" cy="1923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471746-B674-96FD-1BBD-030940F251A5}"/>
              </a:ext>
            </a:extLst>
          </p:cNvPr>
          <p:cNvCxnSpPr>
            <a:cxnSpLocks/>
          </p:cNvCxnSpPr>
          <p:nvPr/>
        </p:nvCxnSpPr>
        <p:spPr>
          <a:xfrm>
            <a:off x="5051898" y="1591032"/>
            <a:ext cx="0" cy="1923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46A6E2F-C82B-47B7-E5B9-DBE7C2BC6DF8}"/>
              </a:ext>
            </a:extLst>
          </p:cNvPr>
          <p:cNvCxnSpPr>
            <a:cxnSpLocks/>
          </p:cNvCxnSpPr>
          <p:nvPr/>
        </p:nvCxnSpPr>
        <p:spPr>
          <a:xfrm flipH="1">
            <a:off x="4971547" y="4474719"/>
            <a:ext cx="2287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1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1368</Words>
  <Application>Microsoft Office PowerPoint</Application>
  <PresentationFormat>Widescreen</PresentationFormat>
  <Paragraphs>139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Display</vt:lpstr>
      <vt:lpstr>Arial</vt:lpstr>
      <vt:lpstr>Arial</vt:lpstr>
      <vt:lpstr>Calibri</vt:lpstr>
      <vt:lpstr>IntelOne Display Regular</vt:lpstr>
      <vt:lpstr>IntelOne Text</vt:lpstr>
      <vt:lpstr>IntelOne Text Medium</vt:lpstr>
      <vt:lpstr>Office Theme</vt:lpstr>
      <vt:lpstr>End-to-end multi-vendor, multi-cloud use cases (AI and beyond) which require Network Attestation for Secure Routing (NASR)  IETF presentation</vt:lpstr>
      <vt:lpstr>AI Inference accountability across multi-vendors/clouds Problem statement</vt:lpstr>
      <vt:lpstr>AI inference accountability across multi-vendors/clouds Solution</vt:lpstr>
      <vt:lpstr>AI/Other workload proof of data residency across multi-vendors/clouds                                                        Problem statement</vt:lpstr>
      <vt:lpstr>AI/Other workload proof of data residency across multi-vendors/clouds                                                        Solution</vt:lpstr>
      <vt:lpstr>High-level architecture for Multi-vendor/cloud verifiable trust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multi-vendor, multi-cloud use cases (AI and beyond) which require Network Attestation for Secure Routing (NASR)  IETF presentation</dc:title>
  <dc:creator>Krishnan, Ramki</dc:creator>
  <cp:lastModifiedBy>Luigi IANNONE</cp:lastModifiedBy>
  <cp:revision>3</cp:revision>
  <dcterms:created xsi:type="dcterms:W3CDTF">2024-07-02T20:29:24Z</dcterms:created>
  <dcterms:modified xsi:type="dcterms:W3CDTF">2024-07-25T22:11:15Z</dcterms:modified>
</cp:coreProperties>
</file>