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7" r:id="rId3"/>
    <p:sldId id="267" r:id="rId5"/>
    <p:sldId id="258" r:id="rId6"/>
    <p:sldId id="266" r:id="rId7"/>
    <p:sldId id="263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o Kehan" initials="Y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70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fld id="{ACDD4DA0-34A4-4458-8F25-FD79D86074ED}" type="slidenum">
              <a:rPr altLang="zh-CN" noProof="1" smtClean="0">
                <a:ea typeface="宋体" panose="02010600030101010101" pitchFamily="2" charset="-122"/>
              </a:rPr>
            </a:fld>
            <a:endParaRPr lang="zh-CN" altLang="zh-CN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解释清楚</a:t>
            </a:r>
            <a:r>
              <a:rPr lang="en-US" altLang="zh-CN">
                <a:sym typeface="+mn-ea"/>
              </a:rPr>
              <a:t> OTT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ISP </a:t>
            </a:r>
            <a:r>
              <a:rPr lang="zh-CN" altLang="en-US">
                <a:sym typeface="+mn-ea"/>
              </a:rPr>
              <a:t>的出发点不同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解释清楚</a:t>
            </a:r>
            <a:r>
              <a:rPr lang="en-US" altLang="zh-CN">
                <a:sym typeface="+mn-ea"/>
              </a:rPr>
              <a:t> OTT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ISP </a:t>
            </a:r>
            <a:r>
              <a:rPr lang="zh-CN" altLang="en-US">
                <a:sym typeface="+mn-ea"/>
              </a:rPr>
              <a:t>的出发点不同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解释清楚</a:t>
            </a:r>
            <a:r>
              <a:rPr lang="en-US" altLang="zh-CN">
                <a:sym typeface="+mn-ea"/>
              </a:rPr>
              <a:t> OTT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ISP </a:t>
            </a:r>
            <a:r>
              <a:rPr lang="zh-CN" altLang="en-US">
                <a:sym typeface="+mn-ea"/>
              </a:rPr>
              <a:t>的出发点不同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3035" y="1389002"/>
            <a:ext cx="9144000" cy="2187001"/>
          </a:xfrm>
        </p:spPr>
        <p:txBody>
          <a:bodyPr>
            <a:noAutofit/>
          </a:bodyPr>
          <a:p>
            <a:r>
              <a:rPr lang="en-US" altLang="zh-CN" sz="4000"/>
              <a:t>Considerations on Inter-DC C</a:t>
            </a:r>
            <a:r>
              <a:rPr lang="en-US" altLang="zh-CN" sz="4000"/>
              <a:t>ollective Communication Optimization(CCO) </a:t>
            </a:r>
            <a:endParaRPr lang="en-US" altLang="zh-CN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20085"/>
            <a:ext cx="9144000" cy="3502025"/>
          </a:xfrm>
        </p:spPr>
        <p:txBody>
          <a:bodyPr anchor="ctr" anchorCtr="1">
            <a:normAutofit lnSpcReduction="20000"/>
          </a:bodyPr>
          <a:p>
            <a:r>
              <a:rPr lang="en-US" altLang="zh-CN" sz="2800">
                <a:latin typeface="Calibri" panose="020F0502020204030204" charset="0"/>
                <a:cs typeface="Calibri" panose="020F0502020204030204" charset="0"/>
              </a:rPr>
              <a:t>IETF 120 </a:t>
            </a:r>
            <a:endParaRPr lang="en-US" altLang="zh-CN" sz="280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2800"/>
          </a:p>
          <a:p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Kehan Yao,  China Mobile</a:t>
            </a:r>
            <a:r>
              <a:rPr lang="en-US" altLang="zh-CN" sz="24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endParaRPr lang="en-US" altLang="zh-CN" sz="24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461C37B-4722-4799-87AA-F87E67E3E563}" type="slidenum">
              <a:rPr altLang="en-US" sz="1200" noProof="1" smtClean="0">
                <a:solidFill>
                  <a:srgbClr val="898989"/>
                </a:solidFill>
              </a:rPr>
            </a:fld>
            <a:endParaRPr lang="zh-CN" altLang="en-US" sz="1200" noProof="1">
              <a:solidFill>
                <a:srgbClr val="898989"/>
              </a:solidFill>
            </a:endParaRPr>
          </a:p>
        </p:txBody>
      </p:sp>
      <p:sp>
        <p:nvSpPr>
          <p:cNvPr id="28679" name="Title 1"/>
          <p:cNvSpPr txBox="1">
            <a:spLocks noChangeArrowheads="1"/>
          </p:cNvSpPr>
          <p:nvPr/>
        </p:nvSpPr>
        <p:spPr bwMode="auto">
          <a:xfrm>
            <a:off x="153716" y="71799"/>
            <a:ext cx="12081663" cy="847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>
                <a:ea typeface="宋体" panose="02010600030101010101" pitchFamily="2" charset="-122"/>
                <a:cs typeface="Calibri" panose="020F0502020204030204" charset="0"/>
              </a:rPr>
              <a:t>Collective Communications </a:t>
            </a:r>
            <a:endParaRPr lang="en-US" altLang="zh-CN" sz="3600" b="1" dirty="0"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1385727" y="1883359"/>
            <a:ext cx="1352160" cy="4433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Collective Broadcast()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5269551" y="1883511"/>
            <a:ext cx="1238268" cy="4433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latin typeface="Arial" panose="020B0604020202020204" pitchFamily="34" charset="0"/>
                <a:cs typeface="Arial" panose="020B0604020202020204" pitchFamily="34" charset="0"/>
              </a:rPr>
              <a:t>Collective Gather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61" name="矩形: 圆角 28760"/>
          <p:cNvSpPr/>
          <p:nvPr/>
        </p:nvSpPr>
        <p:spPr>
          <a:xfrm>
            <a:off x="9474737" y="1883668"/>
            <a:ext cx="1352160" cy="4433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Collective Allgather()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575" y="2479675"/>
            <a:ext cx="3293110" cy="15678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" y="4957445"/>
            <a:ext cx="3472815" cy="1605915"/>
          </a:xfrm>
          <a:prstGeom prst="rect">
            <a:avLst/>
          </a:prstGeom>
        </p:spPr>
      </p:pic>
      <p:sp>
        <p:nvSpPr>
          <p:cNvPr id="7" name="矩形: 圆角 13"/>
          <p:cNvSpPr/>
          <p:nvPr/>
        </p:nvSpPr>
        <p:spPr>
          <a:xfrm>
            <a:off x="1343817" y="4366209"/>
            <a:ext cx="1352160" cy="4433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Collective Scatter()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630" y="2479675"/>
            <a:ext cx="3380105" cy="1529715"/>
          </a:xfrm>
          <a:prstGeom prst="rect">
            <a:avLst/>
          </a:prstGeom>
        </p:spPr>
      </p:pic>
      <p:sp>
        <p:nvSpPr>
          <p:cNvPr id="9" name="矩形: 圆角 1"/>
          <p:cNvSpPr/>
          <p:nvPr/>
        </p:nvSpPr>
        <p:spPr>
          <a:xfrm>
            <a:off x="5319716" y="4408906"/>
            <a:ext cx="1238268" cy="4433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Arial" panose="020B0604020202020204" pitchFamily="34" charset="0"/>
                <a:cs typeface="Arial" panose="020B0604020202020204" pitchFamily="34" charset="0"/>
              </a:rPr>
              <a:t>Collective Reduce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655" y="5230495"/>
            <a:ext cx="3815080" cy="13328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2470" y="5180330"/>
            <a:ext cx="3486150" cy="1236345"/>
          </a:xfrm>
          <a:prstGeom prst="rect">
            <a:avLst/>
          </a:prstGeom>
        </p:spPr>
      </p:pic>
      <p:sp>
        <p:nvSpPr>
          <p:cNvPr id="16" name="矩形: 圆角 1"/>
          <p:cNvSpPr/>
          <p:nvPr/>
        </p:nvSpPr>
        <p:spPr>
          <a:xfrm>
            <a:off x="9630731" y="4408906"/>
            <a:ext cx="1238268" cy="4433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Arial" panose="020B0604020202020204" pitchFamily="34" charset="0"/>
                <a:cs typeface="Arial" panose="020B0604020202020204" pitchFamily="34" charset="0"/>
              </a:rPr>
              <a:t>Collective Allreduce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5695" y="2373630"/>
            <a:ext cx="2775585" cy="1823720"/>
          </a:xfrm>
          <a:prstGeom prst="rect">
            <a:avLst/>
          </a:prstGeom>
        </p:spPr>
      </p:pic>
      <p:sp>
        <p:nvSpPr>
          <p:cNvPr id="20" name="副标题 19"/>
          <p:cNvSpPr>
            <a:spLocks noGrp="1"/>
          </p:cNvSpPr>
          <p:nvPr>
            <p:ph type="subTitle" idx="1"/>
          </p:nvPr>
        </p:nvSpPr>
        <p:spPr>
          <a:xfrm>
            <a:off x="0" y="749300"/>
            <a:ext cx="11705590" cy="1997710"/>
          </a:xfrm>
        </p:spPr>
        <p:txBody>
          <a:bodyPr>
            <a:normAutofit/>
          </a:bodyPr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Collective communication: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A set of communication patterns that application processes follow to communicate with each other in a parallel computing cluster.  These patterns include </a:t>
            </a:r>
            <a:r>
              <a:rPr lang="en-US" altLang="zh-CN" sz="1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One-to-Many, Many-to-one, or Many-to-Many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delivery mode.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86995"/>
            <a:ext cx="10515600" cy="1325563"/>
          </a:xfrm>
        </p:spPr>
        <p:txBody>
          <a:bodyPr/>
          <a:p>
            <a:r>
              <a:rPr lang="en-US" altLang="zh-CN" sz="2800">
                <a:effectLst/>
                <a:latin typeface="微软雅黑" panose="020B0503020204020204" charset="-122"/>
                <a:ea typeface="微软雅黑" panose="020B0503020204020204" charset="-122"/>
              </a:rPr>
              <a:t>Factors should be taken into account for CCO</a:t>
            </a:r>
            <a:endParaRPr lang="en-US" altLang="zh-CN" sz="280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6220" y="1195070"/>
            <a:ext cx="11956415" cy="5320665"/>
          </a:xfrm>
        </p:spPr>
        <p:txBody>
          <a:bodyPr>
            <a:noAutofit/>
          </a:bodyPr>
          <a:p>
            <a:pPr lvl="0"/>
            <a:r>
              <a:rPr lang="en-US" altLang="zh-CN" sz="2400" b="1">
                <a:latin typeface="Calibri" panose="020F0502020204030204" charset="0"/>
                <a:cs typeface="Calibri" panose="020F0502020204030204" charset="0"/>
                <a:sym typeface="+mn-ea"/>
              </a:rPr>
              <a:t>Parallism strategies</a:t>
            </a:r>
            <a:endParaRPr lang="en-US" altLang="zh-CN" sz="2400" b="1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/>
            <a:r>
              <a:rPr lang="en-US" altLang="zh-CN" sz="2160">
                <a:latin typeface="Calibri" panose="020F0502020204030204" charset="0"/>
                <a:cs typeface="Calibri" panose="020F0502020204030204" charset="0"/>
                <a:sym typeface="+mn-ea"/>
              </a:rPr>
              <a:t>DP, MP, PP, and MoE</a:t>
            </a:r>
            <a:endParaRPr lang="en-US" altLang="zh-CN" sz="216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0"/>
            <a:r>
              <a:rPr lang="en-US" altLang="zh-CN" sz="2400" b="1">
                <a:latin typeface="Calibri" panose="020F0502020204030204" charset="0"/>
                <a:cs typeface="Calibri" panose="020F0502020204030204" charset="0"/>
                <a:sym typeface="+mn-ea"/>
              </a:rPr>
              <a:t>Topologies</a:t>
            </a:r>
            <a:endParaRPr lang="en-US" altLang="zh-CN" sz="2400" b="1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/>
            <a:r>
              <a:rPr lang="en-US" altLang="zh-CN" sz="2160">
                <a:latin typeface="Calibri" panose="020F0502020204030204" charset="0"/>
                <a:cs typeface="Calibri" panose="020F0502020204030204" charset="0"/>
                <a:sym typeface="+mn-ea"/>
              </a:rPr>
              <a:t>High capacity Clos or Dragonfly.</a:t>
            </a:r>
            <a:endParaRPr lang="en-US" altLang="zh-CN" sz="216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0"/>
            <a:r>
              <a:rPr lang="en-US" altLang="zh-CN" sz="2400" b="1">
                <a:latin typeface="Calibri" panose="020F0502020204030204" charset="0"/>
                <a:cs typeface="Calibri" panose="020F0502020204030204" charset="0"/>
                <a:sym typeface="+mn-ea"/>
              </a:rPr>
              <a:t>Transport related issues</a:t>
            </a:r>
            <a:endParaRPr lang="en-US" altLang="zh-CN" sz="2400" b="1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/>
            <a:r>
              <a:rPr lang="en-US" altLang="zh-CN" sz="2160" b="1">
                <a:latin typeface="Calibri" panose="020F0502020204030204" charset="0"/>
                <a:cs typeface="Calibri" panose="020F0502020204030204" charset="0"/>
                <a:sym typeface="+mn-ea"/>
              </a:rPr>
              <a:t>Flow control: </a:t>
            </a:r>
            <a:r>
              <a:rPr lang="en-US" altLang="zh-CN" sz="1920">
                <a:latin typeface="Calibri" panose="020F0502020204030204" charset="0"/>
                <a:cs typeface="Calibri" panose="020F0502020204030204" charset="0"/>
                <a:sym typeface="+mn-ea"/>
              </a:rPr>
              <a:t>CBFC, PFC</a:t>
            </a:r>
            <a:endParaRPr lang="en-US" altLang="zh-CN" sz="1920" b="1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/>
            <a:r>
              <a:rPr lang="en-US" altLang="zh-CN" sz="2160" b="1">
                <a:latin typeface="Calibri" panose="020F0502020204030204" charset="0"/>
                <a:cs typeface="Calibri" panose="020F0502020204030204" charset="0"/>
                <a:sym typeface="+mn-ea"/>
              </a:rPr>
              <a:t>Retransmission: </a:t>
            </a:r>
            <a:r>
              <a:rPr lang="en-US" altLang="zh-CN" sz="2160">
                <a:latin typeface="Calibri" panose="020F0502020204030204" charset="0"/>
                <a:cs typeface="Calibri" panose="020F0502020204030204" charset="0"/>
                <a:sym typeface="+mn-ea"/>
              </a:rPr>
              <a:t>go-back-N or selective?</a:t>
            </a:r>
            <a:endParaRPr lang="en-US" altLang="zh-CN" sz="2400" b="1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0"/>
            <a:r>
              <a:rPr lang="en-US" altLang="zh-CN" sz="2400" b="1">
                <a:latin typeface="Calibri" panose="020F0502020204030204" charset="0"/>
                <a:cs typeface="Calibri" panose="020F0502020204030204" charset="0"/>
                <a:sym typeface="+mn-ea"/>
              </a:rPr>
              <a:t>Data Input Method</a:t>
            </a:r>
            <a:endParaRPr lang="en-US" altLang="zh-CN" sz="2400" b="1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/>
            <a:r>
              <a:rPr lang="en-US" altLang="zh-CN" sz="2160" b="1">
                <a:latin typeface="Calibri" panose="020F0502020204030204" charset="0"/>
                <a:cs typeface="Calibri" panose="020F0502020204030204" charset="0"/>
                <a:sym typeface="+mn-ea"/>
              </a:rPr>
              <a:t>Pull: </a:t>
            </a:r>
            <a:r>
              <a:rPr lang="en-US" altLang="zh-CN" sz="2160">
                <a:latin typeface="Calibri" panose="020F0502020204030204" charset="0"/>
                <a:cs typeface="Calibri" panose="020F0502020204030204" charset="0"/>
                <a:sym typeface="+mn-ea"/>
              </a:rPr>
              <a:t>need at least 1-RTT for initialization, high latency but good reliability.</a:t>
            </a:r>
            <a:endParaRPr lang="en-US" altLang="zh-CN" sz="2160" b="1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/>
            <a:r>
              <a:rPr lang="en-US" altLang="zh-CN" sz="2160" b="1">
                <a:latin typeface="Calibri" panose="020F0502020204030204" charset="0"/>
                <a:cs typeface="Calibri" panose="020F0502020204030204" charset="0"/>
                <a:sym typeface="+mn-ea"/>
              </a:rPr>
              <a:t>Push:</a:t>
            </a:r>
            <a:r>
              <a:rPr lang="en-US" altLang="zh-CN" sz="216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zh-CN" sz="2160">
                <a:latin typeface="Calibri" panose="020F0502020204030204" charset="0"/>
                <a:cs typeface="Calibri" panose="020F0502020204030204" charset="0"/>
                <a:sym typeface="+mn-ea"/>
              </a:rPr>
              <a:t>0-RTT initialization, low latency but not reliable, need careful design of flow control.</a:t>
            </a:r>
            <a:endParaRPr lang="en-US" altLang="zh-CN" sz="2400" b="1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0"/>
            <a:r>
              <a:rPr lang="en-US" altLang="zh-CN" sz="2400" b="1">
                <a:latin typeface="Calibri" panose="020F0502020204030204" charset="0"/>
                <a:cs typeface="Calibri" panose="020F0502020204030204" charset="0"/>
                <a:sym typeface="+mn-ea"/>
              </a:rPr>
              <a:t>Data Synchronization</a:t>
            </a:r>
            <a:endParaRPr lang="en-US" altLang="zh-CN" sz="2400" b="1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2160">
                <a:latin typeface="Calibri" panose="020F0502020204030204" charset="0"/>
                <a:cs typeface="Calibri" panose="020F0502020204030204" charset="0"/>
                <a:sym typeface="+mn-ea"/>
              </a:rPr>
              <a:t>very important for some collective operations, for example, Allreduce, for computation correctness.</a:t>
            </a:r>
            <a:endParaRPr lang="en-US" altLang="zh-CN" sz="216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0"/>
            <a:r>
              <a:rPr lang="en-US" altLang="zh-CN" sz="2400" b="1">
                <a:latin typeface="Calibri" panose="020F0502020204030204" charset="0"/>
                <a:cs typeface="Calibri" panose="020F0502020204030204" charset="0"/>
                <a:sym typeface="+mn-ea"/>
              </a:rPr>
              <a:t>Error Recovery</a:t>
            </a:r>
            <a:endParaRPr lang="en-US" altLang="zh-CN" sz="2400" b="1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/>
            <a:endParaRPr lang="en-US" altLang="zh-CN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/>
            <a:endParaRPr lang="en-US" altLang="zh-CN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5762625" y="1335405"/>
          <a:ext cx="5957570" cy="1586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785"/>
                <a:gridCol w="2978785"/>
              </a:tblGrid>
              <a:tr h="394335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Data parallel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Allreduce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03225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 b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Model parallel</a:t>
                      </a:r>
                      <a:endParaRPr lang="en-US" altLang="zh-CN" sz="1800" b="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 b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Allreduce &amp; Allgather</a:t>
                      </a:r>
                      <a:endParaRPr lang="en-US" altLang="zh-CN" sz="1800" b="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 b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Pipeline parallel</a:t>
                      </a:r>
                      <a:endParaRPr lang="en-US" altLang="zh-CN" sz="1800" b="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Send &amp; Recv</a:t>
                      </a:r>
                      <a:endParaRPr lang="en-US" altLang="zh-CN" sz="1800" b="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943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latin typeface="Calibri" panose="020F0502020204030204" charset="0"/>
                          <a:cs typeface="Calibri" panose="020F0502020204030204" charset="0"/>
                        </a:rPr>
                        <a:t>MoE</a:t>
                      </a:r>
                      <a:endParaRPr lang="en-US" altLang="zh-CN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All-to-All</a:t>
                      </a:r>
                      <a:endParaRPr lang="en-US" altLang="zh-CN" sz="1800" b="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86995"/>
            <a:ext cx="10515600" cy="915670"/>
          </a:xfrm>
        </p:spPr>
        <p:txBody>
          <a:bodyPr/>
          <a:p>
            <a:r>
              <a:rPr lang="en-US" altLang="zh-CN" sz="3600">
                <a:effectLst/>
                <a:latin typeface="Calibri" panose="020F0502020204030204" charset="0"/>
                <a:cs typeface="Calibri" panose="020F0502020204030204" charset="0"/>
              </a:rPr>
              <a:t>What may be different for inter-DC CCO</a:t>
            </a:r>
            <a:endParaRPr lang="en-US" altLang="zh-CN" sz="3600"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6220" y="1002030"/>
            <a:ext cx="11720195" cy="5320665"/>
          </a:xfrm>
        </p:spPr>
        <p:txBody>
          <a:bodyPr>
            <a:noAutofit/>
          </a:bodyPr>
          <a:p>
            <a:pPr lvl="0"/>
            <a:r>
              <a:rPr lang="en-US" altLang="zh-CN" sz="2400" b="1">
                <a:sym typeface="+mn-ea"/>
              </a:rPr>
              <a:t>Parallism strategies</a:t>
            </a:r>
            <a:endParaRPr lang="en-US" altLang="zh-CN" sz="2400" b="1">
              <a:sym typeface="+mn-ea"/>
            </a:endParaRPr>
          </a:p>
          <a:p>
            <a:pPr lvl="1"/>
            <a:r>
              <a:rPr lang="en-US" altLang="zh-CN" sz="2160">
                <a:sym typeface="+mn-ea"/>
              </a:rPr>
              <a:t>should leave bandwidth sensitive operations within single DCs</a:t>
            </a:r>
            <a:endParaRPr lang="en-US" altLang="zh-CN" sz="2160">
              <a:sym typeface="+mn-ea"/>
            </a:endParaRPr>
          </a:p>
          <a:p>
            <a:pPr lvl="1"/>
            <a:r>
              <a:rPr lang="en-US" altLang="zh-CN" sz="2160">
                <a:sym typeface="+mn-ea"/>
              </a:rPr>
              <a:t>need careful scheduling algorithms</a:t>
            </a:r>
            <a:r>
              <a:rPr lang="en-US" altLang="zh-CN" sz="2160" baseline="30000">
                <a:sym typeface="+mn-ea"/>
              </a:rPr>
              <a:t>[1]</a:t>
            </a:r>
            <a:r>
              <a:rPr lang="en-US" altLang="zh-CN" sz="2160">
                <a:sym typeface="+mn-ea"/>
              </a:rPr>
              <a:t>, for example, apply PP and DP on inter-DC traffic</a:t>
            </a:r>
            <a:endParaRPr lang="en-US" altLang="zh-CN" sz="2160">
              <a:sym typeface="+mn-ea"/>
            </a:endParaRPr>
          </a:p>
          <a:p>
            <a:pPr lvl="0"/>
            <a:r>
              <a:rPr lang="en-US" altLang="zh-CN" sz="2665" b="1">
                <a:sym typeface="+mn-ea"/>
              </a:rPr>
              <a:t>Topologies</a:t>
            </a:r>
            <a:endParaRPr lang="en-US" altLang="zh-CN" sz="2665" b="1">
              <a:sym typeface="+mn-ea"/>
            </a:endParaRPr>
          </a:p>
          <a:p>
            <a:pPr lvl="1"/>
            <a:r>
              <a:rPr lang="en-US" altLang="zh-CN" sz="2160">
                <a:sym typeface="+mn-ea"/>
              </a:rPr>
              <a:t>inter-DC doesn’t have high capacity link like intra-DC networking</a:t>
            </a:r>
            <a:endParaRPr lang="en-US" altLang="zh-CN" sz="2160">
              <a:sym typeface="+mn-ea"/>
            </a:endParaRPr>
          </a:p>
          <a:p>
            <a:pPr lvl="0"/>
            <a:r>
              <a:rPr lang="en-US" altLang="zh-CN" sz="2400" b="1">
                <a:sym typeface="+mn-ea"/>
              </a:rPr>
              <a:t>Transport related issues</a:t>
            </a:r>
            <a:endParaRPr lang="en-US" altLang="zh-CN" sz="2400" b="1">
              <a:sym typeface="+mn-ea"/>
            </a:endParaRPr>
          </a:p>
          <a:p>
            <a:pPr lvl="1"/>
            <a:r>
              <a:rPr lang="en-US" altLang="zh-CN" sz="2160">
                <a:sym typeface="+mn-ea"/>
              </a:rPr>
              <a:t>go-back-N retransmission may incur much redundancy and delay over wide area</a:t>
            </a:r>
            <a:endParaRPr lang="en-US" altLang="zh-CN" sz="2160" b="1">
              <a:sym typeface="+mn-ea"/>
            </a:endParaRPr>
          </a:p>
          <a:p>
            <a:pPr lvl="0"/>
            <a:r>
              <a:rPr lang="en-US" altLang="zh-CN" sz="2400" b="1">
                <a:sym typeface="+mn-ea"/>
              </a:rPr>
              <a:t>Data Input Method</a:t>
            </a:r>
            <a:endParaRPr lang="en-US" altLang="zh-CN" sz="2400" b="1">
              <a:sym typeface="+mn-ea"/>
            </a:endParaRPr>
          </a:p>
          <a:p>
            <a:pPr lvl="1"/>
            <a:r>
              <a:rPr lang="en-US" altLang="zh-CN" sz="2160">
                <a:sym typeface="+mn-ea"/>
              </a:rPr>
              <a:t>pull method incur much latency over WAN</a:t>
            </a:r>
            <a:endParaRPr lang="en-US" altLang="zh-CN" sz="2160">
              <a:sym typeface="+mn-ea"/>
            </a:endParaRPr>
          </a:p>
          <a:p>
            <a:pPr lvl="1"/>
            <a:r>
              <a:rPr lang="en-US" altLang="zh-CN" sz="2160">
                <a:sym typeface="+mn-ea"/>
              </a:rPr>
              <a:t>should consider hybrid approach or push method with dedicated flow control</a:t>
            </a:r>
            <a:endParaRPr lang="en-US" altLang="zh-CN" sz="2160">
              <a:sym typeface="+mn-ea"/>
            </a:endParaRPr>
          </a:p>
          <a:p>
            <a:pPr lvl="0"/>
            <a:r>
              <a:rPr lang="en-US" altLang="zh-CN" sz="2400" b="1">
                <a:sym typeface="+mn-ea"/>
              </a:rPr>
              <a:t>Data Synchronization</a:t>
            </a:r>
            <a:endParaRPr lang="en-US" altLang="zh-CN" sz="2400" b="1">
              <a:sym typeface="+mn-ea"/>
            </a:endParaRPr>
          </a:p>
          <a:p>
            <a:pPr lvl="0"/>
            <a:r>
              <a:rPr lang="en-US" altLang="zh-CN" sz="2400" b="1">
                <a:sym typeface="+mn-ea"/>
              </a:rPr>
              <a:t>Error recovery </a:t>
            </a:r>
            <a:endParaRPr lang="en-US" altLang="zh-CN" sz="2400" b="1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design better check point algorithms </a:t>
            </a:r>
            <a:endParaRPr lang="en-US" altLang="zh-CN" sz="2000">
              <a:sym typeface="+mn-ea"/>
            </a:endParaRPr>
          </a:p>
          <a:p>
            <a:pPr lvl="0"/>
            <a:endParaRPr lang="en-US" altLang="zh-CN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25730" y="6515735"/>
            <a:ext cx="11720195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zh-CN" sz="1400" i="1">
                <a:sym typeface="+mn-ea"/>
              </a:rPr>
              <a:t>[1] Decentralized Training of Foundation Models in Heterogeneous Environments, NeurIPS 2022</a:t>
            </a:r>
            <a:endParaRPr lang="en-US" altLang="zh-CN" sz="1400" i="1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86995"/>
            <a:ext cx="10515600" cy="1325563"/>
          </a:xfrm>
        </p:spPr>
        <p:txBody>
          <a:bodyPr/>
          <a:p>
            <a:r>
              <a:rPr lang="en-US" altLang="zh-CN" sz="3600">
                <a:effectLst/>
                <a:latin typeface="Calibri" panose="020F0502020204030204" charset="0"/>
                <a:cs typeface="Calibri" panose="020F0502020204030204" charset="0"/>
              </a:rPr>
              <a:t>Potential IETF landscape of CCO</a:t>
            </a:r>
            <a:endParaRPr lang="en-US" altLang="zh-CN" sz="3600"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35890" y="1779270"/>
            <a:ext cx="9359900" cy="4265295"/>
          </a:xfrm>
        </p:spPr>
        <p:txBody>
          <a:bodyPr>
            <a:noAutofit/>
          </a:bodyPr>
          <a:p>
            <a:pPr lvl="1" fontAlgn="auto">
              <a:lnSpc>
                <a:spcPct val="150000"/>
              </a:lnSpc>
            </a:pPr>
            <a:r>
              <a:rPr lang="en-US" altLang="zh-CN" sz="2400" b="1">
                <a:sym typeface="+mn-ea"/>
              </a:rPr>
              <a:t>Design new transport and routing protocols</a:t>
            </a:r>
            <a:endParaRPr lang="en-US" altLang="zh-CN" sz="2400" b="1">
              <a:sym typeface="+mn-ea"/>
            </a:endParaRPr>
          </a:p>
          <a:p>
            <a:pPr lvl="2" fontAlgn="auto">
              <a:lnSpc>
                <a:spcPct val="120000"/>
              </a:lnSpc>
            </a:pPr>
            <a:r>
              <a:rPr lang="en-US" altLang="zh-CN" sz="2000">
                <a:sym typeface="+mn-ea"/>
              </a:rPr>
              <a:t>RDMA over WAN has some previous work, like iWARP, RoCEv2. </a:t>
            </a:r>
            <a:endParaRPr lang="en-US" altLang="zh-CN" sz="2000">
              <a:sym typeface="+mn-ea"/>
            </a:endParaRPr>
          </a:p>
          <a:p>
            <a:pPr marL="914400" lvl="2" indent="0" fontAlgn="auto">
              <a:lnSpc>
                <a:spcPct val="120000"/>
              </a:lnSpc>
              <a:buNone/>
            </a:pPr>
            <a:r>
              <a:rPr lang="en-US" altLang="zh-CN" sz="2000">
                <a:sym typeface="+mn-ea"/>
              </a:rPr>
              <a:t>iWARP is merely used for AI training, because of its performance. RoCEv2 is primarily used within DCs, and it is not maintained in IETF.</a:t>
            </a:r>
            <a:endParaRPr lang="en-US" altLang="zh-CN" sz="2000">
              <a:sym typeface="+mn-ea"/>
            </a:endParaRPr>
          </a:p>
          <a:p>
            <a:pPr lvl="2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Better congestion control and flow control</a:t>
            </a:r>
            <a:endParaRPr lang="en-US" altLang="zh-CN" sz="2000">
              <a:sym typeface="+mn-ea"/>
            </a:endParaRPr>
          </a:p>
          <a:p>
            <a:pPr lvl="2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>
                <a:sym typeface="+mn-ea"/>
              </a:rPr>
              <a:t>Collective semantic aware routing</a:t>
            </a:r>
            <a:r>
              <a:rPr lang="en-US" altLang="zh-CN" sz="2000">
                <a:sym typeface="+mn-ea"/>
              </a:rPr>
              <a:t>? switches and routers can be aware of the collective operations or even offloading part of collectives. </a:t>
            </a:r>
            <a:endParaRPr lang="en-US" altLang="zh-CN" sz="2000">
              <a:sym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altLang="zh-CN" sz="2000">
              <a:sym typeface="+mn-ea"/>
            </a:endParaRPr>
          </a:p>
          <a:p>
            <a:pPr marL="914400" lvl="2" indent="0">
              <a:buNone/>
            </a:pPr>
            <a:endParaRPr lang="en-US" altLang="zh-CN" sz="2000">
              <a:sym typeface="+mn-ea"/>
            </a:endParaRPr>
          </a:p>
          <a:p>
            <a:pPr lvl="2"/>
            <a:endParaRPr lang="en-US" altLang="zh-CN" sz="2000"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399270" y="2515235"/>
            <a:ext cx="2294890" cy="516890"/>
            <a:chOff x="14106" y="5693"/>
            <a:chExt cx="3614" cy="814"/>
          </a:xfrm>
        </p:grpSpPr>
        <p:sp>
          <p:nvSpPr>
            <p:cNvPr id="6" name="圆角矩形 5"/>
            <p:cNvSpPr/>
            <p:nvPr/>
          </p:nvSpPr>
          <p:spPr>
            <a:xfrm>
              <a:off x="14106" y="5693"/>
              <a:ext cx="3615" cy="815"/>
            </a:xfrm>
            <a:prstGeom prst="roundRect">
              <a:avLst/>
            </a:prstGeom>
            <a:solidFill>
              <a:schemeClr val="accent1">
                <a:alpha val="2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内容占位符 2"/>
            <p:cNvSpPr>
              <a:spLocks noGrp="1"/>
            </p:cNvSpPr>
            <p:nvPr/>
          </p:nvSpPr>
          <p:spPr>
            <a:xfrm>
              <a:off x="14811" y="5861"/>
              <a:ext cx="2056" cy="5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buNone/>
              </a:pPr>
              <a:r>
                <a:rPr lang="en-US" altLang="zh-CN" sz="1800" b="1">
                  <a:solidFill>
                    <a:schemeClr val="tx1"/>
                  </a:solidFill>
                  <a:sym typeface="+mn-ea"/>
                </a:rPr>
                <a:t>*CCL</a:t>
              </a:r>
              <a:endParaRPr lang="en-US" altLang="zh-CN" sz="1800" b="1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378950" y="1536065"/>
            <a:ext cx="2294890" cy="516890"/>
            <a:chOff x="14106" y="4253"/>
            <a:chExt cx="3614" cy="814"/>
          </a:xfrm>
        </p:grpSpPr>
        <p:sp>
          <p:nvSpPr>
            <p:cNvPr id="5" name="圆角矩形 4"/>
            <p:cNvSpPr/>
            <p:nvPr/>
          </p:nvSpPr>
          <p:spPr>
            <a:xfrm>
              <a:off x="14106" y="4253"/>
              <a:ext cx="3615" cy="815"/>
            </a:xfrm>
            <a:prstGeom prst="roundRect">
              <a:avLst/>
            </a:prstGeom>
            <a:solidFill>
              <a:schemeClr val="accent1">
                <a:alpha val="2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内容占位符 2"/>
            <p:cNvSpPr>
              <a:spLocks noGrp="1"/>
            </p:cNvSpPr>
            <p:nvPr/>
          </p:nvSpPr>
          <p:spPr>
            <a:xfrm>
              <a:off x="14779" y="4380"/>
              <a:ext cx="2309" cy="6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buNone/>
              </a:pPr>
              <a:r>
                <a:rPr lang="en-US" altLang="zh-CN" sz="1800" b="1">
                  <a:solidFill>
                    <a:schemeClr val="tx1"/>
                  </a:solidFill>
                  <a:sym typeface="+mn-ea"/>
                </a:rPr>
                <a:t>Application</a:t>
              </a:r>
              <a:endParaRPr lang="en-US" altLang="zh-CN" sz="1800" b="1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399270" y="3494405"/>
            <a:ext cx="2294890" cy="535305"/>
            <a:chOff x="14106" y="7506"/>
            <a:chExt cx="3614" cy="843"/>
          </a:xfrm>
        </p:grpSpPr>
        <p:sp>
          <p:nvSpPr>
            <p:cNvPr id="7" name="圆角矩形 6"/>
            <p:cNvSpPr/>
            <p:nvPr/>
          </p:nvSpPr>
          <p:spPr>
            <a:xfrm>
              <a:off x="14106" y="7506"/>
              <a:ext cx="3615" cy="815"/>
            </a:xfrm>
            <a:prstGeom prst="roundRect">
              <a:avLst/>
            </a:prstGeom>
            <a:solidFill>
              <a:schemeClr val="accent1">
                <a:alpha val="2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内容占位符 2"/>
            <p:cNvSpPr>
              <a:spLocks noGrp="1"/>
            </p:cNvSpPr>
            <p:nvPr/>
          </p:nvSpPr>
          <p:spPr>
            <a:xfrm>
              <a:off x="14304" y="7669"/>
              <a:ext cx="3126" cy="6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buNone/>
              </a:pPr>
              <a:r>
                <a:rPr lang="en-US" altLang="zh-CN" sz="1800" b="1">
                  <a:solidFill>
                    <a:schemeClr val="tx1"/>
                  </a:solidFill>
                  <a:sym typeface="+mn-ea"/>
                </a:rPr>
                <a:t>Verbs/Libfabric</a:t>
              </a:r>
              <a:endParaRPr lang="en-US" altLang="zh-CN" sz="1800" b="1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399270" y="4491990"/>
            <a:ext cx="2294890" cy="858520"/>
            <a:chOff x="14106" y="8908"/>
            <a:chExt cx="3614" cy="1352"/>
          </a:xfrm>
        </p:grpSpPr>
        <p:sp>
          <p:nvSpPr>
            <p:cNvPr id="11" name="圆角矩形 10"/>
            <p:cNvSpPr/>
            <p:nvPr/>
          </p:nvSpPr>
          <p:spPr>
            <a:xfrm>
              <a:off x="14106" y="8908"/>
              <a:ext cx="3615" cy="1353"/>
            </a:xfrm>
            <a:prstGeom prst="roundRect">
              <a:avLst/>
            </a:prstGeom>
            <a:solidFill>
              <a:schemeClr val="accent1">
                <a:alpha val="2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内容占位符 2"/>
            <p:cNvSpPr>
              <a:spLocks noGrp="1"/>
            </p:cNvSpPr>
            <p:nvPr/>
          </p:nvSpPr>
          <p:spPr>
            <a:xfrm>
              <a:off x="14414" y="8908"/>
              <a:ext cx="3039" cy="5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buNone/>
              </a:pPr>
              <a:r>
                <a:rPr lang="en-US" altLang="zh-CN" sz="1800" b="1">
                  <a:solidFill>
                    <a:schemeClr val="tx1"/>
                  </a:solidFill>
                  <a:sym typeface="+mn-ea"/>
                </a:rPr>
                <a:t>Vendor Implementation of CC</a:t>
              </a:r>
              <a:endParaRPr lang="en-US" altLang="zh-CN" sz="1800" b="1">
                <a:solidFill>
                  <a:schemeClr val="tx1"/>
                </a:solidFill>
                <a:sym typeface="+mn-ea"/>
              </a:endParaRPr>
            </a:p>
          </p:txBody>
        </p:sp>
      </p:grpSp>
      <p:cxnSp>
        <p:nvCxnSpPr>
          <p:cNvPr id="17" name="直接箭头连接符 16"/>
          <p:cNvCxnSpPr/>
          <p:nvPr/>
        </p:nvCxnSpPr>
        <p:spPr>
          <a:xfrm>
            <a:off x="10539730" y="2048510"/>
            <a:ext cx="7620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0556240" y="3027045"/>
            <a:ext cx="7620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0555605" y="4011930"/>
            <a:ext cx="7620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469*124"/>
  <p:tag name="TABLE_ENDDRAG_RECT" val="346*205*469*12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2306</Words>
  <Application>WPS 演示</Application>
  <PresentationFormat>宽屏</PresentationFormat>
  <Paragraphs>104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Arial Black</vt:lpstr>
      <vt:lpstr>微软雅黑</vt:lpstr>
      <vt:lpstr>Arial Unicode MS</vt:lpstr>
      <vt:lpstr>黑体</vt:lpstr>
      <vt:lpstr>Office 主题​​</vt:lpstr>
      <vt:lpstr>Use cases, Problem Statement and Gap Analysis of Online Data Express Service(ODES)</vt:lpstr>
      <vt:lpstr>PowerPoint 演示文稿</vt:lpstr>
      <vt:lpstr>Problem Statement</vt:lpstr>
      <vt:lpstr>Factors should be taken into account for CCO</vt:lpstr>
      <vt:lpstr>IETF landscape of CCO</vt:lpstr>
    </vt:vector>
  </TitlesOfParts>
  <Company>研究院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yaokehan@hq.cmcc</dc:creator>
  <cp:lastModifiedBy>yaokehan@hq.cmcc</cp:lastModifiedBy>
  <cp:revision>8</cp:revision>
  <dcterms:created xsi:type="dcterms:W3CDTF">2019-09-19T02:01:00Z</dcterms:created>
  <dcterms:modified xsi:type="dcterms:W3CDTF">2024-07-25T21:43:25Z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2052-11.8.2.12085</vt:lpwstr>
  </property>
  <property fmtid="{D5CDD505-2E9C-101B-9397-08002B2CF9AE}" pid="3" name="ICV">
    <vt:lpwstr>C5DA946BDD384A01BFF40B8E7B4B84C6</vt:lpwstr>
  </property>
</Properties>
</file>