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351" r:id="rId2"/>
    <p:sldId id="345" r:id="rId3"/>
    <p:sldId id="346" r:id="rId4"/>
    <p:sldId id="352" r:id="rId5"/>
    <p:sldId id="347"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AC67999-4F6E-4DC9-B9D8-AFD8BCF6B728}">
          <p14:sldIdLst>
            <p14:sldId id="351"/>
            <p14:sldId id="345"/>
            <p14:sldId id="346"/>
            <p14:sldId id="352"/>
            <p14:sldId id="3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a:srgbClr val="FFFFFF"/>
    <a:srgbClr val="C80000"/>
    <a:srgbClr val="CC0000"/>
    <a:srgbClr val="BE6402"/>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6450" autoAdjust="0"/>
  </p:normalViewPr>
  <p:slideViewPr>
    <p:cSldViewPr snapToGrid="0">
      <p:cViewPr varScale="1">
        <p:scale>
          <a:sx n="54" d="100"/>
          <a:sy n="54" d="100"/>
        </p:scale>
        <p:origin x="1148"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276A9-F8EA-4524-A57D-AC15174C1E8D}" type="datetimeFigureOut">
              <a:rPr lang="zh-CN" altLang="en-US" smtClean="0"/>
              <a:t>2024/7/25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E3FA4-70BC-4709-9C87-D20BF4DEA2E8}" type="slidenum">
              <a:rPr lang="zh-CN" altLang="en-US" smtClean="0"/>
              <a:t>‹#›</a:t>
            </a:fld>
            <a:endParaRPr lang="zh-CN" altLang="en-US"/>
          </a:p>
        </p:txBody>
      </p:sp>
    </p:spTree>
    <p:extLst>
      <p:ext uri="{BB962C8B-B14F-4D97-AF65-F5344CB8AC3E}">
        <p14:creationId xmlns:p14="http://schemas.microsoft.com/office/powerpoint/2010/main" val="426229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90196" marR="0" lvl="1" indent="0" algn="l" defTabSz="1779679" rtl="0" eaLnBrk="1" fontAlgn="auto" latinLnBrk="0" hangingPunct="1">
              <a:lnSpc>
                <a:spcPct val="100000"/>
              </a:lnSpc>
              <a:spcBef>
                <a:spcPts val="0"/>
              </a:spcBef>
              <a:spcAft>
                <a:spcPts val="1200"/>
              </a:spcAft>
              <a:buClrTx/>
              <a:buSzTx/>
              <a:buFont typeface="Wingdings" panose="05000000000000000000" pitchFamily="2" charset="2"/>
              <a:buNone/>
              <a:tabLst/>
              <a:defRPr/>
            </a:pPr>
            <a:r>
              <a:rPr lang="en-US" sz="2800" dirty="0">
                <a:solidFill>
                  <a:srgbClr val="1D1D1A"/>
                </a:solidFill>
              </a:rPr>
              <a:t>One single DC site may be limited to 10 thousand GPUs due to the environment restrictions, e.g., power supply, floor area, and cooling technologies.</a:t>
            </a:r>
            <a:endParaRPr lang="en-US" sz="3600" dirty="0">
              <a:solidFill>
                <a:srgbClr val="1D1D1A"/>
              </a:solidFill>
            </a:endParaRPr>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2</a:t>
            </a:fld>
            <a:endParaRPr lang="zh-CN" altLang="en-US"/>
          </a:p>
        </p:txBody>
      </p:sp>
    </p:spTree>
    <p:extLst>
      <p:ext uri="{BB962C8B-B14F-4D97-AF65-F5344CB8AC3E}">
        <p14:creationId xmlns:p14="http://schemas.microsoft.com/office/powerpoint/2010/main" val="3250921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90196" lvl="1" indent="0" defTabSz="1779679">
              <a:spcAft>
                <a:spcPts val="1200"/>
              </a:spcAft>
              <a:buFont typeface="Wingdings" panose="05000000000000000000" pitchFamily="2" charset="2"/>
              <a:buNone/>
            </a:pPr>
            <a:endParaRPr lang="en-US" sz="2800" dirty="0">
              <a:solidFill>
                <a:srgbClr val="1D1D1A"/>
              </a:solidFill>
            </a:endParaRPr>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3</a:t>
            </a:fld>
            <a:endParaRPr lang="zh-CN" altLang="en-US"/>
          </a:p>
        </p:txBody>
      </p:sp>
    </p:spTree>
    <p:extLst>
      <p:ext uri="{BB962C8B-B14F-4D97-AF65-F5344CB8AC3E}">
        <p14:creationId xmlns:p14="http://schemas.microsoft.com/office/powerpoint/2010/main" val="333979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90196" lvl="1" indent="0" defTabSz="1779679">
              <a:spcAft>
                <a:spcPts val="1200"/>
              </a:spcAft>
              <a:buFont typeface="Wingdings" panose="05000000000000000000" pitchFamily="2" charset="2"/>
              <a:buNone/>
            </a:pPr>
            <a:endParaRPr lang="en-US" sz="2800" dirty="0">
              <a:solidFill>
                <a:srgbClr val="1D1D1A"/>
              </a:solidFill>
            </a:endParaRPr>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4</a:t>
            </a:fld>
            <a:endParaRPr lang="zh-CN" altLang="en-US"/>
          </a:p>
        </p:txBody>
      </p:sp>
    </p:spTree>
    <p:extLst>
      <p:ext uri="{BB962C8B-B14F-4D97-AF65-F5344CB8AC3E}">
        <p14:creationId xmlns:p14="http://schemas.microsoft.com/office/powerpoint/2010/main" val="1570010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90196" marR="0" lvl="1" indent="0" algn="l" defTabSz="1779679" rtl="0" eaLnBrk="1" fontAlgn="auto" latinLnBrk="0" hangingPunct="1">
              <a:lnSpc>
                <a:spcPct val="100000"/>
              </a:lnSpc>
              <a:spcBef>
                <a:spcPts val="0"/>
              </a:spcBef>
              <a:spcAft>
                <a:spcPts val="1200"/>
              </a:spcAft>
              <a:buClrTx/>
              <a:buSzTx/>
              <a:buFont typeface="Wingdings" panose="05000000000000000000" pitchFamily="2" charset="2"/>
              <a:buNone/>
              <a:tabLst/>
              <a:defRPr/>
            </a:pPr>
            <a:r>
              <a:rPr lang="en-US" sz="2800" dirty="0">
                <a:solidFill>
                  <a:srgbClr val="1D1D1A"/>
                </a:solidFill>
              </a:rPr>
              <a:t>One single DC site may be limited to 10 thousand GPUs due to the environment restrictions, e.g., power supply, floor area, and cooling technologies.</a:t>
            </a:r>
            <a:endParaRPr lang="en-US" sz="3600" dirty="0">
              <a:solidFill>
                <a:srgbClr val="1D1D1A"/>
              </a:solidFill>
            </a:endParaRPr>
          </a:p>
          <a:p>
            <a:pPr marL="890196" lvl="1" indent="0" defTabSz="1779679">
              <a:spcAft>
                <a:spcPts val="1200"/>
              </a:spcAft>
              <a:buFont typeface="Wingdings" panose="05000000000000000000" pitchFamily="2" charset="2"/>
              <a:buNone/>
            </a:pPr>
            <a:endParaRPr lang="en-US" sz="2800" dirty="0">
              <a:solidFill>
                <a:srgbClr val="1D1D1A"/>
              </a:solidFill>
            </a:endParaRPr>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5</a:t>
            </a:fld>
            <a:endParaRPr lang="zh-CN" altLang="en-US"/>
          </a:p>
        </p:txBody>
      </p:sp>
    </p:spTree>
    <p:extLst>
      <p:ext uri="{BB962C8B-B14F-4D97-AF65-F5344CB8AC3E}">
        <p14:creationId xmlns:p14="http://schemas.microsoft.com/office/powerpoint/2010/main" val="3087277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996991" y="6150941"/>
            <a:ext cx="4138943" cy="200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300" b="1"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HUAWEI TECHNOLOGIES CO., LTD.</a:t>
            </a:r>
          </a:p>
        </p:txBody>
      </p:sp>
      <p:pic>
        <p:nvPicPr>
          <p:cNvPr id="5" name="Picture 2" descr="\\Mac\Home\Desktop\Huawei.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39042" y="5516901"/>
            <a:ext cx="877400" cy="880261"/>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幻灯片起始页</a:t>
            </a:r>
          </a:p>
        </p:txBody>
      </p:sp>
    </p:spTree>
    <p:extLst>
      <p:ext uri="{BB962C8B-B14F-4D97-AF65-F5344CB8AC3E}">
        <p14:creationId xmlns:p14="http://schemas.microsoft.com/office/powerpoint/2010/main" val="8756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998721" y="6356348"/>
            <a:ext cx="2743200" cy="365125"/>
          </a:xfrm>
        </p:spPr>
        <p:txBody>
          <a:bodyPr/>
          <a:lstStyle/>
          <a:p>
            <a:fld id="{3B2EB907-FB1D-4A7B-A172-23AD64D89EC6}" type="slidenum">
              <a:rPr lang="zh-CN" altLang="en-US" smtClean="0"/>
              <a:t>‹#›</a:t>
            </a:fld>
            <a:endParaRPr lang="zh-CN" altLang="en-US"/>
          </a:p>
        </p:txBody>
      </p:sp>
      <p:pic>
        <p:nvPicPr>
          <p:cNvPr id="8"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0"/>
            <a:ext cx="403761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页脚占位符 5"/>
          <p:cNvSpPr>
            <a:spLocks noGrp="1"/>
          </p:cNvSpPr>
          <p:nvPr>
            <p:ph type="ftr" sz="quarter" idx="11"/>
          </p:nvPr>
        </p:nvSpPr>
        <p:spPr>
          <a:xfrm>
            <a:off x="428378" y="6356349"/>
            <a:ext cx="3180862" cy="365125"/>
          </a:xfrm>
        </p:spPr>
        <p:txBody>
          <a:bodyPr/>
          <a:lstStyle>
            <a:lvl1pPr>
              <a:defRPr b="1">
                <a:solidFill>
                  <a:schemeClr val="bg1"/>
                </a:solidFill>
              </a:defRPr>
            </a:lvl1pPr>
          </a:lstStyle>
          <a:p>
            <a:r>
              <a:rPr lang="en-US" altLang="zh-CN" dirty="0"/>
              <a:t>Huawei Confidential</a:t>
            </a:r>
            <a:endParaRPr lang="zh-CN" altLang="en-US" dirty="0"/>
          </a:p>
        </p:txBody>
      </p:sp>
      <p:sp>
        <p:nvSpPr>
          <p:cNvPr id="3" name="内容占位符 2"/>
          <p:cNvSpPr>
            <a:spLocks noGrp="1"/>
          </p:cNvSpPr>
          <p:nvPr>
            <p:ph idx="1"/>
          </p:nvPr>
        </p:nvSpPr>
        <p:spPr>
          <a:xfrm>
            <a:off x="4589093" y="612321"/>
            <a:ext cx="7152828" cy="5248729"/>
          </a:xfrm>
        </p:spPr>
        <p:txBody>
          <a:bodyPr anchor="ctr">
            <a:normAutofit/>
          </a:bodyPr>
          <a:lstStyle>
            <a:lvl1pPr marL="514350" indent="-514350">
              <a:buFont typeface="+mj-lt"/>
              <a:buAutoNum type="arabicPeriod"/>
              <a:defRPr sz="2800">
                <a:solidFill>
                  <a:schemeClr val="tx1">
                    <a:lumMod val="75000"/>
                    <a:lumOff val="25000"/>
                  </a:schemeClr>
                </a:solidFill>
              </a:defRPr>
            </a:lvl1pPr>
            <a:lvl2pPr marL="971550" indent="-514350">
              <a:buFont typeface="+mj-lt"/>
              <a:buAutoNum type="arabicPeriod"/>
              <a:defRPr sz="2400">
                <a:solidFill>
                  <a:schemeClr val="tx1">
                    <a:lumMod val="75000"/>
                    <a:lumOff val="25000"/>
                  </a:schemeClr>
                </a:solidFill>
              </a:defRPr>
            </a:lvl2pPr>
            <a:lvl3pPr marL="1371600" indent="-457200">
              <a:buFont typeface="+mj-lt"/>
              <a:buAutoNum type="arabicPeriod"/>
              <a:defRPr sz="2000">
                <a:solidFill>
                  <a:schemeClr val="tx1">
                    <a:lumMod val="75000"/>
                    <a:lumOff val="25000"/>
                  </a:schemeClr>
                </a:solidFill>
              </a:defRPr>
            </a:lvl3pPr>
            <a:lvl4pPr marL="1828800" indent="-457200">
              <a:buFont typeface="+mj-lt"/>
              <a:buAutoNum type="arabicPeriod"/>
              <a:defRPr sz="1800">
                <a:solidFill>
                  <a:schemeClr val="tx1">
                    <a:lumMod val="75000"/>
                    <a:lumOff val="25000"/>
                  </a:schemeClr>
                </a:solidFill>
              </a:defRPr>
            </a:lvl4pPr>
            <a:lvl5pPr marL="2286000" indent="-457200">
              <a:buFont typeface="+mj-lt"/>
              <a:buAutoNum type="arabicPeriod"/>
              <a:defRPr sz="1800">
                <a:solidFill>
                  <a:schemeClr val="tx1">
                    <a:lumMod val="75000"/>
                    <a:lumOff val="25000"/>
                  </a:schemeClr>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190990" y="3058898"/>
            <a:ext cx="3655638" cy="740204"/>
          </a:xfrm>
        </p:spPr>
        <p:txBody>
          <a:bodyPr anchor="ctr">
            <a:normAutofit/>
          </a:bodyPr>
          <a:lstStyle>
            <a:lvl1pPr marL="0" indent="0" algn="ctr">
              <a:buNone/>
              <a:defRPr sz="4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报告内容</a:t>
            </a:r>
            <a:r>
              <a:rPr lang="en-US" altLang="zh-CN" dirty="0"/>
              <a:t> </a:t>
            </a:r>
            <a:endParaRPr lang="zh-CN" altLang="en-US" dirty="0"/>
          </a:p>
        </p:txBody>
      </p:sp>
    </p:spTree>
    <p:extLst>
      <p:ext uri="{BB962C8B-B14F-4D97-AF65-F5344CB8AC3E}">
        <p14:creationId xmlns:p14="http://schemas.microsoft.com/office/powerpoint/2010/main" val="186431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 y="117805"/>
            <a:ext cx="11740243" cy="605380"/>
          </a:xfrm>
        </p:spPr>
        <p:txBody>
          <a:bodyPr>
            <a:normAutofit/>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idx="1"/>
          </p:nvPr>
        </p:nvSpPr>
        <p:spPr>
          <a:xfrm>
            <a:off x="220435" y="794759"/>
            <a:ext cx="11740243" cy="5556614"/>
          </a:xfrm>
        </p:spPr>
        <p:txBody>
          <a:bodyPr>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4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5" name="页脚占位符 4"/>
          <p:cNvSpPr>
            <a:spLocks noGrp="1"/>
          </p:cNvSpPr>
          <p:nvPr>
            <p:ph type="ftr" sz="quarter" idx="11"/>
          </p:nvPr>
        </p:nvSpPr>
        <p:spPr>
          <a:xfrm>
            <a:off x="4033156" y="6432340"/>
            <a:ext cx="4114800" cy="365125"/>
          </a:xfrm>
        </p:spPr>
        <p:txBody>
          <a:bodyPr/>
          <a:lstStyle>
            <a:lvl1pPr>
              <a:defRPr b="1"/>
            </a:lvl1pPr>
          </a:lstStyle>
          <a:p>
            <a:r>
              <a:rPr lang="en-US" altLang="zh-CN" dirty="0"/>
              <a:t>Huawei Confidential</a:t>
            </a:r>
            <a:endParaRPr lang="zh-CN" altLang="en-US" dirty="0"/>
          </a:p>
        </p:txBody>
      </p:sp>
      <p:sp>
        <p:nvSpPr>
          <p:cNvPr id="6" name="灯片编号占位符 5"/>
          <p:cNvSpPr>
            <a:spLocks noGrp="1"/>
          </p:cNvSpPr>
          <p:nvPr>
            <p:ph type="sldNum" sz="quarter" idx="12"/>
          </p:nvPr>
        </p:nvSpPr>
        <p:spPr>
          <a:xfrm>
            <a:off x="9217478" y="6432340"/>
            <a:ext cx="2743200" cy="365125"/>
          </a:xfrm>
        </p:spPr>
        <p:txBody>
          <a:bodyPr/>
          <a:lstStyle>
            <a:lvl1pPr>
              <a:defRPr b="1"/>
            </a:lvl1pPr>
          </a:lstStyle>
          <a:p>
            <a:fld id="{58F0DF12-7358-42AF-9D69-5AE0A19CED27}" type="slidenum">
              <a:rPr lang="zh-CN" altLang="en-US" smtClean="0"/>
              <a:pPr/>
              <a:t>‹#›</a:t>
            </a:fld>
            <a:endParaRPr lang="zh-CN" altLang="en-US" dirty="0"/>
          </a:p>
        </p:txBody>
      </p:sp>
    </p:spTree>
    <p:extLst>
      <p:ext uri="{BB962C8B-B14F-4D97-AF65-F5344CB8AC3E}">
        <p14:creationId xmlns:p14="http://schemas.microsoft.com/office/powerpoint/2010/main" val="257373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5"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过渡页标题</a:t>
            </a:r>
          </a:p>
        </p:txBody>
      </p:sp>
    </p:spTree>
    <p:extLst>
      <p:ext uri="{BB962C8B-B14F-4D97-AF65-F5344CB8AC3E}">
        <p14:creationId xmlns:p14="http://schemas.microsoft.com/office/powerpoint/2010/main" val="331004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幻灯片制作参考规范">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408526" y="1490912"/>
            <a:ext cx="2459567" cy="316483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:32-35pt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Medium</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a:p>
            <a:pPr algn="r">
              <a:lnSpc>
                <a:spcPct val="7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:20-22pt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:18pt  </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Regular</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p:txBody>
      </p:sp>
      <p:sp>
        <p:nvSpPr>
          <p:cNvPr id="7" name="Rectangle 7"/>
          <p:cNvSpPr>
            <a:spLocks noChangeArrowheads="1"/>
          </p:cNvSpPr>
          <p:nvPr userDrawn="1"/>
        </p:nvSpPr>
        <p:spPr bwMode="auto">
          <a:xfrm>
            <a:off x="3214611" y="1490912"/>
            <a:ext cx="2459567" cy="21861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:30-32pt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黑体 </a:t>
            </a:r>
          </a:p>
          <a:p>
            <a:pPr algn="r">
              <a:lnSpc>
                <a:spcPct val="12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:18-20pt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细黑体</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Group 77"/>
          <p:cNvGrpSpPr>
            <a:grpSpLocks/>
          </p:cNvGrpSpPr>
          <p:nvPr userDrawn="1"/>
        </p:nvGrpSpPr>
        <p:grpSpPr bwMode="auto">
          <a:xfrm>
            <a:off x="8640530" y="1383362"/>
            <a:ext cx="986367" cy="3224213"/>
            <a:chOff x="5893" y="2251"/>
            <a:chExt cx="466" cy="2031"/>
          </a:xfrm>
        </p:grpSpPr>
        <p:grpSp>
          <p:nvGrpSpPr>
            <p:cNvPr id="11" name="Group 79"/>
            <p:cNvGrpSpPr>
              <a:grpSpLocks/>
            </p:cNvGrpSpPr>
            <p:nvPr userDrawn="1"/>
          </p:nvGrpSpPr>
          <p:grpSpPr bwMode="auto">
            <a:xfrm>
              <a:off x="5893" y="2387"/>
              <a:ext cx="466" cy="115"/>
              <a:chOff x="5893" y="2387"/>
              <a:chExt cx="466" cy="115"/>
            </a:xfrm>
          </p:grpSpPr>
          <p:sp>
            <p:nvSpPr>
              <p:cNvPr id="72"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84"/>
            <p:cNvGrpSpPr>
              <a:grpSpLocks/>
            </p:cNvGrpSpPr>
            <p:nvPr userDrawn="1"/>
          </p:nvGrpSpPr>
          <p:grpSpPr bwMode="auto">
            <a:xfrm>
              <a:off x="5893" y="2523"/>
              <a:ext cx="466" cy="115"/>
              <a:chOff x="5893" y="2523"/>
              <a:chExt cx="466" cy="115"/>
            </a:xfrm>
          </p:grpSpPr>
          <p:sp>
            <p:nvSpPr>
              <p:cNvPr id="68"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89"/>
            <p:cNvGrpSpPr>
              <a:grpSpLocks/>
            </p:cNvGrpSpPr>
            <p:nvPr userDrawn="1"/>
          </p:nvGrpSpPr>
          <p:grpSpPr bwMode="auto">
            <a:xfrm>
              <a:off x="5893" y="2659"/>
              <a:ext cx="466" cy="115"/>
              <a:chOff x="5893" y="2659"/>
              <a:chExt cx="466" cy="115"/>
            </a:xfrm>
          </p:grpSpPr>
          <p:sp>
            <p:nvSpPr>
              <p:cNvPr id="64"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94"/>
            <p:cNvGrpSpPr>
              <a:grpSpLocks/>
            </p:cNvGrpSpPr>
            <p:nvPr userDrawn="1"/>
          </p:nvGrpSpPr>
          <p:grpSpPr bwMode="auto">
            <a:xfrm>
              <a:off x="5893" y="2251"/>
              <a:ext cx="466" cy="119"/>
              <a:chOff x="5893" y="2251"/>
              <a:chExt cx="466" cy="119"/>
            </a:xfrm>
          </p:grpSpPr>
          <p:sp>
            <p:nvSpPr>
              <p:cNvPr id="60"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99"/>
            <p:cNvGrpSpPr>
              <a:grpSpLocks/>
            </p:cNvGrpSpPr>
            <p:nvPr userDrawn="1"/>
          </p:nvGrpSpPr>
          <p:grpSpPr bwMode="auto">
            <a:xfrm>
              <a:off x="5893" y="2886"/>
              <a:ext cx="466" cy="115"/>
              <a:chOff x="5893" y="2886"/>
              <a:chExt cx="466" cy="115"/>
            </a:xfrm>
          </p:grpSpPr>
          <p:sp>
            <p:nvSpPr>
              <p:cNvPr id="56"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04"/>
            <p:cNvGrpSpPr>
              <a:grpSpLocks/>
            </p:cNvGrpSpPr>
            <p:nvPr userDrawn="1"/>
          </p:nvGrpSpPr>
          <p:grpSpPr bwMode="auto">
            <a:xfrm>
              <a:off x="5893" y="3022"/>
              <a:ext cx="466" cy="115"/>
              <a:chOff x="5893" y="3022"/>
              <a:chExt cx="466" cy="115"/>
            </a:xfrm>
          </p:grpSpPr>
          <p:sp>
            <p:nvSpPr>
              <p:cNvPr id="52"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109"/>
            <p:cNvGrpSpPr>
              <a:grpSpLocks/>
            </p:cNvGrpSpPr>
            <p:nvPr userDrawn="1"/>
          </p:nvGrpSpPr>
          <p:grpSpPr bwMode="auto">
            <a:xfrm>
              <a:off x="5893" y="3158"/>
              <a:ext cx="466" cy="115"/>
              <a:chOff x="5893" y="3158"/>
              <a:chExt cx="466" cy="115"/>
            </a:xfrm>
          </p:grpSpPr>
          <p:sp>
            <p:nvSpPr>
              <p:cNvPr id="48"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114"/>
            <p:cNvGrpSpPr>
              <a:grpSpLocks/>
            </p:cNvGrpSpPr>
            <p:nvPr userDrawn="1"/>
          </p:nvGrpSpPr>
          <p:grpSpPr bwMode="auto">
            <a:xfrm>
              <a:off x="5893" y="3385"/>
              <a:ext cx="466" cy="115"/>
              <a:chOff x="5893" y="3385"/>
              <a:chExt cx="466" cy="115"/>
            </a:xfrm>
          </p:grpSpPr>
          <p:sp>
            <p:nvSpPr>
              <p:cNvPr id="44"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119"/>
            <p:cNvGrpSpPr>
              <a:grpSpLocks/>
            </p:cNvGrpSpPr>
            <p:nvPr userDrawn="1"/>
          </p:nvGrpSpPr>
          <p:grpSpPr bwMode="auto">
            <a:xfrm>
              <a:off x="5893" y="3521"/>
              <a:ext cx="466" cy="115"/>
              <a:chOff x="5893" y="3521"/>
              <a:chExt cx="466" cy="115"/>
            </a:xfrm>
          </p:grpSpPr>
          <p:sp>
            <p:nvSpPr>
              <p:cNvPr id="40"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124"/>
            <p:cNvGrpSpPr>
              <a:grpSpLocks/>
            </p:cNvGrpSpPr>
            <p:nvPr userDrawn="1"/>
          </p:nvGrpSpPr>
          <p:grpSpPr bwMode="auto">
            <a:xfrm>
              <a:off x="5893" y="3657"/>
              <a:ext cx="466" cy="115"/>
              <a:chOff x="5893" y="3657"/>
              <a:chExt cx="466" cy="115"/>
            </a:xfrm>
          </p:grpSpPr>
          <p:sp>
            <p:nvSpPr>
              <p:cNvPr id="36"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129"/>
            <p:cNvGrpSpPr>
              <a:grpSpLocks/>
            </p:cNvGrpSpPr>
            <p:nvPr userDrawn="1"/>
          </p:nvGrpSpPr>
          <p:grpSpPr bwMode="auto">
            <a:xfrm>
              <a:off x="5893" y="3884"/>
              <a:ext cx="466" cy="115"/>
              <a:chOff x="5893" y="3884"/>
              <a:chExt cx="466" cy="115"/>
            </a:xfrm>
          </p:grpSpPr>
          <p:sp>
            <p:nvSpPr>
              <p:cNvPr id="32"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134"/>
            <p:cNvGrpSpPr>
              <a:grpSpLocks/>
            </p:cNvGrpSpPr>
            <p:nvPr userDrawn="1"/>
          </p:nvGrpSpPr>
          <p:grpSpPr bwMode="auto">
            <a:xfrm>
              <a:off x="5893" y="4026"/>
              <a:ext cx="466" cy="115"/>
              <a:chOff x="5893" y="4026"/>
              <a:chExt cx="466" cy="115"/>
            </a:xfrm>
          </p:grpSpPr>
          <p:sp>
            <p:nvSpPr>
              <p:cNvPr id="28"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139"/>
            <p:cNvGrpSpPr>
              <a:grpSpLocks/>
            </p:cNvGrpSpPr>
            <p:nvPr userDrawn="1"/>
          </p:nvGrpSpPr>
          <p:grpSpPr bwMode="auto">
            <a:xfrm>
              <a:off x="5893" y="4167"/>
              <a:ext cx="466" cy="115"/>
              <a:chOff x="5893" y="4167"/>
              <a:chExt cx="466" cy="115"/>
            </a:xfrm>
          </p:grpSpPr>
          <p:sp>
            <p:nvSpPr>
              <p:cNvPr id="24"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6" name="Rectangle 144"/>
          <p:cNvSpPr>
            <a:spLocks noChangeArrowheads="1"/>
          </p:cNvSpPr>
          <p:nvPr userDrawn="1"/>
        </p:nvSpPr>
        <p:spPr bwMode="auto">
          <a:xfrm>
            <a:off x="9908617" y="3178925"/>
            <a:ext cx="1589617" cy="14286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配色参考方案：</a:t>
            </a:r>
          </a:p>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建议同一页面内不超过四种颜色，以下是</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组配色方案，同一页面内只选择一组使用。（仅供参考）</a:t>
            </a:r>
          </a:p>
        </p:txBody>
      </p:sp>
      <p:sp>
        <p:nvSpPr>
          <p:cNvPr id="77" name="Rectangle 145"/>
          <p:cNvSpPr>
            <a:spLocks noChangeArrowheads="1"/>
          </p:cNvSpPr>
          <p:nvPr userDrawn="1"/>
        </p:nvSpPr>
        <p:spPr bwMode="auto">
          <a:xfrm>
            <a:off x="9866283" y="1346843"/>
            <a:ext cx="1494367" cy="5053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客户或者合作伙伴的标志放在右上角</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Rectangle 7"/>
          <p:cNvSpPr>
            <a:spLocks noChangeArrowheads="1"/>
          </p:cNvSpPr>
          <p:nvPr userDrawn="1"/>
        </p:nvSpPr>
        <p:spPr bwMode="auto">
          <a:xfrm>
            <a:off x="220435" y="224315"/>
            <a:ext cx="5147570" cy="7101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24" tIns="40063" rIns="80124" bIns="40063">
            <a:spAutoFit/>
          </a:bodyPr>
          <a:lstStyle/>
          <a:p>
            <a:pPr algn="l">
              <a:lnSpc>
                <a:spcPct val="125000"/>
              </a:lnSpc>
              <a:spcBef>
                <a:spcPct val="20000"/>
              </a:spcBef>
            </a:pPr>
            <a:r>
              <a:rPr kumimoji="0" lang="zh-CN" altLang="en-US" sz="3600" b="1" i="0" u="none" strike="noStrike" kern="1200" cap="none" spc="0" normalizeH="0" baseline="0" noProof="0" dirty="0">
                <a:ln>
                  <a:noFill/>
                </a:ln>
                <a:solidFill>
                  <a:srgbClr val="C80000"/>
                </a:solidFill>
                <a:effectLst/>
                <a:uLnTx/>
                <a:uFillTx/>
                <a:latin typeface="微软雅黑" panose="020B0503020204020204" pitchFamily="34" charset="-122"/>
                <a:ea typeface="微软雅黑" panose="020B0503020204020204" pitchFamily="34" charset="-122"/>
                <a:cs typeface="+mj-cs"/>
              </a:rPr>
              <a:t>幻灯片制作参考规范</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4"/>
          <p:cNvSpPr txBox="1"/>
          <p:nvPr userDrawn="1"/>
        </p:nvSpPr>
        <p:spPr>
          <a:xfrm>
            <a:off x="656470" y="4996660"/>
            <a:ext cx="10904159" cy="1461939"/>
          </a:xfrm>
          <a:prstGeom prst="rect">
            <a:avLst/>
          </a:prstGeom>
          <a:noFill/>
        </p:spPr>
        <p:txBody>
          <a:bodyPr wrap="square" rtlCol="0">
            <a:spAutoFit/>
          </a:bodyPr>
          <a:lstStyle/>
          <a:p>
            <a:pPr algn="just">
              <a:lnSpc>
                <a:spcPct val="100000"/>
              </a:lnSpc>
            </a:pPr>
            <a:r>
              <a:rPr lang="en-US" altLang="zh-CN" sz="1400" b="1" kern="1200" dirty="0">
                <a:solidFill>
                  <a:schemeClr val="tx1"/>
                </a:solidFill>
                <a:effectLst/>
                <a:latin typeface="微软雅黑" panose="020B0503020204020204" pitchFamily="34" charset="-122"/>
                <a:ea typeface="微软雅黑" panose="020B0503020204020204" pitchFamily="34" charset="-122"/>
                <a:cs typeface="+mn-cs"/>
              </a:rPr>
              <a:t>Copyright©2011 Huawei Technologies Co., Ltd. All Rights Reserved.</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a:p>
            <a:pPr algn="just">
              <a:lnSpc>
                <a:spcPct val="100000"/>
              </a:lnSpc>
              <a:spcBef>
                <a:spcPts val="600"/>
              </a:spcBef>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5803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59AE43-8096-BF49-A3DF-423FBC054CA7}"/>
              </a:ext>
            </a:extLst>
          </p:cNvPr>
          <p:cNvSpPr>
            <a:spLocks noGrp="1"/>
          </p:cNvSpPr>
          <p:nvPr>
            <p:ph idx="11"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n-lt"/>
                <a:ea typeface="Microsoft YaHei" panose="020B0503020204020204" pitchFamily="34" charset="-122"/>
                <a:cs typeface="Arial" panose="020B0604020202020204" pitchFamily="34" charset="0"/>
              </a:defRPr>
            </a:lvl1pPr>
            <a:lvl2pPr marL="446322" marR="0" indent="-285636"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n-lt"/>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n-lt"/>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en-US" dirty="0"/>
              <a:t>Click to edit Master text style</a:t>
            </a:r>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Tree>
    <p:extLst>
      <p:ext uri="{BB962C8B-B14F-4D97-AF65-F5344CB8AC3E}">
        <p14:creationId xmlns:p14="http://schemas.microsoft.com/office/powerpoint/2010/main" val="110598162"/>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20435" y="105028"/>
            <a:ext cx="11740243" cy="60538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20435" y="794760"/>
            <a:ext cx="11740243" cy="555304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433263"/>
            <a:ext cx="41148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altLang="zh-CN" dirty="0"/>
              <a:t>Huawei Confidential</a:t>
            </a:r>
            <a:endParaRPr lang="zh-CN" altLang="en-US" dirty="0"/>
          </a:p>
        </p:txBody>
      </p:sp>
      <p:sp>
        <p:nvSpPr>
          <p:cNvPr id="6" name="灯片编号占位符 5"/>
          <p:cNvSpPr>
            <a:spLocks noGrp="1"/>
          </p:cNvSpPr>
          <p:nvPr>
            <p:ph type="sldNum" sz="quarter" idx="4"/>
          </p:nvPr>
        </p:nvSpPr>
        <p:spPr>
          <a:xfrm>
            <a:off x="9217478" y="6433262"/>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1556039E-4AEB-4857-9B52-3AA84F1D9755}" type="slidenum">
              <a:rPr lang="zh-CN" altLang="en-US" smtClean="0"/>
              <a:pPr/>
              <a:t>‹#›</a:t>
            </a:fld>
            <a:endParaRPr lang="zh-CN" altLang="en-US" dirty="0"/>
          </a:p>
        </p:txBody>
      </p:sp>
    </p:spTree>
    <p:extLst>
      <p:ext uri="{BB962C8B-B14F-4D97-AF65-F5344CB8AC3E}">
        <p14:creationId xmlns:p14="http://schemas.microsoft.com/office/powerpoint/2010/main" val="1289569511"/>
      </p:ext>
    </p:extLst>
  </p:cSld>
  <p:clrMap bg1="lt1" tx1="dk1" bg2="lt2" tx2="dk2" accent1="accent1" accent2="accent2" accent3="accent3" accent4="accent4" accent5="accent5" accent6="accent6" hlink="hlink" folHlink="folHlink"/>
  <p:sldLayoutIdLst>
    <p:sldLayoutId id="2147483660" r:id="rId1"/>
    <p:sldLayoutId id="2147483656" r:id="rId2"/>
    <p:sldLayoutId id="2147483650" r:id="rId3"/>
    <p:sldLayoutId id="2147483655" r:id="rId4"/>
    <p:sldLayoutId id="2147483661" r:id="rId5"/>
    <p:sldLayoutId id="2147483662" r:id="rId6"/>
  </p:sldLayoutIdLst>
  <p:hf hdr="0" dt="0"/>
  <p:txStyles>
    <p:title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spcBef>
                <a:spcPts val="1200"/>
              </a:spcBef>
            </a:pPr>
            <a:r>
              <a:rPr lang="en-DE" altLang="zh-CN"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n</a:t>
            </a:r>
            <a:r>
              <a:rPr lang="en-DE" altLang="zh-CN" dirty="0">
                <a:latin typeface="微软雅黑" panose="020B0503020204020204" pitchFamily="34" charset="-122"/>
                <a:ea typeface="微软雅黑" panose="020B0503020204020204" pitchFamily="34" charset="-122"/>
              </a:rPr>
              <a:t>t</a:t>
            </a:r>
            <a:r>
              <a:rPr lang="en-US" altLang="zh-CN" dirty="0">
                <a:latin typeface="微软雅黑" panose="020B0503020204020204" pitchFamily="34" charset="-122"/>
                <a:ea typeface="微软雅黑" panose="020B0503020204020204" pitchFamily="34" charset="-122"/>
              </a:rPr>
              <a:t>e</a:t>
            </a:r>
            <a:r>
              <a:rPr lang="en-DE" altLang="zh-CN" dirty="0">
                <a:latin typeface="微软雅黑" panose="020B0503020204020204" pitchFamily="34" charset="-122"/>
                <a:ea typeface="微软雅黑" panose="020B0503020204020204" pitchFamily="34" charset="-122"/>
              </a:rPr>
              <a:t>r</a:t>
            </a:r>
            <a:r>
              <a:rPr lang="en-GB" altLang="zh-CN" dirty="0">
                <a:latin typeface="微软雅黑" panose="020B0503020204020204" pitchFamily="34" charset="-122"/>
                <a:ea typeface="微软雅黑" panose="020B0503020204020204" pitchFamily="34" charset="-122"/>
              </a:rPr>
              <a:t>-DC AI: Requirements &amp; Opportunities</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842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nSpc>
                <a:spcPct val="100000"/>
              </a:lnSpc>
            </a:pPr>
            <a:r>
              <a:rPr lang="en-US" altLang="zh-CN" dirty="0"/>
              <a:t>Limitations of Single DCs</a:t>
            </a:r>
            <a:endParaRPr lang="en-DE" altLang="zh-CN" dirty="0"/>
          </a:p>
          <a:p>
            <a:pPr>
              <a:lnSpc>
                <a:spcPct val="100000"/>
              </a:lnSpc>
            </a:pPr>
            <a:r>
              <a:rPr lang="en-DE" altLang="zh-CN" sz="1800" dirty="0"/>
              <a:t>Phenomenal Growth in Demand</a:t>
            </a:r>
            <a:endParaRPr lang="zh-CN" altLang="en-US" sz="1800" dirty="0"/>
          </a:p>
        </p:txBody>
      </p:sp>
      <p:sp>
        <p:nvSpPr>
          <p:cNvPr id="4" name="Rectangle 1"/>
          <p:cNvSpPr>
            <a:spLocks noChangeArrowheads="1"/>
          </p:cNvSpPr>
          <p:nvPr/>
        </p:nvSpPr>
        <p:spPr bwMode="auto">
          <a:xfrm>
            <a:off x="1" y="-244989"/>
            <a:ext cx="65" cy="949677"/>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280" numCol="1" anchor="ctr" anchorCtr="0" compatLnSpc="1">
            <a:prstTxWarp prst="textNoShape">
              <a:avLst/>
            </a:prstTxWarp>
            <a:spAutoFit/>
          </a:bodyPr>
          <a:lstStyle/>
          <a:p>
            <a:pPr defTabSz="914034" eaLnBrk="0" fontAlgn="base" hangingPunct="0">
              <a:spcBef>
                <a:spcPct val="0"/>
              </a:spcBef>
              <a:spcAft>
                <a:spcPct val="0"/>
              </a:spcAft>
            </a:pPr>
            <a:endParaRPr lang="zh-CN" altLang="zh-CN" sz="1799" dirty="0">
              <a:latin typeface="Arial" panose="020B0604020202020204" pitchFamily="34" charset="0"/>
            </a:endParaRPr>
          </a:p>
        </p:txBody>
      </p:sp>
      <p:sp>
        <p:nvSpPr>
          <p:cNvPr id="41" name="文本框 4">
            <a:extLst>
              <a:ext uri="{FF2B5EF4-FFF2-40B4-BE49-F238E27FC236}">
                <a16:creationId xmlns:a16="http://schemas.microsoft.com/office/drawing/2014/main" id="{C11F8C8A-1030-418C-AF87-048FEEDC51D5}"/>
              </a:ext>
            </a:extLst>
          </p:cNvPr>
          <p:cNvSpPr txBox="1"/>
          <p:nvPr/>
        </p:nvSpPr>
        <p:spPr>
          <a:xfrm>
            <a:off x="9346309" y="3086954"/>
            <a:ext cx="2723769" cy="972860"/>
          </a:xfrm>
          <a:prstGeom prst="rect">
            <a:avLst/>
          </a:prstGeom>
        </p:spPr>
        <p:txBody>
          <a:bodyPr vert="horz" wrap="square" lIns="0" tIns="0" rIns="0" bIns="0" anchor="t" anchorCtr="0">
            <a:noAutofit/>
          </a:bodyPr>
          <a:lstStyle>
            <a:lvl1pPr indent="0" defTabSz="1780391" fontAlgn="ctr">
              <a:lnSpc>
                <a:spcPct val="100000"/>
              </a:lnSpc>
              <a:spcBef>
                <a:spcPts val="0"/>
              </a:spcBef>
              <a:buFont typeface="Arial" panose="020B0604020202020204" pitchFamily="34" charset="0"/>
              <a:buNone/>
              <a:defRPr sz="3200" b="1" u="none" baseline="0">
                <a:solidFill>
                  <a:srgbClr val="C00000"/>
                </a:solidFill>
                <a:latin typeface="Arial" panose="020B0604020202020204" pitchFamily="34" charset="0"/>
                <a:ea typeface="Microsoft YaHei" panose="020B0503020204020204" pitchFamily="34" charset="-122"/>
              </a:defRPr>
            </a:lvl1pPr>
            <a:lvl2pPr marL="890196" indent="0" algn="ctr" defTabSz="1780391">
              <a:lnSpc>
                <a:spcPct val="90000"/>
              </a:lnSpc>
              <a:spcBef>
                <a:spcPts val="975"/>
              </a:spcBef>
              <a:buFont typeface="Arial" panose="020B0604020202020204" pitchFamily="34" charset="0"/>
              <a:buNone/>
              <a:defRPr sz="3894"/>
            </a:lvl2pPr>
            <a:lvl3pPr marL="1780391" indent="0" algn="ctr" defTabSz="1780391">
              <a:lnSpc>
                <a:spcPct val="90000"/>
              </a:lnSpc>
              <a:spcBef>
                <a:spcPts val="975"/>
              </a:spcBef>
              <a:buFont typeface="Arial" panose="020B0604020202020204" pitchFamily="34" charset="0"/>
              <a:buNone/>
              <a:defRPr sz="3504"/>
            </a:lvl3pPr>
            <a:lvl4pPr marL="2670589" indent="0" algn="ctr" defTabSz="1780391">
              <a:lnSpc>
                <a:spcPct val="90000"/>
              </a:lnSpc>
              <a:spcBef>
                <a:spcPts val="975"/>
              </a:spcBef>
              <a:buFont typeface="Arial" panose="020B0604020202020204" pitchFamily="34" charset="0"/>
              <a:buNone/>
              <a:defRPr sz="3116"/>
            </a:lvl4pPr>
            <a:lvl5pPr marL="3560785" indent="0" algn="ctr" defTabSz="1780391">
              <a:lnSpc>
                <a:spcPct val="90000"/>
              </a:lnSpc>
              <a:spcBef>
                <a:spcPts val="975"/>
              </a:spcBef>
              <a:buFont typeface="Arial" panose="020B0604020202020204" pitchFamily="34" charset="0"/>
              <a:buNone/>
              <a:defRPr sz="3116"/>
            </a:lvl5pPr>
            <a:lvl6pPr marL="4450980" indent="0" algn="ctr" defTabSz="1780391">
              <a:lnSpc>
                <a:spcPct val="90000"/>
              </a:lnSpc>
              <a:spcBef>
                <a:spcPts val="975"/>
              </a:spcBef>
              <a:buFont typeface="Arial" panose="020B0604020202020204" pitchFamily="34" charset="0"/>
              <a:buNone/>
              <a:defRPr sz="3116"/>
            </a:lvl6pPr>
            <a:lvl7pPr marL="5341176" indent="0" algn="ctr" defTabSz="1780391">
              <a:lnSpc>
                <a:spcPct val="90000"/>
              </a:lnSpc>
              <a:spcBef>
                <a:spcPts val="975"/>
              </a:spcBef>
              <a:buFont typeface="Arial" panose="020B0604020202020204" pitchFamily="34" charset="0"/>
              <a:buNone/>
              <a:defRPr sz="3116"/>
            </a:lvl7pPr>
            <a:lvl8pPr marL="6231373" indent="0" algn="ctr" defTabSz="1780391">
              <a:lnSpc>
                <a:spcPct val="90000"/>
              </a:lnSpc>
              <a:spcBef>
                <a:spcPts val="975"/>
              </a:spcBef>
              <a:buFont typeface="Arial" panose="020B0604020202020204" pitchFamily="34" charset="0"/>
              <a:buNone/>
              <a:defRPr sz="3116"/>
            </a:lvl8pPr>
            <a:lvl9pPr marL="7121568" indent="0" algn="ctr" defTabSz="1780391">
              <a:lnSpc>
                <a:spcPct val="90000"/>
              </a:lnSpc>
              <a:spcBef>
                <a:spcPts val="975"/>
              </a:spcBef>
              <a:buFont typeface="Arial" panose="020B0604020202020204" pitchFamily="34" charset="0"/>
              <a:buNone/>
              <a:defRPr sz="3116"/>
            </a:lvl9pPr>
          </a:lstStyle>
          <a:p>
            <a:pPr defTabSz="1779679">
              <a:spcAft>
                <a:spcPts val="1200"/>
              </a:spcAft>
            </a:pPr>
            <a:r>
              <a:rPr lang="en-US" altLang="zh-CN" sz="1800" dirty="0">
                <a:solidFill>
                  <a:srgbClr val="1D1D1A"/>
                </a:solidFill>
              </a:rPr>
              <a:t>Clusters across different </a:t>
            </a:r>
            <a:br>
              <a:rPr lang="en-US" altLang="zh-CN" sz="1800" dirty="0">
                <a:solidFill>
                  <a:srgbClr val="1D1D1A"/>
                </a:solidFill>
              </a:rPr>
            </a:br>
            <a:r>
              <a:rPr lang="en-US" altLang="zh-CN" sz="1800" dirty="0">
                <a:solidFill>
                  <a:srgbClr val="1D1D1A"/>
                </a:solidFill>
              </a:rPr>
              <a:t>DC sites are required to </a:t>
            </a:r>
            <a:br>
              <a:rPr lang="en-US" altLang="zh-CN" sz="1800" dirty="0">
                <a:solidFill>
                  <a:srgbClr val="1D1D1A"/>
                </a:solidFill>
              </a:rPr>
            </a:br>
            <a:r>
              <a:rPr lang="en-US" altLang="zh-CN" sz="1800" dirty="0">
                <a:solidFill>
                  <a:srgbClr val="1D1D1A"/>
                </a:solidFill>
              </a:rPr>
              <a:t>work together for </a:t>
            </a:r>
            <a:br>
              <a:rPr lang="en-US" altLang="zh-CN" sz="1800" dirty="0">
                <a:solidFill>
                  <a:srgbClr val="1D1D1A"/>
                </a:solidFill>
              </a:rPr>
            </a:br>
            <a:r>
              <a:rPr lang="en-US" altLang="zh-CN" sz="1800" dirty="0">
                <a:solidFill>
                  <a:srgbClr val="1D1D1A"/>
                </a:solidFill>
              </a:rPr>
              <a:t>large-scale AI</a:t>
            </a:r>
          </a:p>
        </p:txBody>
      </p:sp>
      <p:sp>
        <p:nvSpPr>
          <p:cNvPr id="2" name="TextBox 1">
            <a:extLst>
              <a:ext uri="{FF2B5EF4-FFF2-40B4-BE49-F238E27FC236}">
                <a16:creationId xmlns:a16="http://schemas.microsoft.com/office/drawing/2014/main" id="{7208CBDD-4CA3-42A4-A682-15116768F68A}"/>
              </a:ext>
            </a:extLst>
          </p:cNvPr>
          <p:cNvSpPr txBox="1"/>
          <p:nvPr/>
        </p:nvSpPr>
        <p:spPr>
          <a:xfrm>
            <a:off x="726664" y="1196932"/>
            <a:ext cx="7367557" cy="5266185"/>
          </a:xfrm>
          <a:prstGeom prst="rect">
            <a:avLst/>
          </a:prstGeom>
          <a:noFill/>
        </p:spPr>
        <p:txBody>
          <a:bodyPr wrap="square" rtlCol="0">
            <a:spAutoFit/>
          </a:bodyPr>
          <a:lstStyle/>
          <a:p>
            <a:pPr>
              <a:lnSpc>
                <a:spcPct val="150000"/>
              </a:lnSpc>
            </a:pPr>
            <a:r>
              <a:rPr lang="en-GB" sz="2000" b="1" dirty="0"/>
              <a:t>Rapid LLM growth pushes HW boundaries within single DC</a:t>
            </a:r>
            <a:br>
              <a:rPr lang="en-US" sz="2000" b="1" dirty="0"/>
            </a:br>
            <a:r>
              <a:rPr lang="en-GB" sz="2000" dirty="0"/>
              <a:t>-&gt; Needs ever growing DCs BUT</a:t>
            </a:r>
            <a:endParaRPr lang="en-US" sz="2000" dirty="0"/>
          </a:p>
          <a:p>
            <a:pPr marL="285750" indent="-285750">
              <a:lnSpc>
                <a:spcPct val="150000"/>
              </a:lnSpc>
              <a:buFont typeface="Arial" panose="020B0604020202020204" pitchFamily="34" charset="0"/>
              <a:buChar char="•"/>
            </a:pPr>
            <a:r>
              <a:rPr lang="en-US" sz="2000" dirty="0"/>
              <a:t>The </a:t>
            </a:r>
            <a:r>
              <a:rPr lang="en-US" sz="2000" b="1" dirty="0"/>
              <a:t>size</a:t>
            </a:r>
            <a:r>
              <a:rPr lang="en-US" sz="2000" dirty="0"/>
              <a:t> of a single DC is restricted by p</a:t>
            </a:r>
            <a:r>
              <a:rPr lang="en-US" dirty="0"/>
              <a:t>ower consumption (often restricted by DC location), space, cooling techniques, complexity and costs</a:t>
            </a:r>
          </a:p>
          <a:p>
            <a:pPr marL="285750" indent="-285750">
              <a:lnSpc>
                <a:spcPct val="150000"/>
              </a:lnSpc>
              <a:buFont typeface="Arial" panose="020B0604020202020204" pitchFamily="34" charset="0"/>
              <a:buChar char="•"/>
            </a:pPr>
            <a:r>
              <a:rPr lang="en-US" sz="2000" dirty="0"/>
              <a:t>Cloud computing </a:t>
            </a:r>
            <a:r>
              <a:rPr lang="en-US" sz="2000" b="1" dirty="0"/>
              <a:t>fragmentation</a:t>
            </a:r>
          </a:p>
          <a:p>
            <a:pPr marL="742950" lvl="1" indent="-285750">
              <a:lnSpc>
                <a:spcPct val="150000"/>
              </a:lnSpc>
              <a:buFont typeface="Arial" panose="020B0604020202020204" pitchFamily="34" charset="0"/>
              <a:buChar char="•"/>
            </a:pPr>
            <a:r>
              <a:rPr lang="en-US" dirty="0"/>
              <a:t>Cloud computing has peak and valley, leading to the fragmentation of computing resources</a:t>
            </a:r>
          </a:p>
          <a:p>
            <a:pPr marL="742950" lvl="1" indent="-285750">
              <a:lnSpc>
                <a:spcPct val="150000"/>
              </a:lnSpc>
              <a:buFont typeface="Arial" panose="020B0604020202020204" pitchFamily="34" charset="0"/>
              <a:buChar char="•"/>
            </a:pPr>
            <a:r>
              <a:rPr lang="en-US" dirty="0"/>
              <a:t>Grouping fragmented resources together for AI training improves resource utilization</a:t>
            </a:r>
          </a:p>
          <a:p>
            <a:pPr marL="285750" indent="-285750">
              <a:lnSpc>
                <a:spcPct val="150000"/>
              </a:lnSpc>
              <a:buFont typeface="Arial" panose="020B0604020202020204" pitchFamily="34" charset="0"/>
              <a:buChar char="•"/>
            </a:pPr>
            <a:r>
              <a:rPr lang="en-US" sz="2000" b="1" dirty="0"/>
              <a:t>Distributed data </a:t>
            </a:r>
            <a:r>
              <a:rPr lang="en-US" sz="2000" dirty="0"/>
              <a:t>storage due to regional, e.g., GDPR, policies</a:t>
            </a:r>
          </a:p>
          <a:p>
            <a:pPr marL="742950" lvl="1" indent="-285750">
              <a:lnSpc>
                <a:spcPct val="150000"/>
              </a:lnSpc>
              <a:buFont typeface="Arial" panose="020B0604020202020204" pitchFamily="34" charset="0"/>
              <a:buChar char="•"/>
            </a:pPr>
            <a:r>
              <a:rPr lang="en-US" dirty="0"/>
              <a:t>Some data, e.g. health data are obliged to store locally. Thus the training needs to happen locally as well</a:t>
            </a:r>
          </a:p>
        </p:txBody>
      </p:sp>
      <p:sp>
        <p:nvSpPr>
          <p:cNvPr id="104" name="箭头: 右 61">
            <a:extLst>
              <a:ext uri="{FF2B5EF4-FFF2-40B4-BE49-F238E27FC236}">
                <a16:creationId xmlns:a16="http://schemas.microsoft.com/office/drawing/2014/main" id="{0D4A341A-CD75-4CD0-BA11-F8DEBB6B172D}"/>
              </a:ext>
            </a:extLst>
          </p:cNvPr>
          <p:cNvSpPr/>
          <p:nvPr/>
        </p:nvSpPr>
        <p:spPr>
          <a:xfrm>
            <a:off x="8070983" y="3067644"/>
            <a:ext cx="1181927" cy="972860"/>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a:extLst>
              <a:ext uri="{FF2B5EF4-FFF2-40B4-BE49-F238E27FC236}">
                <a16:creationId xmlns:a16="http://schemas.microsoft.com/office/drawing/2014/main" id="{417151AC-4A2D-408B-910F-4B800518F743}"/>
              </a:ext>
            </a:extLst>
          </p:cNvPr>
          <p:cNvPicPr>
            <a:picLocks noChangeAspect="1"/>
          </p:cNvPicPr>
          <p:nvPr/>
        </p:nvPicPr>
        <p:blipFill>
          <a:blip r:embed="rId3"/>
          <a:stretch>
            <a:fillRect/>
          </a:stretch>
        </p:blipFill>
        <p:spPr>
          <a:xfrm>
            <a:off x="8155516" y="413799"/>
            <a:ext cx="3887179" cy="1886907"/>
          </a:xfrm>
          <a:prstGeom prst="rect">
            <a:avLst/>
          </a:prstGeom>
          <a:ln>
            <a:solidFill>
              <a:schemeClr val="tx1"/>
            </a:solidFill>
          </a:ln>
        </p:spPr>
      </p:pic>
    </p:spTree>
    <p:extLst>
      <p:ext uri="{BB962C8B-B14F-4D97-AF65-F5344CB8AC3E}">
        <p14:creationId xmlns:p14="http://schemas.microsoft.com/office/powerpoint/2010/main" val="295186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 grpId="0" uiExpand="1" build="p"/>
      <p:bldP spid="10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nSpc>
                <a:spcPct val="100000"/>
              </a:lnSpc>
            </a:pPr>
            <a:r>
              <a:rPr lang="en-US" altLang="zh-CN" dirty="0"/>
              <a:t>Inter-DC AI Challenges</a:t>
            </a:r>
            <a:endParaRPr lang="en-DE" altLang="zh-CN" dirty="0"/>
          </a:p>
          <a:p>
            <a:pPr>
              <a:lnSpc>
                <a:spcPct val="100000"/>
              </a:lnSpc>
            </a:pPr>
            <a:r>
              <a:rPr lang="en-DE" altLang="zh-CN" sz="1800" dirty="0"/>
              <a:t>Heterogeneity, Dynamicity, and Contention</a:t>
            </a:r>
            <a:endParaRPr lang="zh-CN" altLang="en-US" sz="1800" dirty="0"/>
          </a:p>
        </p:txBody>
      </p:sp>
      <p:sp>
        <p:nvSpPr>
          <p:cNvPr id="4" name="Rectangle 1"/>
          <p:cNvSpPr>
            <a:spLocks noChangeArrowheads="1"/>
          </p:cNvSpPr>
          <p:nvPr/>
        </p:nvSpPr>
        <p:spPr bwMode="auto">
          <a:xfrm>
            <a:off x="1" y="-244989"/>
            <a:ext cx="65" cy="949677"/>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280" numCol="1" anchor="ctr" anchorCtr="0" compatLnSpc="1">
            <a:prstTxWarp prst="textNoShape">
              <a:avLst/>
            </a:prstTxWarp>
            <a:spAutoFit/>
          </a:bodyPr>
          <a:lstStyle/>
          <a:p>
            <a:pPr defTabSz="914034" eaLnBrk="0" fontAlgn="base" hangingPunct="0">
              <a:spcBef>
                <a:spcPct val="0"/>
              </a:spcBef>
              <a:spcAft>
                <a:spcPct val="0"/>
              </a:spcAft>
            </a:pPr>
            <a:endParaRPr lang="zh-CN" altLang="zh-CN" sz="1799" dirty="0">
              <a:latin typeface="Arial" panose="020B0604020202020204" pitchFamily="34" charset="0"/>
            </a:endParaRPr>
          </a:p>
        </p:txBody>
      </p:sp>
      <p:sp>
        <p:nvSpPr>
          <p:cNvPr id="2" name="TextBox 1">
            <a:extLst>
              <a:ext uri="{FF2B5EF4-FFF2-40B4-BE49-F238E27FC236}">
                <a16:creationId xmlns:a16="http://schemas.microsoft.com/office/drawing/2014/main" id="{7208CBDD-4CA3-42A4-A682-15116768F68A}"/>
              </a:ext>
            </a:extLst>
          </p:cNvPr>
          <p:cNvSpPr txBox="1"/>
          <p:nvPr/>
        </p:nvSpPr>
        <p:spPr>
          <a:xfrm>
            <a:off x="726664" y="1196932"/>
            <a:ext cx="7809707" cy="52200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Computing resources distribution</a:t>
            </a:r>
          </a:p>
          <a:p>
            <a:pPr marL="742950" lvl="1" indent="-285750">
              <a:lnSpc>
                <a:spcPct val="150000"/>
              </a:lnSpc>
              <a:buFont typeface="Arial" panose="020B0604020202020204" pitchFamily="34" charset="0"/>
              <a:buChar char="•"/>
            </a:pPr>
            <a:r>
              <a:rPr lang="en-US" b="1" dirty="0"/>
              <a:t>Unevenly distributed</a:t>
            </a:r>
            <a:r>
              <a:rPr lang="en-US" dirty="0"/>
              <a:t>, forming complex and </a:t>
            </a:r>
            <a:r>
              <a:rPr lang="en-US" b="1" dirty="0"/>
              <a:t>dynamic</a:t>
            </a:r>
            <a:r>
              <a:rPr lang="en-US" dirty="0"/>
              <a:t> network topology</a:t>
            </a:r>
          </a:p>
          <a:p>
            <a:pPr marL="285750" indent="-285750">
              <a:lnSpc>
                <a:spcPct val="150000"/>
              </a:lnSpc>
              <a:buFont typeface="Arial" panose="020B0604020202020204" pitchFamily="34" charset="0"/>
              <a:buChar char="•"/>
            </a:pPr>
            <a:r>
              <a:rPr lang="en-DE" sz="2000" dirty="0"/>
              <a:t>Connectivity Impairments</a:t>
            </a:r>
            <a:endParaRPr lang="en-US" sz="2000" dirty="0"/>
          </a:p>
          <a:p>
            <a:pPr marL="742950" lvl="1" indent="-285750">
              <a:lnSpc>
                <a:spcPct val="150000"/>
              </a:lnSpc>
              <a:buFont typeface="Arial" panose="020B0604020202020204" pitchFamily="34" charset="0"/>
              <a:buChar char="•"/>
            </a:pPr>
            <a:r>
              <a:rPr lang="en-DE" dirty="0"/>
              <a:t>Far smaller</a:t>
            </a:r>
            <a:r>
              <a:rPr lang="en-US" dirty="0"/>
              <a:t> </a:t>
            </a:r>
            <a:r>
              <a:rPr lang="en-US" b="1" dirty="0"/>
              <a:t>bandwidth</a:t>
            </a:r>
            <a:r>
              <a:rPr lang="en-DE" dirty="0"/>
              <a:t> and far higher </a:t>
            </a:r>
            <a:r>
              <a:rPr lang="en-DE" b="1" dirty="0"/>
              <a:t>latency</a:t>
            </a:r>
            <a:r>
              <a:rPr lang="en-DE" dirty="0"/>
              <a:t>/jitter</a:t>
            </a:r>
            <a:r>
              <a:rPr lang="en-US" dirty="0"/>
              <a:t> across DC </a:t>
            </a:r>
            <a:r>
              <a:rPr lang="en-DE" dirty="0"/>
              <a:t>t</a:t>
            </a:r>
            <a:r>
              <a:rPr lang="en-US" dirty="0" err="1"/>
              <a:t>han</a:t>
            </a:r>
            <a:r>
              <a:rPr lang="en-US" dirty="0"/>
              <a:t> </a:t>
            </a:r>
            <a:r>
              <a:rPr lang="en-DE" dirty="0"/>
              <a:t>within single DC, </a:t>
            </a:r>
            <a:r>
              <a:rPr lang="en-US" dirty="0"/>
              <a:t>usually not sufficient to support LLM training</a:t>
            </a:r>
            <a:endParaRPr lang="en-DE" dirty="0"/>
          </a:p>
          <a:p>
            <a:pPr marL="285750" indent="-285750">
              <a:lnSpc>
                <a:spcPct val="150000"/>
              </a:lnSpc>
              <a:buFont typeface="Arial" panose="020B0604020202020204" pitchFamily="34" charset="0"/>
              <a:buChar char="•"/>
            </a:pPr>
            <a:r>
              <a:rPr lang="en-US" sz="2000"/>
              <a:t>Heterogeneous </a:t>
            </a:r>
            <a:r>
              <a:rPr lang="en-US" sz="2000" dirty="0"/>
              <a:t>hardware</a:t>
            </a:r>
          </a:p>
          <a:p>
            <a:pPr marL="742950" lvl="1" indent="-285750">
              <a:lnSpc>
                <a:spcPct val="150000"/>
              </a:lnSpc>
              <a:buFont typeface="Arial" panose="020B0604020202020204" pitchFamily="34" charset="0"/>
              <a:buChar char="•"/>
            </a:pPr>
            <a:r>
              <a:rPr lang="en-US" b="1" dirty="0"/>
              <a:t>Slowest worker </a:t>
            </a:r>
            <a:r>
              <a:rPr lang="en-US" dirty="0"/>
              <a:t>decides training speed, reducing overall performance</a:t>
            </a:r>
          </a:p>
          <a:p>
            <a:pPr marL="285750" indent="-285750">
              <a:lnSpc>
                <a:spcPct val="150000"/>
              </a:lnSpc>
              <a:buFont typeface="Arial" panose="020B0604020202020204" pitchFamily="34" charset="0"/>
              <a:buChar char="•"/>
            </a:pPr>
            <a:r>
              <a:rPr lang="en-US" sz="2000" dirty="0"/>
              <a:t>Multi-tasks/transmission</a:t>
            </a:r>
          </a:p>
          <a:p>
            <a:pPr marL="742950" lvl="1" indent="-285750">
              <a:lnSpc>
                <a:spcPct val="150000"/>
              </a:lnSpc>
              <a:buFont typeface="Arial" panose="020B0604020202020204" pitchFamily="34" charset="0"/>
              <a:buChar char="•"/>
            </a:pPr>
            <a:r>
              <a:rPr lang="en-US" dirty="0"/>
              <a:t>It raises </a:t>
            </a:r>
            <a:r>
              <a:rPr lang="en-US" b="1" dirty="0"/>
              <a:t>contention</a:t>
            </a:r>
            <a:r>
              <a:rPr lang="en-US" dirty="0"/>
              <a:t> on limited compute and network resources</a:t>
            </a:r>
          </a:p>
          <a:p>
            <a:pPr marL="285750" indent="-285750">
              <a:lnSpc>
                <a:spcPct val="150000"/>
              </a:lnSpc>
              <a:buFont typeface="Arial" panose="020B0604020202020204" pitchFamily="34" charset="0"/>
              <a:buChar char="•"/>
            </a:pPr>
            <a:r>
              <a:rPr lang="en-GB" dirty="0"/>
              <a:t>Attestation</a:t>
            </a:r>
          </a:p>
          <a:p>
            <a:pPr marL="742950" lvl="1" indent="-285750">
              <a:lnSpc>
                <a:spcPct val="150000"/>
              </a:lnSpc>
              <a:buFont typeface="Arial" panose="020B0604020202020204" pitchFamily="34" charset="0"/>
              <a:buChar char="•"/>
            </a:pPr>
            <a:r>
              <a:rPr lang="en-GB" dirty="0"/>
              <a:t>Traffic and data may need attestation when being </a:t>
            </a:r>
            <a:r>
              <a:rPr lang="en-GB" b="1" dirty="0"/>
              <a:t>transferred towards and across </a:t>
            </a:r>
            <a:r>
              <a:rPr lang="en-GB" dirty="0"/>
              <a:t>DC sites</a:t>
            </a:r>
            <a:endParaRPr lang="en-US" dirty="0"/>
          </a:p>
        </p:txBody>
      </p:sp>
      <p:grpSp>
        <p:nvGrpSpPr>
          <p:cNvPr id="77" name="组合 58">
            <a:extLst>
              <a:ext uri="{FF2B5EF4-FFF2-40B4-BE49-F238E27FC236}">
                <a16:creationId xmlns:a16="http://schemas.microsoft.com/office/drawing/2014/main" id="{43CB107B-2CA5-41B8-8C4F-3497ADE55D05}"/>
              </a:ext>
            </a:extLst>
          </p:cNvPr>
          <p:cNvGrpSpPr/>
          <p:nvPr/>
        </p:nvGrpSpPr>
        <p:grpSpPr>
          <a:xfrm>
            <a:off x="8301238" y="2084190"/>
            <a:ext cx="3737763" cy="3158226"/>
            <a:chOff x="11327344" y="4421898"/>
            <a:chExt cx="6042058" cy="3955313"/>
          </a:xfrm>
        </p:grpSpPr>
        <p:sp>
          <p:nvSpPr>
            <p:cNvPr id="78" name="矩形 5">
              <a:extLst>
                <a:ext uri="{FF2B5EF4-FFF2-40B4-BE49-F238E27FC236}">
                  <a16:creationId xmlns:a16="http://schemas.microsoft.com/office/drawing/2014/main" id="{F677D163-AB72-4220-A294-5897C5B2BDE4}"/>
                </a:ext>
              </a:extLst>
            </p:cNvPr>
            <p:cNvSpPr/>
            <p:nvPr/>
          </p:nvSpPr>
          <p:spPr>
            <a:xfrm>
              <a:off x="11327344" y="6467551"/>
              <a:ext cx="1297151" cy="1620347"/>
            </a:xfrm>
            <a:prstGeom prst="rect">
              <a:avLst/>
            </a:prstGeom>
            <a:noFill/>
            <a:ln>
              <a:solidFill>
                <a:srgbClr val="4C78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1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79" name="矩形 6">
              <a:extLst>
                <a:ext uri="{FF2B5EF4-FFF2-40B4-BE49-F238E27FC236}">
                  <a16:creationId xmlns:a16="http://schemas.microsoft.com/office/drawing/2014/main" id="{368F358B-7ADB-491B-A309-A14D597EEED4}"/>
                </a:ext>
              </a:extLst>
            </p:cNvPr>
            <p:cNvSpPr/>
            <p:nvPr/>
          </p:nvSpPr>
          <p:spPr>
            <a:xfrm>
              <a:off x="13152479" y="6467889"/>
              <a:ext cx="1297151" cy="1620347"/>
            </a:xfrm>
            <a:prstGeom prst="rect">
              <a:avLst/>
            </a:prstGeom>
            <a:noFill/>
            <a:ln>
              <a:solidFill>
                <a:srgbClr val="4C78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1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80" name="矩形 7">
              <a:extLst>
                <a:ext uri="{FF2B5EF4-FFF2-40B4-BE49-F238E27FC236}">
                  <a16:creationId xmlns:a16="http://schemas.microsoft.com/office/drawing/2014/main" id="{6E7B5382-7937-4E8D-9090-E0A9F9972C38}"/>
                </a:ext>
              </a:extLst>
            </p:cNvPr>
            <p:cNvSpPr/>
            <p:nvPr/>
          </p:nvSpPr>
          <p:spPr>
            <a:xfrm>
              <a:off x="16072251" y="6467550"/>
              <a:ext cx="1297151" cy="1620347"/>
            </a:xfrm>
            <a:prstGeom prst="rect">
              <a:avLst/>
            </a:prstGeom>
            <a:noFill/>
            <a:ln>
              <a:solidFill>
                <a:srgbClr val="4C78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1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81" name="文本框 8">
              <a:extLst>
                <a:ext uri="{FF2B5EF4-FFF2-40B4-BE49-F238E27FC236}">
                  <a16:creationId xmlns:a16="http://schemas.microsoft.com/office/drawing/2014/main" id="{B6772C5B-87C0-4475-B516-E2970D8E0E0B}"/>
                </a:ext>
              </a:extLst>
            </p:cNvPr>
            <p:cNvSpPr txBox="1"/>
            <p:nvPr/>
          </p:nvSpPr>
          <p:spPr>
            <a:xfrm>
              <a:off x="14645754" y="6324974"/>
              <a:ext cx="393056" cy="400110"/>
            </a:xfrm>
            <a:prstGeom prst="rect">
              <a:avLst/>
            </a:prstGeom>
            <a:noFill/>
          </p:spPr>
          <p:txBody>
            <a:bodyPr wrap="none" rtlCol="0">
              <a:spAutoFit/>
            </a:bodyPr>
            <a:lstStyle/>
            <a:p>
              <a:pPr marL="0" marR="0" lvl="0" indent="0" algn="l" defTabSz="914112"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a:t>
              </a:r>
              <a:endParaRPr kumimoji="0" lang="zh-CN" altLang="en-US" sz="2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endParaRPr>
            </a:p>
          </p:txBody>
        </p:sp>
        <p:cxnSp>
          <p:nvCxnSpPr>
            <p:cNvPr id="82" name="直接连接符 9">
              <a:extLst>
                <a:ext uri="{FF2B5EF4-FFF2-40B4-BE49-F238E27FC236}">
                  <a16:creationId xmlns:a16="http://schemas.microsoft.com/office/drawing/2014/main" id="{9DEAC9D4-371B-47FD-A9A7-4A29C78DF61E}"/>
                </a:ext>
              </a:extLst>
            </p:cNvPr>
            <p:cNvCxnSpPr>
              <a:cxnSpLocks/>
              <a:stCxn id="78" idx="0"/>
            </p:cNvCxnSpPr>
            <p:nvPr/>
          </p:nvCxnSpPr>
          <p:spPr>
            <a:xfrm flipV="1">
              <a:off x="11975920" y="5643897"/>
              <a:ext cx="0" cy="823655"/>
            </a:xfrm>
            <a:prstGeom prst="line">
              <a:avLst/>
            </a:prstGeom>
            <a:ln w="19050">
              <a:solidFill>
                <a:srgbClr val="4C78C6"/>
              </a:solidFill>
            </a:ln>
          </p:spPr>
          <p:style>
            <a:lnRef idx="1">
              <a:schemeClr val="accent1"/>
            </a:lnRef>
            <a:fillRef idx="0">
              <a:schemeClr val="accent1"/>
            </a:fillRef>
            <a:effectRef idx="0">
              <a:schemeClr val="accent1"/>
            </a:effectRef>
            <a:fontRef idx="minor">
              <a:schemeClr val="tx1"/>
            </a:fontRef>
          </p:style>
        </p:cxnSp>
        <p:cxnSp>
          <p:nvCxnSpPr>
            <p:cNvPr id="83" name="直接连接符 10">
              <a:extLst>
                <a:ext uri="{FF2B5EF4-FFF2-40B4-BE49-F238E27FC236}">
                  <a16:creationId xmlns:a16="http://schemas.microsoft.com/office/drawing/2014/main" id="{1DBEC062-B441-4052-9107-DE79E03A4DDE}"/>
                </a:ext>
              </a:extLst>
            </p:cNvPr>
            <p:cNvCxnSpPr/>
            <p:nvPr/>
          </p:nvCxnSpPr>
          <p:spPr>
            <a:xfrm flipV="1">
              <a:off x="13787872" y="5644234"/>
              <a:ext cx="0" cy="823655"/>
            </a:xfrm>
            <a:prstGeom prst="line">
              <a:avLst/>
            </a:prstGeom>
            <a:ln>
              <a:solidFill>
                <a:srgbClr val="4C78C6"/>
              </a:solidFill>
            </a:ln>
          </p:spPr>
          <p:style>
            <a:lnRef idx="1">
              <a:schemeClr val="accent1"/>
            </a:lnRef>
            <a:fillRef idx="0">
              <a:schemeClr val="accent1"/>
            </a:fillRef>
            <a:effectRef idx="0">
              <a:schemeClr val="accent1"/>
            </a:effectRef>
            <a:fontRef idx="minor">
              <a:schemeClr val="tx1"/>
            </a:fontRef>
          </p:style>
        </p:cxnSp>
        <p:cxnSp>
          <p:nvCxnSpPr>
            <p:cNvPr id="84" name="直接连接符 11">
              <a:extLst>
                <a:ext uri="{FF2B5EF4-FFF2-40B4-BE49-F238E27FC236}">
                  <a16:creationId xmlns:a16="http://schemas.microsoft.com/office/drawing/2014/main" id="{75DFA669-A465-457F-A4E6-0F9FD8FDC02B}"/>
                </a:ext>
              </a:extLst>
            </p:cNvPr>
            <p:cNvCxnSpPr/>
            <p:nvPr/>
          </p:nvCxnSpPr>
          <p:spPr>
            <a:xfrm flipV="1">
              <a:off x="16720827" y="5643895"/>
              <a:ext cx="0" cy="823655"/>
            </a:xfrm>
            <a:prstGeom prst="line">
              <a:avLst/>
            </a:prstGeom>
            <a:ln w="28575">
              <a:solidFill>
                <a:srgbClr val="4C78C6"/>
              </a:solidFill>
            </a:ln>
          </p:spPr>
          <p:style>
            <a:lnRef idx="1">
              <a:schemeClr val="accent1"/>
            </a:lnRef>
            <a:fillRef idx="0">
              <a:schemeClr val="accent1"/>
            </a:fillRef>
            <a:effectRef idx="0">
              <a:schemeClr val="accent1"/>
            </a:effectRef>
            <a:fontRef idx="minor">
              <a:schemeClr val="tx1"/>
            </a:fontRef>
          </p:style>
        </p:cxnSp>
        <p:sp>
          <p:nvSpPr>
            <p:cNvPr id="85" name="文本框 12">
              <a:extLst>
                <a:ext uri="{FF2B5EF4-FFF2-40B4-BE49-F238E27FC236}">
                  <a16:creationId xmlns:a16="http://schemas.microsoft.com/office/drawing/2014/main" id="{E9A45B1B-3131-40F6-B75E-AC75916AB5E2}"/>
                </a:ext>
              </a:extLst>
            </p:cNvPr>
            <p:cNvSpPr txBox="1"/>
            <p:nvPr/>
          </p:nvSpPr>
          <p:spPr>
            <a:xfrm>
              <a:off x="11595233" y="8130990"/>
              <a:ext cx="726481" cy="246221"/>
            </a:xfrm>
            <a:prstGeom prst="rect">
              <a:avLst/>
            </a:prstGeom>
            <a:noFill/>
          </p:spPr>
          <p:txBody>
            <a:bodyPr wrap="none" rtlCol="0">
              <a:spAutoFit/>
            </a:bodyPr>
            <a:lstStyle/>
            <a:p>
              <a:pPr marL="0" marR="0" lvl="0" indent="0" algn="ctr" defTabSz="914112"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Cluster 1</a:t>
              </a:r>
              <a:endParaRPr kumimoji="0" lang="zh-CN" altLang="en-US" sz="1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endParaRPr>
            </a:p>
          </p:txBody>
        </p:sp>
        <p:sp>
          <p:nvSpPr>
            <p:cNvPr id="86" name="文本框 13">
              <a:extLst>
                <a:ext uri="{FF2B5EF4-FFF2-40B4-BE49-F238E27FC236}">
                  <a16:creationId xmlns:a16="http://schemas.microsoft.com/office/drawing/2014/main" id="{E5B099AF-9C93-4E6A-AEF1-8B17A092A6C0}"/>
                </a:ext>
              </a:extLst>
            </p:cNvPr>
            <p:cNvSpPr txBox="1"/>
            <p:nvPr/>
          </p:nvSpPr>
          <p:spPr>
            <a:xfrm>
              <a:off x="13463746" y="8130990"/>
              <a:ext cx="726481" cy="246221"/>
            </a:xfrm>
            <a:prstGeom prst="rect">
              <a:avLst/>
            </a:prstGeom>
            <a:noFill/>
          </p:spPr>
          <p:txBody>
            <a:bodyPr wrap="none" rtlCol="0">
              <a:spAutoFit/>
            </a:bodyPr>
            <a:lstStyle/>
            <a:p>
              <a:pPr marL="0" marR="0" lvl="0" indent="0" algn="ctr" defTabSz="914112"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Cluster 2</a:t>
              </a:r>
              <a:endParaRPr kumimoji="0" lang="zh-CN" altLang="en-US" sz="1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endParaRPr>
            </a:p>
          </p:txBody>
        </p:sp>
        <p:sp>
          <p:nvSpPr>
            <p:cNvPr id="87" name="文本框 14">
              <a:extLst>
                <a:ext uri="{FF2B5EF4-FFF2-40B4-BE49-F238E27FC236}">
                  <a16:creationId xmlns:a16="http://schemas.microsoft.com/office/drawing/2014/main" id="{0DB965BF-A58F-4AC9-979B-71FB89BFA0BF}"/>
                </a:ext>
              </a:extLst>
            </p:cNvPr>
            <p:cNvSpPr txBox="1"/>
            <p:nvPr/>
          </p:nvSpPr>
          <p:spPr>
            <a:xfrm>
              <a:off x="16354247" y="8130990"/>
              <a:ext cx="729687" cy="246221"/>
            </a:xfrm>
            <a:prstGeom prst="rect">
              <a:avLst/>
            </a:prstGeom>
            <a:noFill/>
          </p:spPr>
          <p:txBody>
            <a:bodyPr wrap="none" rtlCol="0">
              <a:spAutoFit/>
            </a:bodyPr>
            <a:lstStyle/>
            <a:p>
              <a:pPr marL="0" marR="0" lvl="0" indent="0" algn="ctr" defTabSz="914112"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Cluster n</a:t>
              </a:r>
              <a:endParaRPr kumimoji="0" lang="zh-CN" altLang="en-US" sz="1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endParaRPr>
            </a:p>
          </p:txBody>
        </p:sp>
        <p:sp>
          <p:nvSpPr>
            <p:cNvPr id="88" name="矩形: 圆角 15">
              <a:extLst>
                <a:ext uri="{FF2B5EF4-FFF2-40B4-BE49-F238E27FC236}">
                  <a16:creationId xmlns:a16="http://schemas.microsoft.com/office/drawing/2014/main" id="{40DC578D-7F52-41D3-82BC-4B47E691275F}"/>
                </a:ext>
              </a:extLst>
            </p:cNvPr>
            <p:cNvSpPr/>
            <p:nvPr/>
          </p:nvSpPr>
          <p:spPr>
            <a:xfrm>
              <a:off x="11446742" y="6564271"/>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89" name="矩形: 圆角 16">
              <a:extLst>
                <a:ext uri="{FF2B5EF4-FFF2-40B4-BE49-F238E27FC236}">
                  <a16:creationId xmlns:a16="http://schemas.microsoft.com/office/drawing/2014/main" id="{DF8E2448-B218-4002-B641-85881A611D50}"/>
                </a:ext>
              </a:extLst>
            </p:cNvPr>
            <p:cNvSpPr/>
            <p:nvPr/>
          </p:nvSpPr>
          <p:spPr>
            <a:xfrm>
              <a:off x="12040309" y="6564271"/>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0" name="矩形: 圆角 17">
              <a:extLst>
                <a:ext uri="{FF2B5EF4-FFF2-40B4-BE49-F238E27FC236}">
                  <a16:creationId xmlns:a16="http://schemas.microsoft.com/office/drawing/2014/main" id="{8C7C746A-9A02-400E-BB2E-E9C60E550B9F}"/>
                </a:ext>
              </a:extLst>
            </p:cNvPr>
            <p:cNvSpPr/>
            <p:nvPr/>
          </p:nvSpPr>
          <p:spPr>
            <a:xfrm>
              <a:off x="11446742" y="6956198"/>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1" name="矩形: 圆角 18">
              <a:extLst>
                <a:ext uri="{FF2B5EF4-FFF2-40B4-BE49-F238E27FC236}">
                  <a16:creationId xmlns:a16="http://schemas.microsoft.com/office/drawing/2014/main" id="{EC9B9055-B8CB-442B-8A77-A69463C6B164}"/>
                </a:ext>
              </a:extLst>
            </p:cNvPr>
            <p:cNvSpPr/>
            <p:nvPr/>
          </p:nvSpPr>
          <p:spPr>
            <a:xfrm>
              <a:off x="12040309" y="6956198"/>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2" name="矩形: 圆角 19">
              <a:extLst>
                <a:ext uri="{FF2B5EF4-FFF2-40B4-BE49-F238E27FC236}">
                  <a16:creationId xmlns:a16="http://schemas.microsoft.com/office/drawing/2014/main" id="{B70AECEA-E326-43CC-BFFF-882256B230FC}"/>
                </a:ext>
              </a:extLst>
            </p:cNvPr>
            <p:cNvSpPr/>
            <p:nvPr/>
          </p:nvSpPr>
          <p:spPr>
            <a:xfrm>
              <a:off x="11446742" y="7348126"/>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3" name="矩形: 圆角 20">
              <a:extLst>
                <a:ext uri="{FF2B5EF4-FFF2-40B4-BE49-F238E27FC236}">
                  <a16:creationId xmlns:a16="http://schemas.microsoft.com/office/drawing/2014/main" id="{309A70E9-606C-43FD-8993-D65659370BDE}"/>
                </a:ext>
              </a:extLst>
            </p:cNvPr>
            <p:cNvSpPr/>
            <p:nvPr/>
          </p:nvSpPr>
          <p:spPr>
            <a:xfrm>
              <a:off x="12040309" y="7348126"/>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4" name="矩形: 圆角 21">
              <a:extLst>
                <a:ext uri="{FF2B5EF4-FFF2-40B4-BE49-F238E27FC236}">
                  <a16:creationId xmlns:a16="http://schemas.microsoft.com/office/drawing/2014/main" id="{EC018245-7D77-46AE-9A72-BC4DEE34FC59}"/>
                </a:ext>
              </a:extLst>
            </p:cNvPr>
            <p:cNvSpPr/>
            <p:nvPr/>
          </p:nvSpPr>
          <p:spPr>
            <a:xfrm>
              <a:off x="11446742" y="7740052"/>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5" name="矩形: 圆角 22">
              <a:extLst>
                <a:ext uri="{FF2B5EF4-FFF2-40B4-BE49-F238E27FC236}">
                  <a16:creationId xmlns:a16="http://schemas.microsoft.com/office/drawing/2014/main" id="{D657F5E2-42F6-4EC3-B1FC-2F7DF7C9CA55}"/>
                </a:ext>
              </a:extLst>
            </p:cNvPr>
            <p:cNvSpPr/>
            <p:nvPr/>
          </p:nvSpPr>
          <p:spPr>
            <a:xfrm>
              <a:off x="12040309" y="7740050"/>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6" name="矩形: 圆角 23">
              <a:extLst>
                <a:ext uri="{FF2B5EF4-FFF2-40B4-BE49-F238E27FC236}">
                  <a16:creationId xmlns:a16="http://schemas.microsoft.com/office/drawing/2014/main" id="{A7870F0A-3D47-43D2-8D76-F1C4CE515931}"/>
                </a:ext>
              </a:extLst>
            </p:cNvPr>
            <p:cNvSpPr/>
            <p:nvPr/>
          </p:nvSpPr>
          <p:spPr>
            <a:xfrm>
              <a:off x="13295245" y="6564271"/>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7" name="矩形: 圆角 24">
              <a:extLst>
                <a:ext uri="{FF2B5EF4-FFF2-40B4-BE49-F238E27FC236}">
                  <a16:creationId xmlns:a16="http://schemas.microsoft.com/office/drawing/2014/main" id="{E8A32208-53A0-417F-BA98-24C654DCEAFC}"/>
                </a:ext>
              </a:extLst>
            </p:cNvPr>
            <p:cNvSpPr/>
            <p:nvPr/>
          </p:nvSpPr>
          <p:spPr>
            <a:xfrm>
              <a:off x="13888812" y="6564271"/>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8" name="矩形: 圆角 25">
              <a:extLst>
                <a:ext uri="{FF2B5EF4-FFF2-40B4-BE49-F238E27FC236}">
                  <a16:creationId xmlns:a16="http://schemas.microsoft.com/office/drawing/2014/main" id="{1386C083-3E54-4D8B-A8DD-1B9968E80135}"/>
                </a:ext>
              </a:extLst>
            </p:cNvPr>
            <p:cNvSpPr/>
            <p:nvPr/>
          </p:nvSpPr>
          <p:spPr>
            <a:xfrm>
              <a:off x="13295245" y="6956198"/>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9" name="矩形: 圆角 26">
              <a:extLst>
                <a:ext uri="{FF2B5EF4-FFF2-40B4-BE49-F238E27FC236}">
                  <a16:creationId xmlns:a16="http://schemas.microsoft.com/office/drawing/2014/main" id="{84139325-9622-4B02-AA39-1A2CD89B7B2A}"/>
                </a:ext>
              </a:extLst>
            </p:cNvPr>
            <p:cNvSpPr/>
            <p:nvPr/>
          </p:nvSpPr>
          <p:spPr>
            <a:xfrm>
              <a:off x="13888812" y="6956198"/>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00" name="矩形: 圆角 27">
              <a:extLst>
                <a:ext uri="{FF2B5EF4-FFF2-40B4-BE49-F238E27FC236}">
                  <a16:creationId xmlns:a16="http://schemas.microsoft.com/office/drawing/2014/main" id="{0A708583-9493-4C42-A3C1-74A19738CCCA}"/>
                </a:ext>
              </a:extLst>
            </p:cNvPr>
            <p:cNvSpPr/>
            <p:nvPr/>
          </p:nvSpPr>
          <p:spPr>
            <a:xfrm>
              <a:off x="16222591" y="6564271"/>
              <a:ext cx="392335" cy="239707"/>
            </a:xfrm>
            <a:prstGeom prst="round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01" name="矩形: 圆角 28">
              <a:extLst>
                <a:ext uri="{FF2B5EF4-FFF2-40B4-BE49-F238E27FC236}">
                  <a16:creationId xmlns:a16="http://schemas.microsoft.com/office/drawing/2014/main" id="{1DA82000-1B39-420E-8A80-5C192663A344}"/>
                </a:ext>
              </a:extLst>
            </p:cNvPr>
            <p:cNvSpPr/>
            <p:nvPr/>
          </p:nvSpPr>
          <p:spPr>
            <a:xfrm>
              <a:off x="16816158" y="6564271"/>
              <a:ext cx="392335" cy="239707"/>
            </a:xfrm>
            <a:prstGeom prst="round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02" name="矩形: 圆角 29">
              <a:extLst>
                <a:ext uri="{FF2B5EF4-FFF2-40B4-BE49-F238E27FC236}">
                  <a16:creationId xmlns:a16="http://schemas.microsoft.com/office/drawing/2014/main" id="{9E1FD0F4-9A42-403E-B1BA-0CF473029299}"/>
                </a:ext>
              </a:extLst>
            </p:cNvPr>
            <p:cNvSpPr/>
            <p:nvPr/>
          </p:nvSpPr>
          <p:spPr>
            <a:xfrm>
              <a:off x="16222591" y="6956198"/>
              <a:ext cx="392335" cy="239707"/>
            </a:xfrm>
            <a:prstGeom prst="round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03" name="矩形: 圆角 30">
              <a:extLst>
                <a:ext uri="{FF2B5EF4-FFF2-40B4-BE49-F238E27FC236}">
                  <a16:creationId xmlns:a16="http://schemas.microsoft.com/office/drawing/2014/main" id="{AD4F0EE1-3A1E-4A30-9B06-8442BC935D11}"/>
                </a:ext>
              </a:extLst>
            </p:cNvPr>
            <p:cNvSpPr/>
            <p:nvPr/>
          </p:nvSpPr>
          <p:spPr>
            <a:xfrm>
              <a:off x="11383790" y="6360489"/>
              <a:ext cx="5894357" cy="883255"/>
            </a:xfrm>
            <a:prstGeom prst="roundRect">
              <a:avLst>
                <a:gd name="adj" fmla="val 7389"/>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1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grpSp>
          <p:nvGrpSpPr>
            <p:cNvPr id="104" name="组合 322">
              <a:extLst>
                <a:ext uri="{FF2B5EF4-FFF2-40B4-BE49-F238E27FC236}">
                  <a16:creationId xmlns:a16="http://schemas.microsoft.com/office/drawing/2014/main" id="{8690A5FA-FA97-4E5D-93D3-DA133DB03A7E}"/>
                </a:ext>
              </a:extLst>
            </p:cNvPr>
            <p:cNvGrpSpPr>
              <a:grpSpLocks/>
            </p:cNvGrpSpPr>
            <p:nvPr/>
          </p:nvGrpSpPr>
          <p:grpSpPr bwMode="auto">
            <a:xfrm>
              <a:off x="13273664" y="4421898"/>
              <a:ext cx="2168726" cy="823655"/>
              <a:chOff x="2998788" y="2351088"/>
              <a:chExt cx="630238" cy="646113"/>
            </a:xfrm>
          </p:grpSpPr>
          <p:sp>
            <p:nvSpPr>
              <p:cNvPr id="191" name="Freeform 228">
                <a:extLst>
                  <a:ext uri="{FF2B5EF4-FFF2-40B4-BE49-F238E27FC236}">
                    <a16:creationId xmlns:a16="http://schemas.microsoft.com/office/drawing/2014/main" id="{79534D9C-0338-48C5-A3D1-F75CC6BD8F88}"/>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2" name="Freeform 229">
                <a:extLst>
                  <a:ext uri="{FF2B5EF4-FFF2-40B4-BE49-F238E27FC236}">
                    <a16:creationId xmlns:a16="http://schemas.microsoft.com/office/drawing/2014/main" id="{8A0E8DBF-37AD-4034-A341-9A324EDD09FE}"/>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3" name="Freeform 230">
                <a:extLst>
                  <a:ext uri="{FF2B5EF4-FFF2-40B4-BE49-F238E27FC236}">
                    <a16:creationId xmlns:a16="http://schemas.microsoft.com/office/drawing/2014/main" id="{578F3C06-0DDC-488E-A342-F0E970F64696}"/>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4" name="Freeform 231">
                <a:extLst>
                  <a:ext uri="{FF2B5EF4-FFF2-40B4-BE49-F238E27FC236}">
                    <a16:creationId xmlns:a16="http://schemas.microsoft.com/office/drawing/2014/main" id="{C41C85ED-6EC1-4378-A88E-12C96E844872}"/>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5" name="Freeform 232">
                <a:extLst>
                  <a:ext uri="{FF2B5EF4-FFF2-40B4-BE49-F238E27FC236}">
                    <a16:creationId xmlns:a16="http://schemas.microsoft.com/office/drawing/2014/main" id="{BD66614F-2EB2-4CFD-8238-5B50A421CB83}"/>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6" name="Freeform 233">
                <a:extLst>
                  <a:ext uri="{FF2B5EF4-FFF2-40B4-BE49-F238E27FC236}">
                    <a16:creationId xmlns:a16="http://schemas.microsoft.com/office/drawing/2014/main" id="{5B4FA932-8384-4483-9E78-DC88B3FB702B}"/>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7" name="Freeform 234">
                <a:extLst>
                  <a:ext uri="{FF2B5EF4-FFF2-40B4-BE49-F238E27FC236}">
                    <a16:creationId xmlns:a16="http://schemas.microsoft.com/office/drawing/2014/main" id="{79C97F45-2F92-482A-8064-E37E10CAFBBB}"/>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8" name="Freeform 235">
                <a:extLst>
                  <a:ext uri="{FF2B5EF4-FFF2-40B4-BE49-F238E27FC236}">
                    <a16:creationId xmlns:a16="http://schemas.microsoft.com/office/drawing/2014/main" id="{436AC23B-6C4B-4126-9938-A9B3816479C6}"/>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9" name="Freeform 236">
                <a:extLst>
                  <a:ext uri="{FF2B5EF4-FFF2-40B4-BE49-F238E27FC236}">
                    <a16:creationId xmlns:a16="http://schemas.microsoft.com/office/drawing/2014/main" id="{2065D277-FAF2-4541-AB12-950F19FC4DB4}"/>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00" name="Freeform 237">
                <a:extLst>
                  <a:ext uri="{FF2B5EF4-FFF2-40B4-BE49-F238E27FC236}">
                    <a16:creationId xmlns:a16="http://schemas.microsoft.com/office/drawing/2014/main" id="{6DF7A664-DF67-4EA8-833B-2128A08AE14D}"/>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01" name="Freeform 238">
                <a:extLst>
                  <a:ext uri="{FF2B5EF4-FFF2-40B4-BE49-F238E27FC236}">
                    <a16:creationId xmlns:a16="http://schemas.microsoft.com/office/drawing/2014/main" id="{02F4B33D-A670-46ED-B205-B5FF7A49FB87}"/>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02" name="Freeform 239">
                <a:extLst>
                  <a:ext uri="{FF2B5EF4-FFF2-40B4-BE49-F238E27FC236}">
                    <a16:creationId xmlns:a16="http://schemas.microsoft.com/office/drawing/2014/main" id="{02EA5D92-A562-4517-8D49-9793ECD6ED85}"/>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grpSp>
        <p:cxnSp>
          <p:nvCxnSpPr>
            <p:cNvPr id="177" name="连接符: 肘形 44">
              <a:extLst>
                <a:ext uri="{FF2B5EF4-FFF2-40B4-BE49-F238E27FC236}">
                  <a16:creationId xmlns:a16="http://schemas.microsoft.com/office/drawing/2014/main" id="{41B06CA2-DF4C-44DE-B0DD-45985BF658CA}"/>
                </a:ext>
              </a:extLst>
            </p:cNvPr>
            <p:cNvCxnSpPr>
              <a:cxnSpLocks/>
            </p:cNvCxnSpPr>
            <p:nvPr/>
          </p:nvCxnSpPr>
          <p:spPr>
            <a:xfrm flipV="1">
              <a:off x="11975920" y="5225316"/>
              <a:ext cx="1564744" cy="418581"/>
            </a:xfrm>
            <a:prstGeom prst="bentConnector3">
              <a:avLst>
                <a:gd name="adj1" fmla="val 105329"/>
              </a:avLst>
            </a:prstGeom>
            <a:ln w="19050"/>
          </p:spPr>
          <p:style>
            <a:lnRef idx="1">
              <a:schemeClr val="accent1"/>
            </a:lnRef>
            <a:fillRef idx="0">
              <a:schemeClr val="accent1"/>
            </a:fillRef>
            <a:effectRef idx="0">
              <a:schemeClr val="accent1"/>
            </a:effectRef>
            <a:fontRef idx="minor">
              <a:schemeClr val="tx1"/>
            </a:fontRef>
          </p:style>
        </p:cxnSp>
        <p:cxnSp>
          <p:nvCxnSpPr>
            <p:cNvPr id="178" name="连接符: 肘形 45">
              <a:extLst>
                <a:ext uri="{FF2B5EF4-FFF2-40B4-BE49-F238E27FC236}">
                  <a16:creationId xmlns:a16="http://schemas.microsoft.com/office/drawing/2014/main" id="{865367EA-DF6B-4C5F-B7CE-3FDC66CABE5D}"/>
                </a:ext>
              </a:extLst>
            </p:cNvPr>
            <p:cNvCxnSpPr/>
            <p:nvPr/>
          </p:nvCxnSpPr>
          <p:spPr>
            <a:xfrm flipV="1">
              <a:off x="13778688" y="5208113"/>
              <a:ext cx="576601" cy="428861"/>
            </a:xfrm>
            <a:prstGeom prst="bentConnector3">
              <a:avLst>
                <a:gd name="adj1" fmla="val 100325"/>
              </a:avLst>
            </a:prstGeom>
          </p:spPr>
          <p:style>
            <a:lnRef idx="1">
              <a:schemeClr val="accent1"/>
            </a:lnRef>
            <a:fillRef idx="0">
              <a:schemeClr val="accent1"/>
            </a:fillRef>
            <a:effectRef idx="0">
              <a:schemeClr val="accent1"/>
            </a:effectRef>
            <a:fontRef idx="minor">
              <a:schemeClr val="tx1"/>
            </a:fontRef>
          </p:style>
        </p:cxnSp>
        <p:cxnSp>
          <p:nvCxnSpPr>
            <p:cNvPr id="179" name="连接符: 肘形 46">
              <a:extLst>
                <a:ext uri="{FF2B5EF4-FFF2-40B4-BE49-F238E27FC236}">
                  <a16:creationId xmlns:a16="http://schemas.microsoft.com/office/drawing/2014/main" id="{A7F5098E-E738-4AF8-88E1-23225D930A20}"/>
                </a:ext>
              </a:extLst>
            </p:cNvPr>
            <p:cNvCxnSpPr/>
            <p:nvPr/>
          </p:nvCxnSpPr>
          <p:spPr>
            <a:xfrm rot="10800000">
              <a:off x="14911821" y="5220177"/>
              <a:ext cx="1807270" cy="411994"/>
            </a:xfrm>
            <a:prstGeom prst="bentConnector3">
              <a:avLst>
                <a:gd name="adj1" fmla="val 99220"/>
              </a:avLst>
            </a:prstGeom>
            <a:ln w="28575"/>
          </p:spPr>
          <p:style>
            <a:lnRef idx="1">
              <a:schemeClr val="accent1"/>
            </a:lnRef>
            <a:fillRef idx="0">
              <a:schemeClr val="accent1"/>
            </a:fillRef>
            <a:effectRef idx="0">
              <a:schemeClr val="accent1"/>
            </a:effectRef>
            <a:fontRef idx="minor">
              <a:schemeClr val="tx1"/>
            </a:fontRef>
          </p:style>
        </p:cxnSp>
        <p:sp>
          <p:nvSpPr>
            <p:cNvPr id="180" name="矩形: 圆角 47">
              <a:extLst>
                <a:ext uri="{FF2B5EF4-FFF2-40B4-BE49-F238E27FC236}">
                  <a16:creationId xmlns:a16="http://schemas.microsoft.com/office/drawing/2014/main" id="{6C485AA1-F44A-4B37-8D30-80B3100A0C4D}"/>
                </a:ext>
              </a:extLst>
            </p:cNvPr>
            <p:cNvSpPr/>
            <p:nvPr/>
          </p:nvSpPr>
          <p:spPr>
            <a:xfrm>
              <a:off x="13295245" y="7350173"/>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81" name="矩形: 圆角 48">
              <a:extLst>
                <a:ext uri="{FF2B5EF4-FFF2-40B4-BE49-F238E27FC236}">
                  <a16:creationId xmlns:a16="http://schemas.microsoft.com/office/drawing/2014/main" id="{24F66184-33FF-42F8-90CF-C6AA46CF82A5}"/>
                </a:ext>
              </a:extLst>
            </p:cNvPr>
            <p:cNvSpPr/>
            <p:nvPr/>
          </p:nvSpPr>
          <p:spPr>
            <a:xfrm>
              <a:off x="13888812" y="7350173"/>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82" name="矩形: 圆角 49">
              <a:extLst>
                <a:ext uri="{FF2B5EF4-FFF2-40B4-BE49-F238E27FC236}">
                  <a16:creationId xmlns:a16="http://schemas.microsoft.com/office/drawing/2014/main" id="{0251802C-437E-4E2D-A90C-9CBE13F3E14E}"/>
                </a:ext>
              </a:extLst>
            </p:cNvPr>
            <p:cNvSpPr/>
            <p:nvPr/>
          </p:nvSpPr>
          <p:spPr>
            <a:xfrm>
              <a:off x="13295245" y="7742100"/>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83" name="矩形: 圆角 50">
              <a:extLst>
                <a:ext uri="{FF2B5EF4-FFF2-40B4-BE49-F238E27FC236}">
                  <a16:creationId xmlns:a16="http://schemas.microsoft.com/office/drawing/2014/main" id="{BE295682-4D37-4CC8-81B6-454F67D6F0F9}"/>
                </a:ext>
              </a:extLst>
            </p:cNvPr>
            <p:cNvSpPr/>
            <p:nvPr/>
          </p:nvSpPr>
          <p:spPr>
            <a:xfrm>
              <a:off x="13888812" y="7742100"/>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84" name="矩形: 圆角 51">
              <a:extLst>
                <a:ext uri="{FF2B5EF4-FFF2-40B4-BE49-F238E27FC236}">
                  <a16:creationId xmlns:a16="http://schemas.microsoft.com/office/drawing/2014/main" id="{E3AD4238-C54F-4AE4-8A59-E5D62B9DAA45}"/>
                </a:ext>
              </a:extLst>
            </p:cNvPr>
            <p:cNvSpPr/>
            <p:nvPr/>
          </p:nvSpPr>
          <p:spPr>
            <a:xfrm>
              <a:off x="16222591" y="7345847"/>
              <a:ext cx="392335" cy="239707"/>
            </a:xfrm>
            <a:prstGeom prst="round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85" name="矩形: 圆角 52">
              <a:extLst>
                <a:ext uri="{FF2B5EF4-FFF2-40B4-BE49-F238E27FC236}">
                  <a16:creationId xmlns:a16="http://schemas.microsoft.com/office/drawing/2014/main" id="{4C05EB4F-68CB-4D7A-AA4F-806A325693D7}"/>
                </a:ext>
              </a:extLst>
            </p:cNvPr>
            <p:cNvSpPr/>
            <p:nvPr/>
          </p:nvSpPr>
          <p:spPr>
            <a:xfrm>
              <a:off x="16222591" y="7737773"/>
              <a:ext cx="392335" cy="239707"/>
            </a:xfrm>
            <a:prstGeom prst="round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86" name="矩形: 圆角 53">
              <a:extLst>
                <a:ext uri="{FF2B5EF4-FFF2-40B4-BE49-F238E27FC236}">
                  <a16:creationId xmlns:a16="http://schemas.microsoft.com/office/drawing/2014/main" id="{D12DC260-7C6B-4AEE-9A18-7C68E5ADA380}"/>
                </a:ext>
              </a:extLst>
            </p:cNvPr>
            <p:cNvSpPr/>
            <p:nvPr/>
          </p:nvSpPr>
          <p:spPr>
            <a:xfrm>
              <a:off x="11366848" y="7302506"/>
              <a:ext cx="2391188" cy="720005"/>
            </a:xfrm>
            <a:prstGeom prst="roundRect">
              <a:avLst>
                <a:gd name="adj" fmla="val 7389"/>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1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187" name="矩形: 圆角 54">
              <a:extLst>
                <a:ext uri="{FF2B5EF4-FFF2-40B4-BE49-F238E27FC236}">
                  <a16:creationId xmlns:a16="http://schemas.microsoft.com/office/drawing/2014/main" id="{EA4C4968-4E2F-4082-9A08-6E30DCA85CE3}"/>
                </a:ext>
              </a:extLst>
            </p:cNvPr>
            <p:cNvSpPr/>
            <p:nvPr/>
          </p:nvSpPr>
          <p:spPr>
            <a:xfrm>
              <a:off x="13823706" y="7302506"/>
              <a:ext cx="2895385" cy="720005"/>
            </a:xfrm>
            <a:prstGeom prst="roundRect">
              <a:avLst>
                <a:gd name="adj" fmla="val 7389"/>
              </a:avLst>
            </a:prstGeom>
            <a:no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1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188" name="文本框 55">
              <a:extLst>
                <a:ext uri="{FF2B5EF4-FFF2-40B4-BE49-F238E27FC236}">
                  <a16:creationId xmlns:a16="http://schemas.microsoft.com/office/drawing/2014/main" id="{20E014A2-2DA5-4235-A708-92FB145B09A1}"/>
                </a:ext>
              </a:extLst>
            </p:cNvPr>
            <p:cNvSpPr txBox="1"/>
            <p:nvPr/>
          </p:nvSpPr>
          <p:spPr>
            <a:xfrm>
              <a:off x="14739936" y="6402267"/>
              <a:ext cx="625006" cy="269819"/>
            </a:xfrm>
            <a:prstGeom prst="rect">
              <a:avLst/>
            </a:prstGeom>
            <a:noFill/>
          </p:spPr>
          <p:txBody>
            <a:bodyPr wrap="none" rtlCol="0">
              <a:spAutoFit/>
            </a:bodyPr>
            <a:lstStyle/>
            <a:p>
              <a:r>
                <a:rPr lang="en-US" altLang="zh-CN" sz="800" dirty="0">
                  <a:latin typeface="+mj-ea"/>
                  <a:ea typeface="+mj-ea"/>
                </a:rPr>
                <a:t>Job1</a:t>
              </a:r>
              <a:endParaRPr lang="zh-CN" altLang="en-US" sz="800" dirty="0">
                <a:latin typeface="+mj-ea"/>
                <a:ea typeface="+mj-ea"/>
              </a:endParaRPr>
            </a:p>
          </p:txBody>
        </p:sp>
        <p:sp>
          <p:nvSpPr>
            <p:cNvPr id="189" name="文本框 56">
              <a:extLst>
                <a:ext uri="{FF2B5EF4-FFF2-40B4-BE49-F238E27FC236}">
                  <a16:creationId xmlns:a16="http://schemas.microsoft.com/office/drawing/2014/main" id="{46BAA092-9688-4C19-BAE2-C5FDB401CC93}"/>
                </a:ext>
              </a:extLst>
            </p:cNvPr>
            <p:cNvSpPr txBox="1"/>
            <p:nvPr/>
          </p:nvSpPr>
          <p:spPr>
            <a:xfrm>
              <a:off x="12526124" y="7302506"/>
              <a:ext cx="740694" cy="269819"/>
            </a:xfrm>
            <a:prstGeom prst="rect">
              <a:avLst/>
            </a:prstGeom>
            <a:noFill/>
          </p:spPr>
          <p:txBody>
            <a:bodyPr wrap="square" rtlCol="0">
              <a:spAutoFit/>
            </a:bodyPr>
            <a:lstStyle/>
            <a:p>
              <a:r>
                <a:rPr lang="en-US" altLang="zh-CN" sz="800" dirty="0">
                  <a:latin typeface="+mj-ea"/>
                  <a:ea typeface="+mj-ea"/>
                </a:rPr>
                <a:t>Job2</a:t>
              </a:r>
              <a:endParaRPr lang="zh-CN" altLang="en-US" sz="800" dirty="0">
                <a:latin typeface="+mj-ea"/>
                <a:ea typeface="+mj-ea"/>
              </a:endParaRPr>
            </a:p>
          </p:txBody>
        </p:sp>
        <p:sp>
          <p:nvSpPr>
            <p:cNvPr id="190" name="文本框 57">
              <a:extLst>
                <a:ext uri="{FF2B5EF4-FFF2-40B4-BE49-F238E27FC236}">
                  <a16:creationId xmlns:a16="http://schemas.microsoft.com/office/drawing/2014/main" id="{07DA92E9-0C2B-4327-AE41-B18F6F2F7E36}"/>
                </a:ext>
              </a:extLst>
            </p:cNvPr>
            <p:cNvSpPr txBox="1"/>
            <p:nvPr/>
          </p:nvSpPr>
          <p:spPr>
            <a:xfrm>
              <a:off x="14768833" y="7419301"/>
              <a:ext cx="625006" cy="269819"/>
            </a:xfrm>
            <a:prstGeom prst="rect">
              <a:avLst/>
            </a:prstGeom>
            <a:noFill/>
          </p:spPr>
          <p:txBody>
            <a:bodyPr wrap="none" rtlCol="0">
              <a:spAutoFit/>
            </a:bodyPr>
            <a:lstStyle/>
            <a:p>
              <a:r>
                <a:rPr lang="en-US" altLang="zh-CN" sz="800" dirty="0">
                  <a:latin typeface="+mj-ea"/>
                  <a:ea typeface="+mj-ea"/>
                </a:rPr>
                <a:t>Job3</a:t>
              </a:r>
              <a:endParaRPr lang="zh-CN" altLang="en-US" sz="800" dirty="0">
                <a:latin typeface="+mj-ea"/>
                <a:ea typeface="+mj-ea"/>
              </a:endParaRPr>
            </a:p>
          </p:txBody>
        </p:sp>
      </p:grpSp>
      <p:sp>
        <p:nvSpPr>
          <p:cNvPr id="203" name="文本框 59">
            <a:extLst>
              <a:ext uri="{FF2B5EF4-FFF2-40B4-BE49-F238E27FC236}">
                <a16:creationId xmlns:a16="http://schemas.microsoft.com/office/drawing/2014/main" id="{F7F4E5D3-9FD0-4DC7-B9F5-375E41921B16}"/>
              </a:ext>
            </a:extLst>
          </p:cNvPr>
          <p:cNvSpPr txBox="1"/>
          <p:nvPr/>
        </p:nvSpPr>
        <p:spPr>
          <a:xfrm>
            <a:off x="9269338" y="1273877"/>
            <a:ext cx="2051395" cy="584775"/>
          </a:xfrm>
          <a:prstGeom prst="rect">
            <a:avLst/>
          </a:prstGeom>
          <a:noFill/>
        </p:spPr>
        <p:txBody>
          <a:bodyPr wrap="none" rtlCol="0">
            <a:spAutoFit/>
          </a:bodyPr>
          <a:lstStyle/>
          <a:p>
            <a:r>
              <a:rPr lang="en-US" altLang="zh-CN" sz="3200" b="1" dirty="0"/>
              <a:t>Inter-DC AI</a:t>
            </a:r>
            <a:endParaRPr lang="zh-CN" altLang="en-US" sz="3200" b="1" dirty="0"/>
          </a:p>
        </p:txBody>
      </p:sp>
    </p:spTree>
    <p:extLst>
      <p:ext uri="{BB962C8B-B14F-4D97-AF65-F5344CB8AC3E}">
        <p14:creationId xmlns:p14="http://schemas.microsoft.com/office/powerpoint/2010/main" val="373599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nSpc>
                <a:spcPct val="100000"/>
              </a:lnSpc>
            </a:pPr>
            <a:r>
              <a:rPr lang="en-US" altLang="zh-CN" dirty="0"/>
              <a:t>Inter-DC </a:t>
            </a:r>
            <a:r>
              <a:rPr lang="en-DE" altLang="zh-CN" dirty="0"/>
              <a:t>Networking</a:t>
            </a:r>
            <a:r>
              <a:rPr lang="en-US" altLang="zh-CN" dirty="0"/>
              <a:t> Challenges</a:t>
            </a:r>
            <a:endParaRPr lang="en-DE" altLang="zh-CN" dirty="0"/>
          </a:p>
          <a:p>
            <a:pPr>
              <a:lnSpc>
                <a:spcPct val="100000"/>
              </a:lnSpc>
            </a:pPr>
            <a:r>
              <a:rPr lang="en-DE" altLang="zh-CN" sz="1800" dirty="0"/>
              <a:t>Between a Rock and a Hard Place</a:t>
            </a:r>
            <a:endParaRPr lang="zh-CN" altLang="en-US" sz="1800" dirty="0"/>
          </a:p>
        </p:txBody>
      </p:sp>
      <p:sp>
        <p:nvSpPr>
          <p:cNvPr id="4" name="Rectangle 1"/>
          <p:cNvSpPr>
            <a:spLocks noChangeArrowheads="1"/>
          </p:cNvSpPr>
          <p:nvPr/>
        </p:nvSpPr>
        <p:spPr bwMode="auto">
          <a:xfrm>
            <a:off x="1" y="-244989"/>
            <a:ext cx="65" cy="949677"/>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280" numCol="1" anchor="ctr" anchorCtr="0" compatLnSpc="1">
            <a:prstTxWarp prst="textNoShape">
              <a:avLst/>
            </a:prstTxWarp>
            <a:spAutoFit/>
          </a:bodyPr>
          <a:lstStyle/>
          <a:p>
            <a:pPr defTabSz="914034" eaLnBrk="0" fontAlgn="base" hangingPunct="0">
              <a:spcBef>
                <a:spcPct val="0"/>
              </a:spcBef>
              <a:spcAft>
                <a:spcPct val="0"/>
              </a:spcAft>
            </a:pPr>
            <a:endParaRPr lang="zh-CN" altLang="zh-CN" sz="1799" dirty="0">
              <a:latin typeface="Arial" panose="020B0604020202020204" pitchFamily="34" charset="0"/>
            </a:endParaRPr>
          </a:p>
        </p:txBody>
      </p:sp>
      <p:sp>
        <p:nvSpPr>
          <p:cNvPr id="2" name="TextBox 1">
            <a:extLst>
              <a:ext uri="{FF2B5EF4-FFF2-40B4-BE49-F238E27FC236}">
                <a16:creationId xmlns:a16="http://schemas.microsoft.com/office/drawing/2014/main" id="{7208CBDD-4CA3-42A4-A682-15116768F68A}"/>
              </a:ext>
            </a:extLst>
          </p:cNvPr>
          <p:cNvSpPr txBox="1"/>
          <p:nvPr/>
        </p:nvSpPr>
        <p:spPr>
          <a:xfrm>
            <a:off x="726664" y="1196932"/>
            <a:ext cx="7809707" cy="4661276"/>
          </a:xfrm>
          <a:prstGeom prst="rect">
            <a:avLst/>
          </a:prstGeom>
          <a:noFill/>
        </p:spPr>
        <p:txBody>
          <a:bodyPr wrap="square" rtlCol="0">
            <a:spAutoFit/>
          </a:bodyPr>
          <a:lstStyle/>
          <a:p>
            <a:pPr>
              <a:lnSpc>
                <a:spcPct val="150000"/>
              </a:lnSpc>
            </a:pPr>
            <a:r>
              <a:rPr lang="en-DE" sz="2000" dirty="0"/>
              <a:t>Provide (very) </a:t>
            </a:r>
            <a:r>
              <a:rPr lang="en-DE" sz="2000" b="1" dirty="0"/>
              <a:t>fat pipes </a:t>
            </a:r>
            <a:r>
              <a:rPr lang="en-DE" sz="2000" dirty="0"/>
              <a:t>between </a:t>
            </a:r>
            <a:r>
              <a:rPr lang="en-DE" sz="2000" dirty="0" err="1"/>
              <a:t>DCs</a:t>
            </a:r>
            <a:r>
              <a:rPr lang="en-DE" sz="2000" dirty="0"/>
              <a:t> that </a:t>
            </a:r>
          </a:p>
          <a:p>
            <a:pPr marL="285750" indent="-285750">
              <a:lnSpc>
                <a:spcPct val="150000"/>
              </a:lnSpc>
              <a:buFont typeface="Arial" panose="020B0604020202020204" pitchFamily="34" charset="0"/>
              <a:buChar char="•"/>
            </a:pPr>
            <a:r>
              <a:rPr lang="en-DE" sz="2000" dirty="0"/>
              <a:t>Maximize </a:t>
            </a:r>
            <a:r>
              <a:rPr lang="en-DE" sz="2000" b="1" dirty="0"/>
              <a:t>return of investment </a:t>
            </a:r>
            <a:r>
              <a:rPr lang="en-DE" sz="2000" dirty="0"/>
              <a:t>into inter-DC interconnect</a:t>
            </a:r>
            <a:br>
              <a:rPr lang="en-DE" sz="2000" dirty="0"/>
            </a:br>
            <a:r>
              <a:rPr lang="en-DE" sz="2000" dirty="0"/>
              <a:t>-&gt; provide highest possible utilization at lowest possible resource costs</a:t>
            </a:r>
          </a:p>
          <a:p>
            <a:pPr marL="285750" indent="-285750">
              <a:lnSpc>
                <a:spcPct val="150000"/>
              </a:lnSpc>
              <a:buFont typeface="Arial" panose="020B0604020202020204" pitchFamily="34" charset="0"/>
              <a:buChar char="•"/>
            </a:pPr>
            <a:r>
              <a:rPr lang="en-DE" sz="2000" dirty="0"/>
              <a:t>AND provide </a:t>
            </a:r>
            <a:r>
              <a:rPr lang="en-DE" sz="2000" b="1" dirty="0"/>
              <a:t>best possible performance </a:t>
            </a:r>
            <a:r>
              <a:rPr lang="en-DE" sz="2000" dirty="0"/>
              <a:t>for AI training</a:t>
            </a:r>
            <a:br>
              <a:rPr lang="en-DE" sz="2000" dirty="0"/>
            </a:br>
            <a:r>
              <a:rPr lang="en-DE" sz="2000" dirty="0"/>
              <a:t>-&gt; minimize (worker) flow completion time</a:t>
            </a:r>
          </a:p>
          <a:p>
            <a:pPr>
              <a:lnSpc>
                <a:spcPct val="150000"/>
              </a:lnSpc>
            </a:pPr>
            <a:r>
              <a:rPr lang="en-DE" sz="2000" dirty="0"/>
              <a:t>While</a:t>
            </a:r>
          </a:p>
          <a:p>
            <a:pPr marL="342900" indent="-342900">
              <a:lnSpc>
                <a:spcPct val="150000"/>
              </a:lnSpc>
              <a:buFont typeface="Arial" panose="020B0604020202020204" pitchFamily="34" charset="0"/>
              <a:buChar char="•"/>
            </a:pPr>
            <a:r>
              <a:rPr lang="en-DE" sz="2000" dirty="0"/>
              <a:t>Knowing little to nothing of the underlying transport networks</a:t>
            </a:r>
          </a:p>
          <a:p>
            <a:pPr>
              <a:lnSpc>
                <a:spcPct val="150000"/>
              </a:lnSpc>
            </a:pPr>
            <a:endParaRPr lang="en-DE" sz="2000" dirty="0"/>
          </a:p>
          <a:p>
            <a:pPr>
              <a:lnSpc>
                <a:spcPct val="150000"/>
              </a:lnSpc>
            </a:pPr>
            <a:r>
              <a:rPr lang="en-DE" sz="2000" u="sng" dirty="0"/>
              <a:t>To make matters worse:</a:t>
            </a:r>
            <a:r>
              <a:rPr lang="en-DE" sz="2000" dirty="0"/>
              <a:t> support minimizing the </a:t>
            </a:r>
            <a:r>
              <a:rPr lang="en-DE" sz="2000" b="1" dirty="0"/>
              <a:t>costs for inferencing</a:t>
            </a:r>
            <a:r>
              <a:rPr lang="en-DE" sz="2000" dirty="0"/>
              <a:t> </a:t>
            </a:r>
            <a:br>
              <a:rPr lang="en-DE" sz="2000" dirty="0"/>
            </a:br>
            <a:r>
              <a:rPr lang="en-DE" sz="2000" dirty="0"/>
              <a:t>-&gt; e.g</a:t>
            </a:r>
            <a:r>
              <a:rPr lang="en-DE" sz="2000"/>
              <a:t>., optimal </a:t>
            </a:r>
            <a:r>
              <a:rPr lang="en-DE" sz="2000" dirty="0"/>
              <a:t>batching of inference requests</a:t>
            </a:r>
          </a:p>
        </p:txBody>
      </p:sp>
      <p:grpSp>
        <p:nvGrpSpPr>
          <p:cNvPr id="104" name="组合 322">
            <a:extLst>
              <a:ext uri="{FF2B5EF4-FFF2-40B4-BE49-F238E27FC236}">
                <a16:creationId xmlns:a16="http://schemas.microsoft.com/office/drawing/2014/main" id="{8690A5FA-FA97-4E5D-93D3-DA133DB03A7E}"/>
              </a:ext>
            </a:extLst>
          </p:cNvPr>
          <p:cNvGrpSpPr>
            <a:grpSpLocks/>
          </p:cNvGrpSpPr>
          <p:nvPr/>
        </p:nvGrpSpPr>
        <p:grpSpPr bwMode="auto">
          <a:xfrm>
            <a:off x="8987237" y="2047414"/>
            <a:ext cx="1341626" cy="657669"/>
            <a:chOff x="2998788" y="2351088"/>
            <a:chExt cx="630238" cy="646113"/>
          </a:xfrm>
        </p:grpSpPr>
        <p:sp>
          <p:nvSpPr>
            <p:cNvPr id="191" name="Freeform 228">
              <a:extLst>
                <a:ext uri="{FF2B5EF4-FFF2-40B4-BE49-F238E27FC236}">
                  <a16:creationId xmlns:a16="http://schemas.microsoft.com/office/drawing/2014/main" id="{79534D9C-0338-48C5-A3D1-F75CC6BD8F88}"/>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2" name="Freeform 229">
              <a:extLst>
                <a:ext uri="{FF2B5EF4-FFF2-40B4-BE49-F238E27FC236}">
                  <a16:creationId xmlns:a16="http://schemas.microsoft.com/office/drawing/2014/main" id="{8A0E8DBF-37AD-4034-A341-9A324EDD09FE}"/>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3" name="Freeform 230">
              <a:extLst>
                <a:ext uri="{FF2B5EF4-FFF2-40B4-BE49-F238E27FC236}">
                  <a16:creationId xmlns:a16="http://schemas.microsoft.com/office/drawing/2014/main" id="{578F3C06-0DDC-488E-A342-F0E970F64696}"/>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4" name="Freeform 231">
              <a:extLst>
                <a:ext uri="{FF2B5EF4-FFF2-40B4-BE49-F238E27FC236}">
                  <a16:creationId xmlns:a16="http://schemas.microsoft.com/office/drawing/2014/main" id="{C41C85ED-6EC1-4378-A88E-12C96E844872}"/>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5" name="Freeform 232">
              <a:extLst>
                <a:ext uri="{FF2B5EF4-FFF2-40B4-BE49-F238E27FC236}">
                  <a16:creationId xmlns:a16="http://schemas.microsoft.com/office/drawing/2014/main" id="{BD66614F-2EB2-4CFD-8238-5B50A421CB83}"/>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6" name="Freeform 233">
              <a:extLst>
                <a:ext uri="{FF2B5EF4-FFF2-40B4-BE49-F238E27FC236}">
                  <a16:creationId xmlns:a16="http://schemas.microsoft.com/office/drawing/2014/main" id="{5B4FA932-8384-4483-9E78-DC88B3FB702B}"/>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7" name="Freeform 234">
              <a:extLst>
                <a:ext uri="{FF2B5EF4-FFF2-40B4-BE49-F238E27FC236}">
                  <a16:creationId xmlns:a16="http://schemas.microsoft.com/office/drawing/2014/main" id="{79C97F45-2F92-482A-8064-E37E10CAFBBB}"/>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8" name="Freeform 235">
              <a:extLst>
                <a:ext uri="{FF2B5EF4-FFF2-40B4-BE49-F238E27FC236}">
                  <a16:creationId xmlns:a16="http://schemas.microsoft.com/office/drawing/2014/main" id="{436AC23B-6C4B-4126-9938-A9B3816479C6}"/>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9" name="Freeform 236">
              <a:extLst>
                <a:ext uri="{FF2B5EF4-FFF2-40B4-BE49-F238E27FC236}">
                  <a16:creationId xmlns:a16="http://schemas.microsoft.com/office/drawing/2014/main" id="{2065D277-FAF2-4541-AB12-950F19FC4DB4}"/>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00" name="Freeform 237">
              <a:extLst>
                <a:ext uri="{FF2B5EF4-FFF2-40B4-BE49-F238E27FC236}">
                  <a16:creationId xmlns:a16="http://schemas.microsoft.com/office/drawing/2014/main" id="{6DF7A664-DF67-4EA8-833B-2128A08AE14D}"/>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01" name="Freeform 238">
              <a:extLst>
                <a:ext uri="{FF2B5EF4-FFF2-40B4-BE49-F238E27FC236}">
                  <a16:creationId xmlns:a16="http://schemas.microsoft.com/office/drawing/2014/main" id="{02F4B33D-A670-46ED-B205-B5FF7A49FB87}"/>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02" name="Freeform 239">
              <a:extLst>
                <a:ext uri="{FF2B5EF4-FFF2-40B4-BE49-F238E27FC236}">
                  <a16:creationId xmlns:a16="http://schemas.microsoft.com/office/drawing/2014/main" id="{02EA5D92-A562-4517-8D49-9793ECD6ED85}"/>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grpSp>
      <p:grpSp>
        <p:nvGrpSpPr>
          <p:cNvPr id="5" name="组合 322">
            <a:extLst>
              <a:ext uri="{FF2B5EF4-FFF2-40B4-BE49-F238E27FC236}">
                <a16:creationId xmlns:a16="http://schemas.microsoft.com/office/drawing/2014/main" id="{82204CA7-D2DF-73B7-DCD7-29612EAB9295}"/>
              </a:ext>
            </a:extLst>
          </p:cNvPr>
          <p:cNvGrpSpPr>
            <a:grpSpLocks/>
          </p:cNvGrpSpPr>
          <p:nvPr/>
        </p:nvGrpSpPr>
        <p:grpSpPr bwMode="auto">
          <a:xfrm>
            <a:off x="10783111" y="3275573"/>
            <a:ext cx="1341626" cy="657669"/>
            <a:chOff x="2998788" y="2351088"/>
            <a:chExt cx="630238" cy="646113"/>
          </a:xfrm>
        </p:grpSpPr>
        <p:sp>
          <p:nvSpPr>
            <p:cNvPr id="6" name="Freeform 228">
              <a:extLst>
                <a:ext uri="{FF2B5EF4-FFF2-40B4-BE49-F238E27FC236}">
                  <a16:creationId xmlns:a16="http://schemas.microsoft.com/office/drawing/2014/main" id="{D501F4CA-D762-E6FF-FDA5-0C98142644C2}"/>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7" name="Freeform 229">
              <a:extLst>
                <a:ext uri="{FF2B5EF4-FFF2-40B4-BE49-F238E27FC236}">
                  <a16:creationId xmlns:a16="http://schemas.microsoft.com/office/drawing/2014/main" id="{73261167-AD7A-C76E-3352-1A54718C1AB6}"/>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8" name="Freeform 230">
              <a:extLst>
                <a:ext uri="{FF2B5EF4-FFF2-40B4-BE49-F238E27FC236}">
                  <a16:creationId xmlns:a16="http://schemas.microsoft.com/office/drawing/2014/main" id="{DC3D6008-CD36-A162-3A3A-171FCBC27A5C}"/>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9" name="Freeform 231">
              <a:extLst>
                <a:ext uri="{FF2B5EF4-FFF2-40B4-BE49-F238E27FC236}">
                  <a16:creationId xmlns:a16="http://schemas.microsoft.com/office/drawing/2014/main" id="{A2CF9920-E16D-0FF2-3F53-FD9AF9FBCDA4}"/>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0" name="Freeform 232">
              <a:extLst>
                <a:ext uri="{FF2B5EF4-FFF2-40B4-BE49-F238E27FC236}">
                  <a16:creationId xmlns:a16="http://schemas.microsoft.com/office/drawing/2014/main" id="{726CE5D9-78D2-1D83-31C9-42035186FA04}"/>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1" name="Freeform 233">
              <a:extLst>
                <a:ext uri="{FF2B5EF4-FFF2-40B4-BE49-F238E27FC236}">
                  <a16:creationId xmlns:a16="http://schemas.microsoft.com/office/drawing/2014/main" id="{CA423E71-C3E1-892C-41BB-AC92CE26D870}"/>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2" name="Freeform 234">
              <a:extLst>
                <a:ext uri="{FF2B5EF4-FFF2-40B4-BE49-F238E27FC236}">
                  <a16:creationId xmlns:a16="http://schemas.microsoft.com/office/drawing/2014/main" id="{B67DED31-9BB5-99C3-A2C3-CB88BB78D4FD}"/>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3" name="Freeform 235">
              <a:extLst>
                <a:ext uri="{FF2B5EF4-FFF2-40B4-BE49-F238E27FC236}">
                  <a16:creationId xmlns:a16="http://schemas.microsoft.com/office/drawing/2014/main" id="{9A81BF36-AFFB-A1DB-1073-4C6B4930EB73}"/>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4" name="Freeform 236">
              <a:extLst>
                <a:ext uri="{FF2B5EF4-FFF2-40B4-BE49-F238E27FC236}">
                  <a16:creationId xmlns:a16="http://schemas.microsoft.com/office/drawing/2014/main" id="{A0494102-F34B-4AA1-247A-C848D29124BA}"/>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5" name="Freeform 237">
              <a:extLst>
                <a:ext uri="{FF2B5EF4-FFF2-40B4-BE49-F238E27FC236}">
                  <a16:creationId xmlns:a16="http://schemas.microsoft.com/office/drawing/2014/main" id="{F201924D-7AF9-7B8E-44C8-8691DC8C376D}"/>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6" name="Freeform 238">
              <a:extLst>
                <a:ext uri="{FF2B5EF4-FFF2-40B4-BE49-F238E27FC236}">
                  <a16:creationId xmlns:a16="http://schemas.microsoft.com/office/drawing/2014/main" id="{579562A6-8280-9BB2-74F4-6337C092C139}"/>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7" name="Freeform 239">
              <a:extLst>
                <a:ext uri="{FF2B5EF4-FFF2-40B4-BE49-F238E27FC236}">
                  <a16:creationId xmlns:a16="http://schemas.microsoft.com/office/drawing/2014/main" id="{49DFD3F5-B28E-157A-5F1D-FCE2FCAF27DF}"/>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grpSp>
      <p:grpSp>
        <p:nvGrpSpPr>
          <p:cNvPr id="18" name="组合 322">
            <a:extLst>
              <a:ext uri="{FF2B5EF4-FFF2-40B4-BE49-F238E27FC236}">
                <a16:creationId xmlns:a16="http://schemas.microsoft.com/office/drawing/2014/main" id="{D5DA6CC8-4888-71E0-8769-6A1C6EED4884}"/>
              </a:ext>
            </a:extLst>
          </p:cNvPr>
          <p:cNvGrpSpPr>
            <a:grpSpLocks/>
          </p:cNvGrpSpPr>
          <p:nvPr/>
        </p:nvGrpSpPr>
        <p:grpSpPr bwMode="auto">
          <a:xfrm>
            <a:off x="8988928" y="3861530"/>
            <a:ext cx="1341626" cy="657669"/>
            <a:chOff x="2998788" y="2351088"/>
            <a:chExt cx="630238" cy="646113"/>
          </a:xfrm>
        </p:grpSpPr>
        <p:sp>
          <p:nvSpPr>
            <p:cNvPr id="19" name="Freeform 228">
              <a:extLst>
                <a:ext uri="{FF2B5EF4-FFF2-40B4-BE49-F238E27FC236}">
                  <a16:creationId xmlns:a16="http://schemas.microsoft.com/office/drawing/2014/main" id="{633794D0-5F05-27B2-CEB5-6652C256DF10}"/>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0" name="Freeform 229">
              <a:extLst>
                <a:ext uri="{FF2B5EF4-FFF2-40B4-BE49-F238E27FC236}">
                  <a16:creationId xmlns:a16="http://schemas.microsoft.com/office/drawing/2014/main" id="{F634D01D-4902-90F7-C13F-4CFD1AF6F646}"/>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1" name="Freeform 230">
              <a:extLst>
                <a:ext uri="{FF2B5EF4-FFF2-40B4-BE49-F238E27FC236}">
                  <a16:creationId xmlns:a16="http://schemas.microsoft.com/office/drawing/2014/main" id="{DF5A78AF-8181-B72B-934C-5FB6609B9AD9}"/>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2" name="Freeform 231">
              <a:extLst>
                <a:ext uri="{FF2B5EF4-FFF2-40B4-BE49-F238E27FC236}">
                  <a16:creationId xmlns:a16="http://schemas.microsoft.com/office/drawing/2014/main" id="{7578E807-4419-D34F-60B6-04FCB2B99853}"/>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3" name="Freeform 232">
              <a:extLst>
                <a:ext uri="{FF2B5EF4-FFF2-40B4-BE49-F238E27FC236}">
                  <a16:creationId xmlns:a16="http://schemas.microsoft.com/office/drawing/2014/main" id="{7B6E0D86-7201-641A-ED0C-0E56E250B598}"/>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4" name="Freeform 233">
              <a:extLst>
                <a:ext uri="{FF2B5EF4-FFF2-40B4-BE49-F238E27FC236}">
                  <a16:creationId xmlns:a16="http://schemas.microsoft.com/office/drawing/2014/main" id="{5AAFCC9A-955F-0093-61B8-1F7E5D3F1A08}"/>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5" name="Freeform 234">
              <a:extLst>
                <a:ext uri="{FF2B5EF4-FFF2-40B4-BE49-F238E27FC236}">
                  <a16:creationId xmlns:a16="http://schemas.microsoft.com/office/drawing/2014/main" id="{DAD1D1DE-1D3F-1EC9-FE20-F010A1119530}"/>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6" name="Freeform 235">
              <a:extLst>
                <a:ext uri="{FF2B5EF4-FFF2-40B4-BE49-F238E27FC236}">
                  <a16:creationId xmlns:a16="http://schemas.microsoft.com/office/drawing/2014/main" id="{30FA055A-6D3A-DE9E-AA65-09B171023268}"/>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7" name="Freeform 236">
              <a:extLst>
                <a:ext uri="{FF2B5EF4-FFF2-40B4-BE49-F238E27FC236}">
                  <a16:creationId xmlns:a16="http://schemas.microsoft.com/office/drawing/2014/main" id="{3B7B5696-4F3F-223F-950A-B346F5F9C3C2}"/>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8" name="Freeform 237">
              <a:extLst>
                <a:ext uri="{FF2B5EF4-FFF2-40B4-BE49-F238E27FC236}">
                  <a16:creationId xmlns:a16="http://schemas.microsoft.com/office/drawing/2014/main" id="{8365962A-9011-B885-640C-9BA1B058EA49}"/>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9" name="Freeform 238">
              <a:extLst>
                <a:ext uri="{FF2B5EF4-FFF2-40B4-BE49-F238E27FC236}">
                  <a16:creationId xmlns:a16="http://schemas.microsoft.com/office/drawing/2014/main" id="{2F9405DC-A6AE-B5A3-9E70-B282FE7A932B}"/>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30" name="Freeform 239">
              <a:extLst>
                <a:ext uri="{FF2B5EF4-FFF2-40B4-BE49-F238E27FC236}">
                  <a16:creationId xmlns:a16="http://schemas.microsoft.com/office/drawing/2014/main" id="{0F7B2CEA-E753-0598-4261-FA6EFA770B46}"/>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grpSp>
      <p:cxnSp>
        <p:nvCxnSpPr>
          <p:cNvPr id="32" name="Straight Connector 31">
            <a:extLst>
              <a:ext uri="{FF2B5EF4-FFF2-40B4-BE49-F238E27FC236}">
                <a16:creationId xmlns:a16="http://schemas.microsoft.com/office/drawing/2014/main" id="{22DF0355-7933-FAC6-6CBC-94D9A4BEDACB}"/>
              </a:ext>
            </a:extLst>
          </p:cNvPr>
          <p:cNvCxnSpPr/>
          <p:nvPr/>
        </p:nvCxnSpPr>
        <p:spPr>
          <a:xfrm>
            <a:off x="9656359" y="2675188"/>
            <a:ext cx="0" cy="119826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21D4EE8-3EA7-B771-C525-CBADB3B0C4DA}"/>
              </a:ext>
            </a:extLst>
          </p:cNvPr>
          <p:cNvCxnSpPr>
            <a:cxnSpLocks/>
          </p:cNvCxnSpPr>
          <p:nvPr/>
        </p:nvCxnSpPr>
        <p:spPr>
          <a:xfrm>
            <a:off x="10328863" y="2645294"/>
            <a:ext cx="1119988" cy="6561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CE5AA58-8A78-D26E-CA9B-34104E7985C2}"/>
              </a:ext>
            </a:extLst>
          </p:cNvPr>
          <p:cNvCxnSpPr>
            <a:cxnSpLocks/>
          </p:cNvCxnSpPr>
          <p:nvPr/>
        </p:nvCxnSpPr>
        <p:spPr>
          <a:xfrm flipV="1">
            <a:off x="10327173" y="3941224"/>
            <a:ext cx="1270374" cy="2410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87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ltLang="zh-CN" dirty="0"/>
              <a:t>Desired Capabilities and Their Challenges</a:t>
            </a:r>
            <a:endParaRPr lang="zh-CN" altLang="en-US" dirty="0"/>
          </a:p>
        </p:txBody>
      </p:sp>
      <p:sp>
        <p:nvSpPr>
          <p:cNvPr id="4" name="Rectangle 1"/>
          <p:cNvSpPr>
            <a:spLocks noChangeArrowheads="1"/>
          </p:cNvSpPr>
          <p:nvPr/>
        </p:nvSpPr>
        <p:spPr bwMode="auto">
          <a:xfrm>
            <a:off x="1" y="-244989"/>
            <a:ext cx="65" cy="949677"/>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280" numCol="1" anchor="ctr" anchorCtr="0" compatLnSpc="1">
            <a:prstTxWarp prst="textNoShape">
              <a:avLst/>
            </a:prstTxWarp>
            <a:spAutoFit/>
          </a:bodyPr>
          <a:lstStyle/>
          <a:p>
            <a:pPr defTabSz="914034" eaLnBrk="0" fontAlgn="base" hangingPunct="0">
              <a:spcBef>
                <a:spcPct val="0"/>
              </a:spcBef>
              <a:spcAft>
                <a:spcPct val="0"/>
              </a:spcAft>
            </a:pPr>
            <a:endParaRPr lang="zh-CN" altLang="zh-CN" sz="1799" dirty="0">
              <a:latin typeface="Arial" panose="020B0604020202020204" pitchFamily="34" charset="0"/>
            </a:endParaRPr>
          </a:p>
        </p:txBody>
      </p:sp>
      <p:sp>
        <p:nvSpPr>
          <p:cNvPr id="2" name="TextBox 1">
            <a:extLst>
              <a:ext uri="{FF2B5EF4-FFF2-40B4-BE49-F238E27FC236}">
                <a16:creationId xmlns:a16="http://schemas.microsoft.com/office/drawing/2014/main" id="{7208CBDD-4CA3-42A4-A682-15116768F68A}"/>
              </a:ext>
            </a:extLst>
          </p:cNvPr>
          <p:cNvSpPr txBox="1"/>
          <p:nvPr/>
        </p:nvSpPr>
        <p:spPr>
          <a:xfrm>
            <a:off x="726664" y="1196932"/>
            <a:ext cx="10841221" cy="5632311"/>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accent6"/>
                </a:solidFill>
              </a:rPr>
              <a:t>Long distance “nearly” lossless transportation </a:t>
            </a:r>
            <a:r>
              <a:rPr lang="en-US" sz="2000" dirty="0"/>
              <a:t>to preserve an intra-DC style communication albeit realized over “lossy”  wide area connectivity, over possibly heterogenous network capabilities</a:t>
            </a:r>
          </a:p>
          <a:p>
            <a:pPr marL="742950" lvl="1" indent="-285750">
              <a:buFont typeface="Arial" panose="020B0604020202020204" pitchFamily="34" charset="0"/>
              <a:buChar char="•"/>
            </a:pPr>
            <a:r>
              <a:rPr lang="en-GB" b="1" u="sng" dirty="0"/>
              <a:t>M</a:t>
            </a:r>
            <a:r>
              <a:rPr lang="en-US" b="1" u="sng" dirty="0" err="1"/>
              <a:t>ain</a:t>
            </a:r>
            <a:r>
              <a:rPr lang="en-US" b="1" u="sng" dirty="0"/>
              <a:t> challenge</a:t>
            </a:r>
            <a:r>
              <a:rPr lang="en-US" dirty="0"/>
              <a:t>: </a:t>
            </a:r>
            <a:r>
              <a:rPr lang="en-US" b="1" dirty="0"/>
              <a:t>congestion control </a:t>
            </a:r>
            <a:r>
              <a:rPr lang="en-US" dirty="0"/>
              <a:t>to improve on goodput among DCs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Enable </a:t>
            </a:r>
            <a:r>
              <a:rPr lang="en-US" sz="2000" b="1" dirty="0">
                <a:solidFill>
                  <a:schemeClr val="accent6"/>
                </a:solidFill>
              </a:rPr>
              <a:t>federated learning </a:t>
            </a:r>
            <a:r>
              <a:rPr lang="en-US" sz="2000" dirty="0"/>
              <a:t>across DCs to loosen the otherwise needed localized training within DCs</a:t>
            </a:r>
          </a:p>
          <a:p>
            <a:pPr marL="742950" lvl="1" indent="-285750">
              <a:buFont typeface="Arial" panose="020B0604020202020204" pitchFamily="34" charset="0"/>
              <a:buChar char="•"/>
            </a:pPr>
            <a:r>
              <a:rPr lang="en-GB" b="1" u="sng" dirty="0"/>
              <a:t>M</a:t>
            </a:r>
            <a:r>
              <a:rPr lang="en-US" b="1" u="sng" dirty="0" err="1"/>
              <a:t>ain</a:t>
            </a:r>
            <a:r>
              <a:rPr lang="en-US" b="1" u="sng" dirty="0"/>
              <a:t> challenge</a:t>
            </a:r>
            <a:r>
              <a:rPr lang="en-US" dirty="0"/>
              <a:t>: Efficient support for cross-DC </a:t>
            </a:r>
            <a:r>
              <a:rPr lang="en-US" b="1" dirty="0"/>
              <a:t>collective communication</a:t>
            </a:r>
          </a:p>
          <a:p>
            <a:pPr marL="285750" indent="-285750">
              <a:buFont typeface="Arial" panose="020B0604020202020204" pitchFamily="34" charset="0"/>
              <a:buChar char="•"/>
            </a:pPr>
            <a:endParaRPr lang="en-US" sz="2000" b="1" dirty="0">
              <a:solidFill>
                <a:schemeClr val="accent6"/>
              </a:solidFill>
            </a:endParaRPr>
          </a:p>
          <a:p>
            <a:pPr marL="285750" indent="-285750">
              <a:buFont typeface="Arial" panose="020B0604020202020204" pitchFamily="34" charset="0"/>
              <a:buChar char="•"/>
            </a:pPr>
            <a:r>
              <a:rPr lang="en-US" sz="2000" b="1" dirty="0">
                <a:solidFill>
                  <a:schemeClr val="accent6"/>
                </a:solidFill>
              </a:rPr>
              <a:t>Topology-affine communication </a:t>
            </a:r>
            <a:r>
              <a:rPr lang="en-US" sz="2000" dirty="0"/>
              <a:t>that utilizes network topology knowledge to suitably segregate training task to optimize intra-DC training for performance reasons </a:t>
            </a:r>
          </a:p>
          <a:p>
            <a:pPr marL="742950" lvl="1" indent="-285750">
              <a:buFont typeface="Arial" panose="020B0604020202020204" pitchFamily="34" charset="0"/>
              <a:buChar char="•"/>
            </a:pPr>
            <a:r>
              <a:rPr lang="en-US" b="1" u="sng" dirty="0"/>
              <a:t>Main challenge</a:t>
            </a:r>
            <a:r>
              <a:rPr lang="en-US" dirty="0"/>
              <a:t>: </a:t>
            </a:r>
            <a:r>
              <a:rPr lang="en-US" b="1" dirty="0"/>
              <a:t>Knowledge </a:t>
            </a:r>
            <a:r>
              <a:rPr lang="en-US" dirty="0"/>
              <a:t>of network  topology across underlays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Allowing a possibly very large number of </a:t>
            </a:r>
            <a:r>
              <a:rPr lang="en-US" sz="2000" b="1" dirty="0">
                <a:solidFill>
                  <a:schemeClr val="accent6"/>
                </a:solidFill>
              </a:rPr>
              <a:t>inferencing requests</a:t>
            </a:r>
            <a:r>
              <a:rPr lang="en-US" sz="2000" dirty="0"/>
              <a:t>, destined to regional DC after the training provided a suitable model</a:t>
            </a:r>
          </a:p>
          <a:p>
            <a:pPr marL="742950" lvl="1" indent="-285750">
              <a:buFont typeface="Arial" panose="020B0604020202020204" pitchFamily="34" charset="0"/>
              <a:buChar char="•"/>
            </a:pPr>
            <a:r>
              <a:rPr lang="en-GB" b="1" u="sng" dirty="0"/>
              <a:t>M</a:t>
            </a:r>
            <a:r>
              <a:rPr lang="en-US" b="1" u="sng" dirty="0" err="1"/>
              <a:t>ain</a:t>
            </a:r>
            <a:r>
              <a:rPr lang="en-US" b="1" u="sng" dirty="0"/>
              <a:t> challenge</a:t>
            </a:r>
            <a:r>
              <a:rPr lang="en-US" dirty="0"/>
              <a:t>: </a:t>
            </a:r>
            <a:r>
              <a:rPr lang="en-US" b="1" dirty="0"/>
              <a:t>congestion  control </a:t>
            </a:r>
            <a:r>
              <a:rPr lang="en-US" dirty="0"/>
              <a:t>from senders to DC due to possibly millions of in/inter-dependent control loops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Allow for </a:t>
            </a:r>
            <a:r>
              <a:rPr lang="en-GB" sz="2000" b="1" dirty="0">
                <a:solidFill>
                  <a:schemeClr val="accent6"/>
                </a:solidFill>
              </a:rPr>
              <a:t>data to be utilized </a:t>
            </a:r>
            <a:r>
              <a:rPr lang="en-GB" sz="2000" dirty="0"/>
              <a:t>and injected from customers towards AI training sites (AI as a Service)</a:t>
            </a:r>
            <a:endParaRPr lang="en-US" sz="2000" dirty="0"/>
          </a:p>
          <a:p>
            <a:pPr marL="742950" lvl="1" indent="-285750">
              <a:buFont typeface="Arial" panose="020B0604020202020204" pitchFamily="34" charset="0"/>
              <a:buChar char="•"/>
            </a:pPr>
            <a:r>
              <a:rPr lang="en-GB" b="1" u="sng" dirty="0"/>
              <a:t>M</a:t>
            </a:r>
            <a:r>
              <a:rPr lang="en-US" b="1" u="sng" dirty="0" err="1"/>
              <a:t>ain</a:t>
            </a:r>
            <a:r>
              <a:rPr lang="en-US" b="1" u="sng" dirty="0"/>
              <a:t> challenge</a:t>
            </a:r>
            <a:r>
              <a:rPr lang="en-US" dirty="0"/>
              <a:t>: data/transfer </a:t>
            </a:r>
            <a:r>
              <a:rPr lang="en-US" b="1" dirty="0"/>
              <a:t>attestation</a:t>
            </a:r>
            <a:r>
              <a:rPr lang="en-US" dirty="0"/>
              <a:t> , particularly for data originating from customer sites</a:t>
            </a:r>
          </a:p>
        </p:txBody>
      </p:sp>
    </p:spTree>
    <p:extLst>
      <p:ext uri="{BB962C8B-B14F-4D97-AF65-F5344CB8AC3E}">
        <p14:creationId xmlns:p14="http://schemas.microsoft.com/office/powerpoint/2010/main" val="7710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7" id="{C84A9F66-3378-41E8-9532-70C1B6338C60}" vid="{46520EA0-D8F7-47D2-A310-41503B2DCB9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内部胶片模板</Template>
  <TotalTime>4274</TotalTime>
  <Words>565</Words>
  <Application>Microsoft Office PowerPoint</Application>
  <PresentationFormat>Widescreen</PresentationFormat>
  <Paragraphs>61</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微软雅黑</vt:lpstr>
      <vt:lpstr>微软雅黑</vt:lpstr>
      <vt:lpstr>黑体</vt:lpstr>
      <vt:lpstr>.AppleSystemUIFont</vt:lpstr>
      <vt:lpstr>Arial</vt:lpstr>
      <vt:lpstr>Calibri</vt:lpstr>
      <vt:lpstr>Wingdings</vt:lpstr>
      <vt:lpstr>Office 主题</vt:lpstr>
      <vt:lpstr>Inter-DC AI: Requirements &amp; Opportunities</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Jiayihao</dc:creator>
  <cp:lastModifiedBy>Dirk Trossen</cp:lastModifiedBy>
  <cp:revision>192</cp:revision>
  <dcterms:created xsi:type="dcterms:W3CDTF">2021-01-15T02:26:44Z</dcterms:created>
  <dcterms:modified xsi:type="dcterms:W3CDTF">2024-07-25T03:19:33Z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(3)9CCLYJieuGekBF6MHvvSkoC1oQzdpWX+vpccVEW5mSYRO88YfMejev121Q/5z4Lvfa0ZtDRi
HmLUlAI2+EG8Nfy7XtMIRb4DSpSw6NeOVveAgUbPYM+RN+Y7mnJv/HLo6N1PfdmAY2ZUfS6+
IXelDdOdD8XqYjrNz8Im9Zhxh+BE29qy2u9MfGDu4tpo5Fa0gfRHtwCQllcYfpWARnbBhpKA
CQ1Tx+y6lSX5Pa0JsR</vt:lpwstr>
  </property>
  <property fmtid="{D5CDD505-2E9C-101B-9397-08002B2CF9AE}" pid="3" name="_2015_ms_pID_7253431">
    <vt:lpwstr>JXKZs8D/eUf0hN3VL6Z1sKY7dOUL//16LxBjjhp8M+/Biz59j+tT2c
tkeivGhxcNJQkVpsOsk0gOqwtRnnRKfMUa7D1/o9jEHzUnTsinKD76swbSY7523kOgmsclLY
B+HfQIOmKUNC2TT3IVjlolDzas4eHKyNZRn334MDBL3FCgr24K7UugGNZ5KVy3e5cRq4Ft6b
wvYMieFt/+8ezegPzQKBss+S6ujVSdQihUGg</vt:lpwstr>
  </property>
  <property fmtid="{D5CDD505-2E9C-101B-9397-08002B2CF9AE}" pid="4" name="_2015_ms_pID_7253432">
    <vt:lpwstr>DCy+Y6s6IFta0i2fZoG+IBg=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1655108241</vt:lpwstr>
  </property>
</Properties>
</file>