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sldIdLst>
    <p:sldId id="355" r:id="rId2"/>
    <p:sldId id="354"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AC67999-4F6E-4DC9-B9D8-AFD8BCF6B728}">
          <p14:sldIdLst>
            <p14:sldId id="355"/>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FFFFFF"/>
    <a:srgbClr val="C80000"/>
    <a:srgbClr val="CC0000"/>
    <a:srgbClr val="BE6402"/>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6450" autoAdjust="0"/>
  </p:normalViewPr>
  <p:slideViewPr>
    <p:cSldViewPr snapToGrid="0">
      <p:cViewPr varScale="1">
        <p:scale>
          <a:sx n="54" d="100"/>
          <a:sy n="54" d="100"/>
        </p:scale>
        <p:origin x="114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276A9-F8EA-4524-A57D-AC15174C1E8D}" type="datetimeFigureOut">
              <a:rPr lang="zh-CN" altLang="en-US" smtClean="0"/>
              <a:t>2024/7/25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E3FA4-70BC-4709-9C87-D20BF4DEA2E8}" type="slidenum">
              <a:rPr lang="zh-CN" altLang="en-US" smtClean="0"/>
              <a:t>‹#›</a:t>
            </a:fld>
            <a:endParaRPr lang="zh-CN" altLang="en-US"/>
          </a:p>
        </p:txBody>
      </p:sp>
    </p:spTree>
    <p:extLst>
      <p:ext uri="{BB962C8B-B14F-4D97-AF65-F5344CB8AC3E}">
        <p14:creationId xmlns:p14="http://schemas.microsoft.com/office/powerpoint/2010/main" val="426229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2</a:t>
            </a:fld>
            <a:endParaRPr lang="zh-CN" altLang="en-US"/>
          </a:p>
        </p:txBody>
      </p:sp>
    </p:spTree>
    <p:extLst>
      <p:ext uri="{BB962C8B-B14F-4D97-AF65-F5344CB8AC3E}">
        <p14:creationId xmlns:p14="http://schemas.microsoft.com/office/powerpoint/2010/main" val="11332620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996991" y="6150941"/>
            <a:ext cx="4138943" cy="20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300" b="1"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HUAWEI TECHNOLOGIES CO., LTD.</a:t>
            </a:r>
          </a:p>
        </p:txBody>
      </p:sp>
      <p:pic>
        <p:nvPicPr>
          <p:cNvPr id="5" name="Picture 2" descr="\\Mac\Home\Desktop\Huaw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39042" y="5516901"/>
            <a:ext cx="877400" cy="880261"/>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幻灯片起始页</a:t>
            </a:r>
          </a:p>
        </p:txBody>
      </p:sp>
    </p:spTree>
    <p:extLst>
      <p:ext uri="{BB962C8B-B14F-4D97-AF65-F5344CB8AC3E}">
        <p14:creationId xmlns:p14="http://schemas.microsoft.com/office/powerpoint/2010/main" val="8756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998721" y="6356348"/>
            <a:ext cx="2743200" cy="365125"/>
          </a:xfrm>
        </p:spPr>
        <p:txBody>
          <a:bodyPr/>
          <a:lstStyle/>
          <a:p>
            <a:fld id="{3B2EB907-FB1D-4A7B-A172-23AD64D89EC6}" type="slidenum">
              <a:rPr lang="zh-CN" altLang="en-US" smtClean="0"/>
              <a:t>‹#›</a:t>
            </a:fld>
            <a:endParaRPr lang="zh-CN" altLang="en-US"/>
          </a:p>
        </p:txBody>
      </p:sp>
      <p:pic>
        <p:nvPicPr>
          <p:cNvPr id="8"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0"/>
            <a:ext cx="403761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页脚占位符 5"/>
          <p:cNvSpPr>
            <a:spLocks noGrp="1"/>
          </p:cNvSpPr>
          <p:nvPr>
            <p:ph type="ftr" sz="quarter" idx="11"/>
          </p:nvPr>
        </p:nvSpPr>
        <p:spPr>
          <a:xfrm>
            <a:off x="428378" y="6356349"/>
            <a:ext cx="3180862" cy="365125"/>
          </a:xfrm>
        </p:spPr>
        <p:txBody>
          <a:bodyPr/>
          <a:lstStyle>
            <a:lvl1pPr>
              <a:defRPr b="1">
                <a:solidFill>
                  <a:schemeClr val="bg1"/>
                </a:solidFill>
              </a:defRPr>
            </a:lvl1pPr>
          </a:lstStyle>
          <a:p>
            <a:r>
              <a:rPr lang="en-US" altLang="zh-CN" dirty="0"/>
              <a:t>Huawei Confidential</a:t>
            </a:r>
            <a:endParaRPr lang="zh-CN" altLang="en-US" dirty="0"/>
          </a:p>
        </p:txBody>
      </p:sp>
      <p:sp>
        <p:nvSpPr>
          <p:cNvPr id="3" name="内容占位符 2"/>
          <p:cNvSpPr>
            <a:spLocks noGrp="1"/>
          </p:cNvSpPr>
          <p:nvPr>
            <p:ph idx="1"/>
          </p:nvPr>
        </p:nvSpPr>
        <p:spPr>
          <a:xfrm>
            <a:off x="4589093" y="612321"/>
            <a:ext cx="7152828" cy="5248729"/>
          </a:xfrm>
        </p:spPr>
        <p:txBody>
          <a:bodyPr anchor="ctr">
            <a:normAutofit/>
          </a:bodyPr>
          <a:lstStyle>
            <a:lvl1pPr marL="514350" indent="-514350">
              <a:buFont typeface="+mj-lt"/>
              <a:buAutoNum type="arabicPeriod"/>
              <a:defRPr sz="2800">
                <a:solidFill>
                  <a:schemeClr val="tx1">
                    <a:lumMod val="75000"/>
                    <a:lumOff val="25000"/>
                  </a:schemeClr>
                </a:solidFill>
              </a:defRPr>
            </a:lvl1pPr>
            <a:lvl2pPr marL="971550" indent="-514350">
              <a:buFont typeface="+mj-lt"/>
              <a:buAutoNum type="arabicPeriod"/>
              <a:defRPr sz="2400">
                <a:solidFill>
                  <a:schemeClr val="tx1">
                    <a:lumMod val="75000"/>
                    <a:lumOff val="25000"/>
                  </a:schemeClr>
                </a:solidFill>
              </a:defRPr>
            </a:lvl2pPr>
            <a:lvl3pPr marL="1371600" indent="-457200">
              <a:buFont typeface="+mj-lt"/>
              <a:buAutoNum type="arabicPeriod"/>
              <a:defRPr sz="2000">
                <a:solidFill>
                  <a:schemeClr val="tx1">
                    <a:lumMod val="75000"/>
                    <a:lumOff val="25000"/>
                  </a:schemeClr>
                </a:solidFill>
              </a:defRPr>
            </a:lvl3pPr>
            <a:lvl4pPr marL="1828800" indent="-457200">
              <a:buFont typeface="+mj-lt"/>
              <a:buAutoNum type="arabicPeriod"/>
              <a:defRPr sz="1800">
                <a:solidFill>
                  <a:schemeClr val="tx1">
                    <a:lumMod val="75000"/>
                    <a:lumOff val="25000"/>
                  </a:schemeClr>
                </a:solidFill>
              </a:defRPr>
            </a:lvl4pPr>
            <a:lvl5pPr marL="2286000" indent="-457200">
              <a:buFont typeface="+mj-lt"/>
              <a:buAutoNum type="arabicPeriod"/>
              <a:defRPr sz="1800">
                <a:solidFill>
                  <a:schemeClr val="tx1">
                    <a:lumMod val="75000"/>
                    <a:lumOff val="25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190990" y="3058898"/>
            <a:ext cx="3655638" cy="740204"/>
          </a:xfrm>
        </p:spPr>
        <p:txBody>
          <a:bodyPr anchor="ctr">
            <a:normAutofit/>
          </a:bodyPr>
          <a:lstStyle>
            <a:lvl1pPr marL="0" indent="0" algn="ctr">
              <a:buNone/>
              <a:defRPr sz="4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报告内容</a:t>
            </a:r>
            <a:r>
              <a:rPr lang="en-US" altLang="zh-CN" dirty="0"/>
              <a:t> </a:t>
            </a:r>
            <a:endParaRPr lang="zh-CN" altLang="en-US" dirty="0"/>
          </a:p>
        </p:txBody>
      </p:sp>
    </p:spTree>
    <p:extLst>
      <p:ext uri="{BB962C8B-B14F-4D97-AF65-F5344CB8AC3E}">
        <p14:creationId xmlns:p14="http://schemas.microsoft.com/office/powerpoint/2010/main" val="18643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 y="117805"/>
            <a:ext cx="11740243" cy="605380"/>
          </a:xfrm>
        </p:spPr>
        <p:txBody>
          <a:bodyPr>
            <a:normAutofit/>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220435" y="794759"/>
            <a:ext cx="11740243" cy="5556614"/>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5" name="页脚占位符 4"/>
          <p:cNvSpPr>
            <a:spLocks noGrp="1"/>
          </p:cNvSpPr>
          <p:nvPr>
            <p:ph type="ftr" sz="quarter" idx="11"/>
          </p:nvPr>
        </p:nvSpPr>
        <p:spPr>
          <a:xfrm>
            <a:off x="4033156" y="6432340"/>
            <a:ext cx="4114800" cy="365125"/>
          </a:xfrm>
        </p:spPr>
        <p:txBody>
          <a:bodyPr/>
          <a:lstStyle>
            <a:lvl1pPr>
              <a:defRPr b="1"/>
            </a:lvl1pPr>
          </a:lstStyle>
          <a:p>
            <a:r>
              <a:rPr lang="en-US" altLang="zh-CN" dirty="0"/>
              <a:t>Huawei Confidential</a:t>
            </a:r>
            <a:endParaRPr lang="zh-CN" altLang="en-US" dirty="0"/>
          </a:p>
        </p:txBody>
      </p:sp>
      <p:sp>
        <p:nvSpPr>
          <p:cNvPr id="6" name="灯片编号占位符 5"/>
          <p:cNvSpPr>
            <a:spLocks noGrp="1"/>
          </p:cNvSpPr>
          <p:nvPr>
            <p:ph type="sldNum" sz="quarter" idx="12"/>
          </p:nvPr>
        </p:nvSpPr>
        <p:spPr>
          <a:xfrm>
            <a:off x="9217478" y="6432340"/>
            <a:ext cx="2743200" cy="365125"/>
          </a:xfrm>
        </p:spPr>
        <p:txBody>
          <a:bodyPr/>
          <a:lstStyle>
            <a:lvl1pPr>
              <a:defRPr b="1"/>
            </a:lvl1pPr>
          </a:lstStyle>
          <a:p>
            <a:fld id="{58F0DF12-7358-42AF-9D69-5AE0A19CED27}" type="slidenum">
              <a:rPr lang="zh-CN" altLang="en-US" smtClean="0"/>
              <a:pPr/>
              <a:t>‹#›</a:t>
            </a:fld>
            <a:endParaRPr lang="zh-CN" altLang="en-US" dirty="0"/>
          </a:p>
        </p:txBody>
      </p:sp>
    </p:spTree>
    <p:extLst>
      <p:ext uri="{BB962C8B-B14F-4D97-AF65-F5344CB8AC3E}">
        <p14:creationId xmlns:p14="http://schemas.microsoft.com/office/powerpoint/2010/main" val="257373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5"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过渡页标题</a:t>
            </a:r>
          </a:p>
        </p:txBody>
      </p:sp>
    </p:spTree>
    <p:extLst>
      <p:ext uri="{BB962C8B-B14F-4D97-AF65-F5344CB8AC3E}">
        <p14:creationId xmlns:p14="http://schemas.microsoft.com/office/powerpoint/2010/main" val="331004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幻灯片制作参考规范">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408526" y="1490912"/>
            <a:ext cx="2459567" cy="316483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:32-35pt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Medium</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a:p>
            <a:pPr algn="r">
              <a:lnSpc>
                <a:spcPct val="7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:20-22pt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:18pt  </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Regular</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p:txBody>
      </p:sp>
      <p:sp>
        <p:nvSpPr>
          <p:cNvPr id="7" name="Rectangle 7"/>
          <p:cNvSpPr>
            <a:spLocks noChangeArrowheads="1"/>
          </p:cNvSpPr>
          <p:nvPr userDrawn="1"/>
        </p:nvSpPr>
        <p:spPr bwMode="auto">
          <a:xfrm>
            <a:off x="3214611" y="1490912"/>
            <a:ext cx="2459567" cy="21861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:30-32pt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黑体 </a:t>
            </a:r>
          </a:p>
          <a:p>
            <a:pPr algn="r">
              <a:lnSpc>
                <a:spcPct val="12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:18-20pt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细黑体</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Group 77"/>
          <p:cNvGrpSpPr>
            <a:grpSpLocks/>
          </p:cNvGrpSpPr>
          <p:nvPr userDrawn="1"/>
        </p:nvGrpSpPr>
        <p:grpSpPr bwMode="auto">
          <a:xfrm>
            <a:off x="8640530" y="1383362"/>
            <a:ext cx="986367" cy="3224213"/>
            <a:chOff x="5893" y="2251"/>
            <a:chExt cx="466" cy="2031"/>
          </a:xfrm>
        </p:grpSpPr>
        <p:grpSp>
          <p:nvGrpSpPr>
            <p:cNvPr id="11" name="Group 79"/>
            <p:cNvGrpSpPr>
              <a:grpSpLocks/>
            </p:cNvGrpSpPr>
            <p:nvPr userDrawn="1"/>
          </p:nvGrpSpPr>
          <p:grpSpPr bwMode="auto">
            <a:xfrm>
              <a:off x="5893" y="2387"/>
              <a:ext cx="466" cy="115"/>
              <a:chOff x="5893" y="2387"/>
              <a:chExt cx="466" cy="115"/>
            </a:xfrm>
          </p:grpSpPr>
          <p:sp>
            <p:nvSpPr>
              <p:cNvPr id="72"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84"/>
            <p:cNvGrpSpPr>
              <a:grpSpLocks/>
            </p:cNvGrpSpPr>
            <p:nvPr userDrawn="1"/>
          </p:nvGrpSpPr>
          <p:grpSpPr bwMode="auto">
            <a:xfrm>
              <a:off x="5893" y="2523"/>
              <a:ext cx="466" cy="115"/>
              <a:chOff x="5893" y="2523"/>
              <a:chExt cx="466" cy="115"/>
            </a:xfrm>
          </p:grpSpPr>
          <p:sp>
            <p:nvSpPr>
              <p:cNvPr id="68"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89"/>
            <p:cNvGrpSpPr>
              <a:grpSpLocks/>
            </p:cNvGrpSpPr>
            <p:nvPr userDrawn="1"/>
          </p:nvGrpSpPr>
          <p:grpSpPr bwMode="auto">
            <a:xfrm>
              <a:off x="5893" y="2659"/>
              <a:ext cx="466" cy="115"/>
              <a:chOff x="5893" y="2659"/>
              <a:chExt cx="466" cy="115"/>
            </a:xfrm>
          </p:grpSpPr>
          <p:sp>
            <p:nvSpPr>
              <p:cNvPr id="64"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94"/>
            <p:cNvGrpSpPr>
              <a:grpSpLocks/>
            </p:cNvGrpSpPr>
            <p:nvPr userDrawn="1"/>
          </p:nvGrpSpPr>
          <p:grpSpPr bwMode="auto">
            <a:xfrm>
              <a:off x="5893" y="2251"/>
              <a:ext cx="466" cy="119"/>
              <a:chOff x="5893" y="2251"/>
              <a:chExt cx="466" cy="119"/>
            </a:xfrm>
          </p:grpSpPr>
          <p:sp>
            <p:nvSpPr>
              <p:cNvPr id="60"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99"/>
            <p:cNvGrpSpPr>
              <a:grpSpLocks/>
            </p:cNvGrpSpPr>
            <p:nvPr userDrawn="1"/>
          </p:nvGrpSpPr>
          <p:grpSpPr bwMode="auto">
            <a:xfrm>
              <a:off x="5893" y="2886"/>
              <a:ext cx="466" cy="115"/>
              <a:chOff x="5893" y="2886"/>
              <a:chExt cx="466" cy="115"/>
            </a:xfrm>
          </p:grpSpPr>
          <p:sp>
            <p:nvSpPr>
              <p:cNvPr id="56"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04"/>
            <p:cNvGrpSpPr>
              <a:grpSpLocks/>
            </p:cNvGrpSpPr>
            <p:nvPr userDrawn="1"/>
          </p:nvGrpSpPr>
          <p:grpSpPr bwMode="auto">
            <a:xfrm>
              <a:off x="5893" y="3022"/>
              <a:ext cx="466" cy="115"/>
              <a:chOff x="5893" y="3022"/>
              <a:chExt cx="466" cy="115"/>
            </a:xfrm>
          </p:grpSpPr>
          <p:sp>
            <p:nvSpPr>
              <p:cNvPr id="52"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09"/>
            <p:cNvGrpSpPr>
              <a:grpSpLocks/>
            </p:cNvGrpSpPr>
            <p:nvPr userDrawn="1"/>
          </p:nvGrpSpPr>
          <p:grpSpPr bwMode="auto">
            <a:xfrm>
              <a:off x="5893" y="3158"/>
              <a:ext cx="466" cy="115"/>
              <a:chOff x="5893" y="3158"/>
              <a:chExt cx="466" cy="115"/>
            </a:xfrm>
          </p:grpSpPr>
          <p:sp>
            <p:nvSpPr>
              <p:cNvPr id="48"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14"/>
            <p:cNvGrpSpPr>
              <a:grpSpLocks/>
            </p:cNvGrpSpPr>
            <p:nvPr userDrawn="1"/>
          </p:nvGrpSpPr>
          <p:grpSpPr bwMode="auto">
            <a:xfrm>
              <a:off x="5893" y="3385"/>
              <a:ext cx="466" cy="115"/>
              <a:chOff x="5893" y="3385"/>
              <a:chExt cx="466" cy="115"/>
            </a:xfrm>
          </p:grpSpPr>
          <p:sp>
            <p:nvSpPr>
              <p:cNvPr id="44"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119"/>
            <p:cNvGrpSpPr>
              <a:grpSpLocks/>
            </p:cNvGrpSpPr>
            <p:nvPr userDrawn="1"/>
          </p:nvGrpSpPr>
          <p:grpSpPr bwMode="auto">
            <a:xfrm>
              <a:off x="5893" y="3521"/>
              <a:ext cx="466" cy="115"/>
              <a:chOff x="5893" y="3521"/>
              <a:chExt cx="466" cy="115"/>
            </a:xfrm>
          </p:grpSpPr>
          <p:sp>
            <p:nvSpPr>
              <p:cNvPr id="40"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24"/>
            <p:cNvGrpSpPr>
              <a:grpSpLocks/>
            </p:cNvGrpSpPr>
            <p:nvPr userDrawn="1"/>
          </p:nvGrpSpPr>
          <p:grpSpPr bwMode="auto">
            <a:xfrm>
              <a:off x="5893" y="3657"/>
              <a:ext cx="466" cy="115"/>
              <a:chOff x="5893" y="3657"/>
              <a:chExt cx="466" cy="115"/>
            </a:xfrm>
          </p:grpSpPr>
          <p:sp>
            <p:nvSpPr>
              <p:cNvPr id="36"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129"/>
            <p:cNvGrpSpPr>
              <a:grpSpLocks/>
            </p:cNvGrpSpPr>
            <p:nvPr userDrawn="1"/>
          </p:nvGrpSpPr>
          <p:grpSpPr bwMode="auto">
            <a:xfrm>
              <a:off x="5893" y="3884"/>
              <a:ext cx="466" cy="115"/>
              <a:chOff x="5893" y="3884"/>
              <a:chExt cx="466" cy="115"/>
            </a:xfrm>
          </p:grpSpPr>
          <p:sp>
            <p:nvSpPr>
              <p:cNvPr id="32"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34"/>
            <p:cNvGrpSpPr>
              <a:grpSpLocks/>
            </p:cNvGrpSpPr>
            <p:nvPr userDrawn="1"/>
          </p:nvGrpSpPr>
          <p:grpSpPr bwMode="auto">
            <a:xfrm>
              <a:off x="5893" y="4026"/>
              <a:ext cx="466" cy="115"/>
              <a:chOff x="5893" y="4026"/>
              <a:chExt cx="466" cy="115"/>
            </a:xfrm>
          </p:grpSpPr>
          <p:sp>
            <p:nvSpPr>
              <p:cNvPr id="28"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9"/>
            <p:cNvGrpSpPr>
              <a:grpSpLocks/>
            </p:cNvGrpSpPr>
            <p:nvPr userDrawn="1"/>
          </p:nvGrpSpPr>
          <p:grpSpPr bwMode="auto">
            <a:xfrm>
              <a:off x="5893" y="4167"/>
              <a:ext cx="466" cy="115"/>
              <a:chOff x="5893" y="4167"/>
              <a:chExt cx="466" cy="115"/>
            </a:xfrm>
          </p:grpSpPr>
          <p:sp>
            <p:nvSpPr>
              <p:cNvPr id="24"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6" name="Rectangle 144"/>
          <p:cNvSpPr>
            <a:spLocks noChangeArrowheads="1"/>
          </p:cNvSpPr>
          <p:nvPr userDrawn="1"/>
        </p:nvSpPr>
        <p:spPr bwMode="auto">
          <a:xfrm>
            <a:off x="9908617" y="3178925"/>
            <a:ext cx="1589617" cy="14286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配色参考方案：</a:t>
            </a:r>
          </a:p>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建议同一页面内不超过四种颜色，以下是</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77" name="Rectangle 145"/>
          <p:cNvSpPr>
            <a:spLocks noChangeArrowheads="1"/>
          </p:cNvSpPr>
          <p:nvPr userDrawn="1"/>
        </p:nvSpPr>
        <p:spPr bwMode="auto">
          <a:xfrm>
            <a:off x="9866283" y="1346843"/>
            <a:ext cx="1494367" cy="5053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客户或者合作伙伴的标志放在右上角</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Rectangle 7"/>
          <p:cNvSpPr>
            <a:spLocks noChangeArrowheads="1"/>
          </p:cNvSpPr>
          <p:nvPr userDrawn="1"/>
        </p:nvSpPr>
        <p:spPr bwMode="auto">
          <a:xfrm>
            <a:off x="220435" y="224315"/>
            <a:ext cx="5147570" cy="7101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a:lnSpc>
                <a:spcPct val="125000"/>
              </a:lnSpc>
              <a:spcBef>
                <a:spcPct val="20000"/>
              </a:spcBef>
            </a:pPr>
            <a:r>
              <a:rPr kumimoji="0" lang="zh-CN" altLang="en-US" sz="3600" b="1" i="0" u="none" strike="noStrike" kern="1200" cap="none" spc="0" normalizeH="0" baseline="0" noProof="0" dirty="0">
                <a:ln>
                  <a:noFill/>
                </a:ln>
                <a:solidFill>
                  <a:srgbClr val="C80000"/>
                </a:solidFill>
                <a:effectLst/>
                <a:uLnTx/>
                <a:uFillTx/>
                <a:latin typeface="微软雅黑" panose="020B0503020204020204" pitchFamily="34" charset="-122"/>
                <a:ea typeface="微软雅黑" panose="020B0503020204020204" pitchFamily="34" charset="-122"/>
                <a:cs typeface="+mj-cs"/>
              </a:rPr>
              <a:t>幻灯片制作参考规范</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4"/>
          <p:cNvSpPr txBox="1"/>
          <p:nvPr userDrawn="1"/>
        </p:nvSpPr>
        <p:spPr>
          <a:xfrm>
            <a:off x="656470" y="4996660"/>
            <a:ext cx="10904159" cy="1461939"/>
          </a:xfrm>
          <a:prstGeom prst="rect">
            <a:avLst/>
          </a:prstGeom>
          <a:noFill/>
        </p:spPr>
        <p:txBody>
          <a:bodyPr wrap="square" rtlCol="0">
            <a:spAutoFit/>
          </a:bodyPr>
          <a:lstStyle/>
          <a:p>
            <a:pPr algn="just">
              <a:lnSpc>
                <a:spcPct val="100000"/>
              </a:lnSpc>
            </a:pPr>
            <a:r>
              <a:rPr lang="en-US" altLang="zh-CN" sz="1400" b="1" kern="1200" dirty="0">
                <a:solidFill>
                  <a:schemeClr val="tx1"/>
                </a:solidFill>
                <a:effectLst/>
                <a:latin typeface="微软雅黑" panose="020B0503020204020204" pitchFamily="34" charset="-122"/>
                <a:ea typeface="微软雅黑" panose="020B0503020204020204" pitchFamily="34" charset="-122"/>
                <a:cs typeface="+mn-cs"/>
              </a:rPr>
              <a:t>Copyright©2011 Huawei Technologies Co., Ltd. All Rights Reserved.</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a:p>
            <a:pPr algn="just">
              <a:lnSpc>
                <a:spcPct val="100000"/>
              </a:lnSpc>
              <a:spcBef>
                <a:spcPts val="600"/>
              </a:spcBef>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5803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59AE43-8096-BF49-A3DF-423FBC054CA7}"/>
              </a:ext>
            </a:extLst>
          </p:cNvPr>
          <p:cNvSpPr>
            <a:spLocks noGrp="1"/>
          </p:cNvSpPr>
          <p:nvPr>
            <p:ph idx="11"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n-lt"/>
                <a:ea typeface="Microsoft YaHei" panose="020B0503020204020204" pitchFamily="34" charset="-122"/>
                <a:cs typeface="Arial" panose="020B0604020202020204" pitchFamily="34" charset="0"/>
              </a:defRPr>
            </a:lvl1pPr>
            <a:lvl2pPr marL="446322" marR="0" indent="-285636"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n-lt"/>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n-lt"/>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en-US" dirty="0"/>
              <a:t>Click to edit Master text style</a:t>
            </a:r>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110598162"/>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20435" y="105028"/>
            <a:ext cx="11740243" cy="6053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20435" y="794760"/>
            <a:ext cx="11740243" cy="555304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433263"/>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ltLang="zh-CN" dirty="0"/>
              <a:t>Huawei Confidential</a:t>
            </a:r>
            <a:endParaRPr lang="zh-CN" altLang="en-US" dirty="0"/>
          </a:p>
        </p:txBody>
      </p:sp>
      <p:sp>
        <p:nvSpPr>
          <p:cNvPr id="6" name="灯片编号占位符 5"/>
          <p:cNvSpPr>
            <a:spLocks noGrp="1"/>
          </p:cNvSpPr>
          <p:nvPr>
            <p:ph type="sldNum" sz="quarter" idx="4"/>
          </p:nvPr>
        </p:nvSpPr>
        <p:spPr>
          <a:xfrm>
            <a:off x="9217478" y="6433262"/>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1556039E-4AEB-4857-9B52-3AA84F1D9755}" type="slidenum">
              <a:rPr lang="zh-CN" altLang="en-US" smtClean="0"/>
              <a:pPr/>
              <a:t>‹#›</a:t>
            </a:fld>
            <a:endParaRPr lang="zh-CN" altLang="en-US" dirty="0"/>
          </a:p>
        </p:txBody>
      </p:sp>
    </p:spTree>
    <p:extLst>
      <p:ext uri="{BB962C8B-B14F-4D97-AF65-F5344CB8AC3E}">
        <p14:creationId xmlns:p14="http://schemas.microsoft.com/office/powerpoint/2010/main" val="1289569511"/>
      </p:ext>
    </p:extLst>
  </p:cSld>
  <p:clrMap bg1="lt1" tx1="dk1" bg2="lt2" tx2="dk2" accent1="accent1" accent2="accent2" accent3="accent3" accent4="accent4" accent5="accent5" accent6="accent6" hlink="hlink" folHlink="folHlink"/>
  <p:sldLayoutIdLst>
    <p:sldLayoutId id="2147483660" r:id="rId1"/>
    <p:sldLayoutId id="2147483656" r:id="rId2"/>
    <p:sldLayoutId id="2147483650" r:id="rId3"/>
    <p:sldLayoutId id="2147483655" r:id="rId4"/>
    <p:sldLayoutId id="2147483661" r:id="rId5"/>
    <p:sldLayoutId id="2147483662" r:id="rId6"/>
  </p:sldLayoutIdLst>
  <p:hf hdr="0" dt="0"/>
  <p:txStyles>
    <p:title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archive/id/draft-yao-tsvwg-cco-requirement-and-analysis-00.html"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https://datatracker.ietf.org/doc/bofreq-liu-nas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A21B88-07D2-4D29-A353-C9481DBB2944}"/>
              </a:ext>
            </a:extLst>
          </p:cNvPr>
          <p:cNvSpPr>
            <a:spLocks noGrp="1"/>
          </p:cNvSpPr>
          <p:nvPr>
            <p:ph type="title"/>
          </p:nvPr>
        </p:nvSpPr>
        <p:spPr/>
        <p:txBody>
          <a:bodyPr/>
          <a:lstStyle/>
          <a:p>
            <a:r>
              <a:rPr lang="en-GB" dirty="0"/>
              <a:t>Discussion on Next Steps</a:t>
            </a:r>
            <a:endParaRPr lang="en-US" dirty="0"/>
          </a:p>
        </p:txBody>
      </p:sp>
    </p:spTree>
    <p:extLst>
      <p:ext uri="{BB962C8B-B14F-4D97-AF65-F5344CB8AC3E}">
        <p14:creationId xmlns:p14="http://schemas.microsoft.com/office/powerpoint/2010/main" val="367406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2A924C-9AE2-4E72-A588-3B27A3A77280}"/>
              </a:ext>
            </a:extLst>
          </p:cNvPr>
          <p:cNvSpPr>
            <a:spLocks noGrp="1"/>
          </p:cNvSpPr>
          <p:nvPr>
            <p:ph idx="11"/>
          </p:nvPr>
        </p:nvSpPr>
        <p:spPr>
          <a:xfrm>
            <a:off x="5553902" y="1249995"/>
            <a:ext cx="6775230" cy="5418660"/>
          </a:xfrm>
        </p:spPr>
        <p:txBody>
          <a:bodyPr>
            <a:normAutofit fontScale="85000" lnSpcReduction="20000"/>
          </a:bodyPr>
          <a:lstStyle/>
          <a:p>
            <a:r>
              <a:rPr lang="en-GB" dirty="0"/>
              <a:t>CCWG</a:t>
            </a:r>
          </a:p>
          <a:p>
            <a:pPr lvl="1"/>
            <a:r>
              <a:rPr lang="en-GB" b="0" dirty="0"/>
              <a:t>Recognition that “special cases” for congestion control exists in work around RFC5033bis</a:t>
            </a:r>
          </a:p>
          <a:p>
            <a:pPr lvl="1"/>
            <a:r>
              <a:rPr lang="en-GB" b="0" dirty="0"/>
              <a:t>We assert that inter-DC as well as inferencing pose challenges to existing congestion control</a:t>
            </a:r>
          </a:p>
          <a:p>
            <a:pPr lvl="1"/>
            <a:r>
              <a:rPr lang="en-GB" dirty="0"/>
              <a:t>Proposed action</a:t>
            </a:r>
            <a:r>
              <a:rPr lang="en-GB" b="0" dirty="0"/>
              <a:t>: bring into RFC5033bis discussion and form a </a:t>
            </a:r>
            <a:r>
              <a:rPr lang="en-GB" dirty="0"/>
              <a:t>design team </a:t>
            </a:r>
            <a:r>
              <a:rPr lang="en-GB" b="0" dirty="0"/>
              <a:t>for possible solution(s)</a:t>
            </a:r>
          </a:p>
          <a:p>
            <a:r>
              <a:rPr lang="en-GB" dirty="0"/>
              <a:t>TAWG</a:t>
            </a:r>
          </a:p>
          <a:p>
            <a:pPr lvl="1"/>
            <a:r>
              <a:rPr lang="en-GB" b="0" dirty="0"/>
              <a:t>Requirement analysis in </a:t>
            </a:r>
            <a:br>
              <a:rPr lang="en-GB" b="0" dirty="0"/>
            </a:br>
            <a:r>
              <a:rPr lang="en-GB" b="0" dirty="0">
                <a:hlinkClick r:id="rId3"/>
              </a:rPr>
              <a:t>https://www.ietf.org/archive/id/draft-yao-tsvwg-cco-requirement-and-analysis-00.html</a:t>
            </a:r>
            <a:r>
              <a:rPr lang="en-GB" b="0" dirty="0"/>
              <a:t> </a:t>
            </a:r>
          </a:p>
          <a:p>
            <a:pPr lvl="1"/>
            <a:r>
              <a:rPr lang="en-GB" b="0" dirty="0"/>
              <a:t>Refers generically to “distributed applications” but our cases here fall under that</a:t>
            </a:r>
          </a:p>
          <a:p>
            <a:pPr lvl="1"/>
            <a:r>
              <a:rPr lang="en-GB" dirty="0"/>
              <a:t>Proposed action</a:t>
            </a:r>
            <a:r>
              <a:rPr lang="en-GB" b="0" dirty="0"/>
              <a:t>: form a </a:t>
            </a:r>
            <a:r>
              <a:rPr lang="en-GB" dirty="0"/>
              <a:t>design team </a:t>
            </a:r>
            <a:r>
              <a:rPr lang="en-GB" b="0" dirty="0"/>
              <a:t>to study potential solutions with inter-DC AI as key use case</a:t>
            </a:r>
          </a:p>
          <a:p>
            <a:r>
              <a:rPr lang="en-GB" dirty="0"/>
              <a:t>ALTO</a:t>
            </a:r>
          </a:p>
          <a:p>
            <a:pPr lvl="1"/>
            <a:r>
              <a:rPr lang="en-GB" b="0" dirty="0"/>
              <a:t>Exposure of network capabilities to applications is general target </a:t>
            </a:r>
          </a:p>
          <a:p>
            <a:pPr lvl="1"/>
            <a:r>
              <a:rPr lang="en-GB" b="0" dirty="0"/>
              <a:t>Aim at applicability (of ALTO) to inter-DC AI</a:t>
            </a:r>
          </a:p>
          <a:p>
            <a:pPr lvl="1"/>
            <a:r>
              <a:rPr lang="en-GB" dirty="0"/>
              <a:t>Proposed action</a:t>
            </a:r>
            <a:r>
              <a:rPr lang="en-GB" b="0" dirty="0"/>
              <a:t>: discuss with key WG members on possible </a:t>
            </a:r>
            <a:r>
              <a:rPr lang="en-GB" dirty="0"/>
              <a:t>actions/drafts</a:t>
            </a:r>
          </a:p>
          <a:p>
            <a:r>
              <a:rPr lang="en-GB" dirty="0"/>
              <a:t>NASR </a:t>
            </a:r>
            <a:r>
              <a:rPr lang="en-GB" dirty="0" err="1"/>
              <a:t>BoF</a:t>
            </a:r>
            <a:r>
              <a:rPr lang="en-GB" dirty="0"/>
              <a:t> (</a:t>
            </a:r>
            <a:r>
              <a:rPr lang="en-GB" dirty="0">
                <a:hlinkClick r:id="rId4"/>
              </a:rPr>
              <a:t>https://datatracker.ietf.org/doc/bofreq-liu-nasr/</a:t>
            </a:r>
            <a:r>
              <a:rPr lang="en-GB" dirty="0"/>
              <a:t>) </a:t>
            </a:r>
          </a:p>
          <a:p>
            <a:pPr lvl="1"/>
            <a:r>
              <a:rPr lang="en-GB" b="0" dirty="0"/>
              <a:t>Utilize trusted overlay for attestation of network traversal is key objective</a:t>
            </a:r>
          </a:p>
          <a:p>
            <a:pPr lvl="1"/>
            <a:r>
              <a:rPr lang="en-GB" dirty="0"/>
              <a:t>Proposed action</a:t>
            </a:r>
            <a:r>
              <a:rPr lang="en-GB" b="0" dirty="0"/>
              <a:t>: Define </a:t>
            </a:r>
            <a:r>
              <a:rPr lang="en-GB" dirty="0"/>
              <a:t>applicability statement </a:t>
            </a:r>
            <a:r>
              <a:rPr lang="en-GB" b="0" dirty="0"/>
              <a:t>for inter-DC AI in </a:t>
            </a:r>
            <a:r>
              <a:rPr lang="en-GB" b="0" dirty="0" err="1"/>
              <a:t>AIaaS</a:t>
            </a:r>
            <a:r>
              <a:rPr lang="en-GB" b="0" dirty="0"/>
              <a:t> setting, i.e., involving customer data</a:t>
            </a:r>
          </a:p>
          <a:p>
            <a:pPr lvl="1"/>
            <a:endParaRPr lang="en-GB" b="0" dirty="0"/>
          </a:p>
          <a:p>
            <a:r>
              <a:rPr lang="en-GB" b="0" dirty="0"/>
              <a:t>…and there is more like CATS (inferencing already a use case there), SPRING (for path control between DCs), RTGWG (DCI)</a:t>
            </a:r>
          </a:p>
        </p:txBody>
      </p:sp>
      <p:sp>
        <p:nvSpPr>
          <p:cNvPr id="3" name="Subtitle 2">
            <a:extLst>
              <a:ext uri="{FF2B5EF4-FFF2-40B4-BE49-F238E27FC236}">
                <a16:creationId xmlns:a16="http://schemas.microsoft.com/office/drawing/2014/main" id="{7AE2AFB7-7215-4E11-9C02-3F8C569E49EB}"/>
              </a:ext>
            </a:extLst>
          </p:cNvPr>
          <p:cNvSpPr>
            <a:spLocks noGrp="1"/>
          </p:cNvSpPr>
          <p:nvPr>
            <p:ph type="subTitle" idx="1"/>
          </p:nvPr>
        </p:nvSpPr>
        <p:spPr/>
        <p:txBody>
          <a:bodyPr/>
          <a:lstStyle/>
          <a:p>
            <a:r>
              <a:rPr lang="en-GB" u="sng" dirty="0"/>
              <a:t>Linking to IETF</a:t>
            </a:r>
            <a:r>
              <a:rPr lang="en-GB" dirty="0"/>
              <a:t>: A Possible List of </a:t>
            </a:r>
            <a:r>
              <a:rPr lang="en-DE" i="1" dirty="0"/>
              <a:t>Concrete</a:t>
            </a:r>
            <a:r>
              <a:rPr lang="en-DE" dirty="0"/>
              <a:t> </a:t>
            </a:r>
            <a:r>
              <a:rPr lang="en-GB" dirty="0"/>
              <a:t>Next Steps</a:t>
            </a:r>
            <a:endParaRPr lang="en-US" dirty="0"/>
          </a:p>
        </p:txBody>
      </p:sp>
      <p:cxnSp>
        <p:nvCxnSpPr>
          <p:cNvPr id="14" name="Straight Arrow Connector 13">
            <a:extLst>
              <a:ext uri="{FF2B5EF4-FFF2-40B4-BE49-F238E27FC236}">
                <a16:creationId xmlns:a16="http://schemas.microsoft.com/office/drawing/2014/main" id="{3F6B2F33-C072-42A7-BB54-2CCABEF47CC5}"/>
              </a:ext>
            </a:extLst>
          </p:cNvPr>
          <p:cNvCxnSpPr>
            <a:cxnSpLocks/>
          </p:cNvCxnSpPr>
          <p:nvPr/>
        </p:nvCxnSpPr>
        <p:spPr>
          <a:xfrm flipV="1">
            <a:off x="4754881" y="1314647"/>
            <a:ext cx="799021" cy="28324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274F49-4DDD-438B-A78B-A98DC5CB3F9C}"/>
              </a:ext>
            </a:extLst>
          </p:cNvPr>
          <p:cNvCxnSpPr>
            <a:cxnSpLocks/>
          </p:cNvCxnSpPr>
          <p:nvPr/>
        </p:nvCxnSpPr>
        <p:spPr>
          <a:xfrm flipV="1">
            <a:off x="4754881" y="2834909"/>
            <a:ext cx="799021" cy="41546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502417-8B5D-4B76-8C55-56AB371E02C7}"/>
              </a:ext>
            </a:extLst>
          </p:cNvPr>
          <p:cNvCxnSpPr>
            <a:cxnSpLocks/>
            <a:stCxn id="18" idx="3"/>
          </p:cNvCxnSpPr>
          <p:nvPr/>
        </p:nvCxnSpPr>
        <p:spPr>
          <a:xfrm>
            <a:off x="4754881" y="3677835"/>
            <a:ext cx="858519" cy="46929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20163A-1738-498C-AE3F-493ECABA23AE}"/>
              </a:ext>
            </a:extLst>
          </p:cNvPr>
          <p:cNvCxnSpPr>
            <a:cxnSpLocks/>
          </p:cNvCxnSpPr>
          <p:nvPr/>
        </p:nvCxnSpPr>
        <p:spPr>
          <a:xfrm flipV="1">
            <a:off x="4754881" y="1314644"/>
            <a:ext cx="799021" cy="152026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026D2DB-8E89-4378-8A4C-3D0AB26638E6}"/>
              </a:ext>
            </a:extLst>
          </p:cNvPr>
          <p:cNvPicPr>
            <a:picLocks noChangeAspect="1"/>
          </p:cNvPicPr>
          <p:nvPr/>
        </p:nvPicPr>
        <p:blipFill>
          <a:blip r:embed="rId5"/>
          <a:stretch>
            <a:fillRect/>
          </a:stretch>
        </p:blipFill>
        <p:spPr>
          <a:xfrm>
            <a:off x="283639" y="2516262"/>
            <a:ext cx="4471242" cy="2323145"/>
          </a:xfrm>
          <a:prstGeom prst="rect">
            <a:avLst/>
          </a:prstGeom>
          <a:ln>
            <a:solidFill>
              <a:schemeClr val="tx1"/>
            </a:solidFill>
          </a:ln>
        </p:spPr>
      </p:pic>
      <p:cxnSp>
        <p:nvCxnSpPr>
          <p:cNvPr id="36" name="Straight Arrow Connector 35">
            <a:extLst>
              <a:ext uri="{FF2B5EF4-FFF2-40B4-BE49-F238E27FC236}">
                <a16:creationId xmlns:a16="http://schemas.microsoft.com/office/drawing/2014/main" id="{3CB9EEA2-BE93-4F55-AE3D-22135F34CA10}"/>
              </a:ext>
            </a:extLst>
          </p:cNvPr>
          <p:cNvCxnSpPr>
            <a:cxnSpLocks/>
          </p:cNvCxnSpPr>
          <p:nvPr/>
        </p:nvCxnSpPr>
        <p:spPr>
          <a:xfrm>
            <a:off x="4754881" y="4635746"/>
            <a:ext cx="858519" cy="52230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42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7" id="{C84A9F66-3378-41E8-9532-70C1B6338C60}" vid="{46520EA0-D8F7-47D2-A310-41503B2DCB9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内部胶片模板</Template>
  <TotalTime>4222</TotalTime>
  <Words>221</Words>
  <Application>Microsoft Office PowerPoint</Application>
  <PresentationFormat>Widescreen</PresentationFormat>
  <Paragraphs>20</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微软雅黑</vt:lpstr>
      <vt:lpstr>黑体</vt:lpstr>
      <vt:lpstr>.AppleSystemUIFont</vt:lpstr>
      <vt:lpstr>Arial</vt:lpstr>
      <vt:lpstr>Calibri</vt:lpstr>
      <vt:lpstr>Office 主题</vt:lpstr>
      <vt:lpstr>Discussion on Next Steps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Jiayihao</dc:creator>
  <cp:lastModifiedBy>Dirk Trossen</cp:lastModifiedBy>
  <cp:revision>190</cp:revision>
  <dcterms:created xsi:type="dcterms:W3CDTF">2021-01-15T02:26:44Z</dcterms:created>
  <dcterms:modified xsi:type="dcterms:W3CDTF">2024-07-25T03:22:11Z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(3)9CCLYJieuGekBF6MHvvSkoC1oQzdpWX+vpccVEW5mSYRO88YfMejev121Q/5z4Lvfa0ZtDRi
HmLUlAI2+EG8Nfy7XtMIRb4DSpSw6NeOVveAgUbPYM+RN+Y7mnJv/HLo6N1PfdmAY2ZUfS6+
IXelDdOdD8XqYjrNz8Im9Zhxh+BE29qy2u9MfGDu4tpo5Fa0gfRHtwCQllcYfpWARnbBhpKA
CQ1Tx+y6lSX5Pa0JsR</vt:lpwstr>
  </property>
  <property fmtid="{D5CDD505-2E9C-101B-9397-08002B2CF9AE}" pid="3" name="_2015_ms_pID_7253431">
    <vt:lpwstr>JXKZs8D/eUf0hN3VL6Z1sKY7dOUL//16LxBjjhp8M+/Biz59j+tT2c
tkeivGhxcNJQkVpsOsk0gOqwtRnnRKfMUa7D1/o9jEHzUnTsinKD76swbSY7523kOgmsclLY
B+HfQIOmKUNC2TT3IVjlolDzas4eHKyNZRn334MDBL3FCgr24K7UugGNZ5KVy3e5cRq4Ft6b
wvYMieFt/+8ezegPzQKBss+S6ujVSdQihUGg</vt:lpwstr>
  </property>
  <property fmtid="{D5CDD505-2E9C-101B-9397-08002B2CF9AE}" pid="4" name="_2015_ms_pID_7253432">
    <vt:lpwstr>DCy+Y6s6IFta0i2fZoG+IBg=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1655108241</vt:lpwstr>
  </property>
</Properties>
</file>