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8"/>
  </p:notesMasterIdLst>
  <p:sldIdLst>
    <p:sldId id="256" r:id="rId6"/>
    <p:sldId id="277" r:id="rId7"/>
    <p:sldId id="265" r:id="rId9"/>
    <p:sldId id="259" r:id="rId10"/>
    <p:sldId id="278" r:id="rId11"/>
    <p:sldId id="260" r:id="rId12"/>
    <p:sldId id="266" r:id="rId13"/>
    <p:sldId id="261" r:id="rId14"/>
    <p:sldId id="267" r:id="rId15"/>
    <p:sldId id="268" r:id="rId16"/>
    <p:sldId id="269" r:id="rId17"/>
    <p:sldId id="270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image" Target="../media/image8.svg"/><Relationship Id="rId14" Type="http://schemas.openxmlformats.org/officeDocument/2006/relationships/image" Target="../media/image3.png"/><Relationship Id="rId13" Type="http://schemas.openxmlformats.org/officeDocument/2006/relationships/tags" Target="../tags/tag68.xml"/><Relationship Id="rId12" Type="http://schemas.openxmlformats.org/officeDocument/2006/relationships/image" Target="../media/image7.svg"/><Relationship Id="rId11" Type="http://schemas.openxmlformats.org/officeDocument/2006/relationships/image" Target="../media/image1.png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5" Type="http://schemas.openxmlformats.org/officeDocument/2006/relationships/image" Target="../media/image8.svg"/><Relationship Id="rId14" Type="http://schemas.openxmlformats.org/officeDocument/2006/relationships/image" Target="../media/image3.png"/><Relationship Id="rId13" Type="http://schemas.openxmlformats.org/officeDocument/2006/relationships/tags" Target="../tags/tag143.xml"/><Relationship Id="rId12" Type="http://schemas.openxmlformats.org/officeDocument/2006/relationships/image" Target="../media/image7.svg"/><Relationship Id="rId11" Type="http://schemas.openxmlformats.org/officeDocument/2006/relationships/image" Target="../media/image1.png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0" Type="http://schemas.openxmlformats.org/officeDocument/2006/relationships/tags" Target="../tags/tag219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37"/>
          <p:cNvSpPr/>
          <p:nvPr>
            <p:custDataLst>
              <p:tags r:id="rId2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8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>
            <p:custDataLst>
              <p:tags r:id="rId2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7"/>
          <p:cNvSpPr/>
          <p:nvPr userDrawn="1">
            <p:custDataLst>
              <p:tags r:id="rId3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形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3" name="图形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37"/>
          <p:cNvSpPr/>
          <p:nvPr>
            <p:custDataLst>
              <p:tags r:id="rId2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8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>
            <p:custDataLst>
              <p:tags r:id="rId2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7"/>
          <p:cNvSpPr/>
          <p:nvPr userDrawn="1">
            <p:custDataLst>
              <p:tags r:id="rId3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形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3" name="图形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: 圆顶角 13"/>
          <p:cNvSpPr/>
          <p:nvPr userDrawn="1">
            <p:custDataLst>
              <p:tags r:id="rId4"/>
            </p:custDataLst>
          </p:nvPr>
        </p:nvSpPr>
        <p:spPr>
          <a:xfrm rot="8100000" flipH="1">
            <a:off x="1561337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2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4518584" y="1886033"/>
            <a:ext cx="6724805" cy="8768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kumimoji="0" lang="zh-CN" altLang="en-US" sz="2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4200965" y="2887128"/>
            <a:ext cx="7100480" cy="12468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此处编辑标题</a:t>
            </a:r>
            <a:endParaRPr dirty="0">
              <a:sym typeface="+mn-ea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583655" y="4607241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9" name="矩形: 圆顶角 12"/>
          <p:cNvSpPr/>
          <p:nvPr userDrawn="1">
            <p:custDataLst>
              <p:tags r:id="rId11"/>
            </p:custDataLst>
          </p:nvPr>
        </p:nvSpPr>
        <p:spPr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 flip="none" rotWithShape="1">
            <a:gsLst>
              <a:gs pos="87000">
                <a:schemeClr val="accent1">
                  <a:alpha val="0"/>
                  <a:lumMod val="2000"/>
                  <a:lumOff val="98000"/>
                </a:schemeClr>
              </a:gs>
              <a:gs pos="0">
                <a:schemeClr val="accent1">
                  <a:lumMod val="3000"/>
                  <a:lumOff val="97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: 形状 3"/>
          <p:cNvSpPr/>
          <p:nvPr userDrawn="1">
            <p:custDataLst>
              <p:tags r:id="rId8"/>
            </p:custDataLst>
          </p:nvPr>
        </p:nvSpPr>
        <p:spPr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标题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4176395" y="3316586"/>
            <a:ext cx="6257925" cy="16452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10" name="节编号"/>
          <p:cNvSpPr txBox="1"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399681" y="1979230"/>
            <a:ext cx="4034659" cy="115189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顶角 12"/>
          <p:cNvSpPr/>
          <p:nvPr userDrawn="1">
            <p:custDataLst>
              <p:tags r:id="rId8"/>
            </p:custDataLst>
          </p:nvPr>
        </p:nvSpPr>
        <p:spPr>
          <a:xfrm rot="2160000" flipH="1">
            <a:off x="2314395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5" name="矩形: 圆顶角 13"/>
          <p:cNvSpPr/>
          <p:nvPr userDrawn="1">
            <p:custDataLst>
              <p:tags r:id="rId9"/>
            </p:custDataLst>
          </p:nvPr>
        </p:nvSpPr>
        <p:spPr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: 圆顶角 12"/>
          <p:cNvSpPr/>
          <p:nvPr userDrawn="1">
            <p:custDataLst>
              <p:tags r:id="rId7"/>
            </p:custDataLst>
          </p:nvPr>
        </p:nvSpPr>
        <p:spPr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7" name="矩形: 圆顶角 13"/>
          <p:cNvSpPr/>
          <p:nvPr userDrawn="1">
            <p:custDataLst>
              <p:tags r:id="rId8"/>
            </p:custDataLst>
          </p:nvPr>
        </p:nvSpPr>
        <p:spPr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  <a:sym typeface="+mn-ea"/>
            </a:endParaRPr>
          </a:p>
        </p:txBody>
      </p:sp>
      <p:sp>
        <p:nvSpPr>
          <p:cNvPr id="19" name="标题"/>
          <p:cNvSpPr txBox="1">
            <a:spLocks noGrp="1"/>
          </p:cNvSpPr>
          <p:nvPr>
            <p:ph type="title" idx="6" hasCustomPrompt="1"/>
            <p:custDataLst>
              <p:tags r:id="rId9"/>
            </p:custDataLst>
          </p:nvPr>
        </p:nvSpPr>
        <p:spPr>
          <a:xfrm>
            <a:off x="837565" y="2005330"/>
            <a:ext cx="5723255" cy="1383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编辑标题样式</a:t>
            </a:r>
            <a:endParaRPr dirty="0">
              <a:sym typeface="+mn-ea"/>
            </a:endParaRPr>
          </a:p>
        </p:txBody>
      </p:sp>
      <p:sp>
        <p:nvSpPr>
          <p:cNvPr id="2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7565" y="4244627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tags" Target="../tags/tag227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1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13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1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13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13"/>
            </p:custDataLst>
          </p:nvPr>
        </p:nvSpPr>
        <p:spPr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4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image" Target="../media/image11.jpeg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1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23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47.xml"/><Relationship Id="rId2" Type="http://schemas.openxmlformats.org/officeDocument/2006/relationships/image" Target="../media/image9.png"/><Relationship Id="rId1" Type="http://schemas.openxmlformats.org/officeDocument/2006/relationships/tags" Target="../tags/tag24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5.xml"/><Relationship Id="rId5" Type="http://schemas.openxmlformats.org/officeDocument/2006/relationships/tags" Target="../tags/tag257.xml"/><Relationship Id="rId4" Type="http://schemas.openxmlformats.org/officeDocument/2006/relationships/image" Target="../media/image10.png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pPr mar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zh-CN" altLang="en-US" sz="2200"/>
          </a:p>
          <a:p>
            <a:pPr mar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endParaRPr lang="zh-CN" altLang="en-US" sz="2200"/>
          </a:p>
        </p:txBody>
      </p:sp>
      <p:sp>
        <p:nvSpPr>
          <p:cNvPr id="3" name="标题 2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4330505" y="1095158"/>
            <a:ext cx="7100480" cy="1246841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/>
              <a:t>关于加强智能技术助力老人居家养老的建议</a:t>
            </a:r>
            <a:endParaRPr lang="zh-CN" altLang="en-US" sz="7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7148830" y="4606925"/>
            <a:ext cx="4282440" cy="57467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p>
            <a:r>
              <a:rPr altLang="en-US"/>
              <a:t>汇报人：冯汉禹</a:t>
            </a:r>
            <a:r>
              <a:rPr altLang="zh-CN"/>
              <a:t> </a:t>
            </a:r>
            <a:r>
              <a:t>雷皓 徐贡权 刘轩宇</a:t>
            </a: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社区和相关机构支持不足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57250" y="1376045"/>
            <a:ext cx="1072007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目前，许多社区养老服务未与智能技术结合，导致智能设备的使用效果大打折扣。尽管智能设备能够实时采集老年人的健康数据，但由于缺乏数据共享机制，这些数据无法及时传递给医疗机构或家属，影响紧急处理。许多社区服务人员缺乏智能设备的操作技能，无法提供有效培训和技术支持。此外，社区缺乏技术支持团队，设备故障修复和维护不足，导致老年人对智能设备的信任度降低。因此，需要加强社区与智能技术的结合，确保老年人能够享受到更好的技术支持和服务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lnSpc>
                <a:spcPct val="180000"/>
              </a:lnSpc>
              <a:buNone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相关建议</a:t>
            </a:r>
            <a:endParaRPr lang="zh-CN" altLang="en-US" sz="60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PART THREE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13410" y="608330"/>
            <a:ext cx="5171440" cy="78930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3600" spc="30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加强老年人培训与指导</a:t>
            </a:r>
            <a:endParaRPr lang="zh-CN" altLang="en-US" sz="3600" spc="300" smtClea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2385" y="1353820"/>
            <a:ext cx="4615180" cy="4554220"/>
          </a:xfrm>
          <a:prstGeom prst="rect">
            <a:avLst/>
          </a:prstGeom>
        </p:spPr>
      </p:pic>
      <p:sp>
        <p:nvSpPr>
          <p:cNvPr id="2" name="内容占位符 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330" y="2131060"/>
            <a:ext cx="5176520" cy="41186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在社区开设智能设备使用培训课程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开发“智能助手”应用，提供语音助手、远程协助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设计易懂的使用手册和视频教程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75055" y="608330"/>
            <a:ext cx="4243705" cy="7054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>
                <a:solidFill>
                  <a:schemeClr val="accent1">
                    <a:lumMod val="85000"/>
                    <a:lumOff val="15000"/>
                  </a:schemeClr>
                </a:solidFill>
              </a:rPr>
              <a:t>优化智能设备设计</a:t>
            </a:r>
            <a:endParaRPr>
              <a:solidFill>
                <a:schemeClr val="accent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2895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en-US" altLang="zh-CN">
                <a:solidFill>
                  <a:schemeClr val="accent1">
                    <a:lumMod val="85000"/>
                    <a:lumOff val="15000"/>
                  </a:schemeClr>
                </a:solidFill>
              </a:rPr>
              <a:t>   </a:t>
            </a:r>
            <a:r>
              <a:rPr>
                <a:solidFill>
                  <a:schemeClr val="accent1">
                    <a:lumMod val="85000"/>
                    <a:lumOff val="15000"/>
                  </a:schemeClr>
                </a:solidFill>
              </a:rPr>
              <a:t>推广智能检测系统</a:t>
            </a:r>
            <a:endParaRPr>
              <a:solidFill>
                <a:schemeClr val="accent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内容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）设立行业标准，简化操作界面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）开发智能语音助手，方便老年人使用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）政策鼓励企业研发适老化产品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sz="2400"/>
              <a:t>）</a:t>
            </a:r>
            <a:r>
              <a:rPr lang="zh-CN" altLang="en-US" sz="2400"/>
              <a:t>推广智能健康设备，实时采集分析数据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sz="2400"/>
              <a:t>）</a:t>
            </a:r>
            <a:r>
              <a:rPr lang="zh-CN" altLang="en-US" sz="2400"/>
              <a:t>建立数据共享机制，确保及时救助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sz="2400"/>
              <a:t>）</a:t>
            </a:r>
            <a:r>
              <a:rPr lang="zh-CN" altLang="en-US" sz="2400"/>
              <a:t>推动远程护理和紧急呼叫服务平台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91845" y="608330"/>
            <a:ext cx="4993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spc="30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ea"/>
                <a:sym typeface="+mn-ea"/>
              </a:rPr>
              <a:t>加强社会推广和宣传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ea"/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sym typeface="+mn-ea"/>
            </a:endParaRPr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400800" y="608330"/>
            <a:ext cx="5481955" cy="7054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</a:rPr>
              <a:t>政策支持和鼓励措施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内容占位符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330" y="1489710"/>
            <a:ext cx="5176520" cy="475996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通过自媒体等手段增强老年人对智能技术的认知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在社区、养老机构设置智能产品体验活动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鼓励家庭成员帮助老年人适应智能化生活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6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政府设立补贴，降低智能设备价格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鼓励企业研发，提供税收优惠和专项基金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支持低收入老年人购买智能设备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/>
              <a:t>谢谢聆听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900"/>
              <a:t>CONT</a:t>
            </a:r>
            <a:br>
              <a:rPr lang="zh-CN" altLang="en-US" sz="4900"/>
            </a:br>
            <a:r>
              <a:rPr lang="zh-CN" altLang="en-US" sz="4900"/>
              <a:t>ENT</a:t>
            </a:r>
            <a:endParaRPr lang="zh-CN" altLang="en-US" sz="4900"/>
          </a:p>
        </p:txBody>
      </p:sp>
      <p:sp>
        <p:nvSpPr>
          <p:cNvPr id="3" name="序号"/>
          <p:cNvSpPr txBox="1"/>
          <p:nvPr>
            <p:custDataLst>
              <p:tags r:id="rId2"/>
            </p:custDataLst>
          </p:nvPr>
        </p:nvSpPr>
        <p:spPr>
          <a:xfrm>
            <a:off x="6342199" y="1615149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4" name="标题"/>
          <p:cNvSpPr txBox="1"/>
          <p:nvPr>
            <p:custDataLst>
              <p:tags r:id="rId3"/>
            </p:custDataLst>
          </p:nvPr>
        </p:nvSpPr>
        <p:spPr>
          <a:xfrm>
            <a:off x="7291851" y="1507582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项目背景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4"/>
            </p:custDataLst>
          </p:nvPr>
        </p:nvSpPr>
        <p:spPr>
          <a:xfrm>
            <a:off x="6342199" y="3265011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3" name="标题"/>
          <p:cNvSpPr txBox="1"/>
          <p:nvPr>
            <p:custDataLst>
              <p:tags r:id="rId5"/>
            </p:custDataLst>
          </p:nvPr>
        </p:nvSpPr>
        <p:spPr>
          <a:xfrm>
            <a:off x="7291851" y="3157444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原因分析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  <p:sp>
        <p:nvSpPr>
          <p:cNvPr id="15" name="序号"/>
          <p:cNvSpPr txBox="1"/>
          <p:nvPr>
            <p:custDataLst>
              <p:tags r:id="rId6"/>
            </p:custDataLst>
          </p:nvPr>
        </p:nvSpPr>
        <p:spPr>
          <a:xfrm>
            <a:off x="6342199" y="4914873"/>
            <a:ext cx="720000" cy="72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7400000" scaled="0"/>
          </a:gradFill>
        </p:spPr>
        <p:txBody>
          <a:bodyPr wrap="none" lIns="0" tIns="0" rIns="0" bIns="0" rtlCol="0" anchor="ctr">
            <a:noAutofit/>
          </a:bodyPr>
          <a:p>
            <a:pPr lvl="0" algn="ctr">
              <a:buClrTx/>
              <a:buSzTx/>
              <a:buFontTx/>
            </a:pPr>
            <a:r>
              <a:rPr lang="en-US" sz="20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sz="20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21" name="标题"/>
          <p:cNvSpPr txBox="1"/>
          <p:nvPr>
            <p:custDataLst>
              <p:tags r:id="rId7"/>
            </p:custDataLst>
          </p:nvPr>
        </p:nvSpPr>
        <p:spPr>
          <a:xfrm>
            <a:off x="7291851" y="4807306"/>
            <a:ext cx="3180714" cy="9351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MiSans" panose="00000500000000000000" charset="-122"/>
                <a:sym typeface="+mn-ea"/>
              </a:rPr>
              <a:t>相关建议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endParaRPr lang="zh-CN" altLang="en-US" sz="2400" b="1" spc="300" dirty="0">
              <a:solidFill>
                <a:schemeClr val="accent1"/>
              </a:solidFill>
              <a:latin typeface="+mn-ea"/>
              <a:cs typeface="MiSans" panose="000005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项目背景</a:t>
            </a:r>
            <a:endParaRPr lang="zh-CN" altLang="en-US" sz="60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PART ONE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提案背景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330" y="1376045"/>
            <a:ext cx="1130046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 lnSpcReduction="1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9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随着我国老龄化进程的加快，根据国家统计局的数据显示，到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年底，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岁及以上的老年人口将突破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亿，约占总人口的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22%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。这一人口结构变化意味着居家养老的需求将大幅增加，成为大多数老年人的养老首选。尽管居家养老能够为老年人提供相对独立的生活空间，并享受家庭温暖，但目前这一模式仍面临许多挑战。智能技术作为一种创新的解决方案，能够有效解决居家养老中的这些问题。然而，智能技术在老年人群体中的普及仍面临许多困难。因此，如何使智能技术真正服务于老年人的居家养老，成为当前亟需解决的关键问题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5625" y="530860"/>
            <a:ext cx="11080750" cy="5795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智能技术普及难题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47700" y="1314450"/>
            <a:ext cx="10929620" cy="45281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3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技术在老年人群体中的普及面临多重障碍。许多老年人因设备操作复杂、界面设计不友好以及隐私安全问题，对智能产品存在排斥心理。此外，智能家居产品的高价格和缺乏针对老年人的优惠政策，使得老年人无法承担这些设备的费用。现有的社区养老服务体系也未与智能技术有效结合，导致智能设备的使用效率低。要推动智能技术在居家养老中的普及，需要简化操作界面、降低产品价格并加强政策支持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原因分析</a:t>
            </a:r>
            <a:endParaRPr lang="zh-CN" altLang="en-US" sz="600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PART TWO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1301749"/>
            <a:ext cx="10800000" cy="4873625"/>
          </a:xfrm>
        </p:spPr>
        <p:txBody>
          <a:bodyPr wrap="square">
            <a:normAutofit/>
          </a:bodyPr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市场上的智能设备多面向年轻人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操作复杂，老年人难以掌握</a:t>
            </a:r>
            <a:endParaRPr lang="zh-CN" altLang="en-US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听力、视力等身体机能的衰退增加操作难度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 fontScale="90000"/>
          </a:bodyPr>
          <a:lstStyle/>
          <a:p>
            <a:pPr lvl="0" algn="l">
              <a:buClrTx/>
              <a:buSzTx/>
              <a:buFontTx/>
            </a:pP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智能技术群体适应性不足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 descr="2aac1a07-6284-4024-99bd-132809326a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2060" y="1159510"/>
            <a:ext cx="5420995" cy="45396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老年人使用技能不足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548235"/>
              </a:buClr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10000"/>
              </a:lnSpc>
              <a:buNone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许多老年人缺乏智能设备的使用技能，面对复杂的操作界面，往往感到困惑并放弃使用。智能设备的操作需要一定的学习成本，而许多老年人缺乏相关培训。再者，一些老年人对设备的隐私安全问题有所担忧，担心个人信息泄露或遭遇网络诈骗。由于缺乏对智能设备的信任和了解，他们对新技术产生排斥心理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PRESET_TEXT" val="单击此处添加标题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PRESET_TEXT" val="单击此处添加标题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副标题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SUBTYPE" val="b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59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9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5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6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1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1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21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titlestyle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2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031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2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1"/>
  <p:tag name="KSO_WM_TEMPLATE_THUMBS_INDEX" val="1、9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1_1*b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 WPS,a click to unlimited possibilities"/>
  <p:tag name="KSO_WM_UNIT_TEXT_TYPE" val="1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1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3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1_1*f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31.xml><?xml version="1.0" encoding="utf-8"?>
<p:tagLst xmlns:p="http://schemas.openxmlformats.org/presentationml/2006/main">
  <p:tag name="KSO_WM_SLIDE_ID" val="custom2023031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1"/>
  <p:tag name="KSO_WM_SLIDE_LAYOUT" val="a_b_f"/>
  <p:tag name="KSO_WM_SLIDE_LAYOUT_CNT" val="1_1_1"/>
  <p:tag name="KSO_WM_TEMPLATE_THUMBS_INDEX" val="1、9"/>
  <p:tag name="KSO_WM_SLIDE_CONTENT_AREA" val="{&quot;left&quot;:&quot;312.85&quot;,&quot;top&quot;:&quot;117.3&quot;,&quot;width&quot;:&quot;619.95&quot;,&quot;height&quot;:&quot;244.5&quot;}"/>
  <p:tag name="KSO_WM_SLIDE_THEME_ID" val="3303377"/>
  <p:tag name="KSO_WM_SLIDE_THEME_NAME" val="渐变胶囊简约风"/>
</p:tagLst>
</file>

<file path=ppt/tags/tag232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3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DIAGRAM_GROUP_CODE" val="l1-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11_3*l_h_i*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3*l_h_f*1_1_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11_3*l_h_i*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3*l_h_f*1_2_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11_3*l_h_i*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11_3*l_h_f*1_3_1"/>
  <p:tag name="KSO_WM_DIAGRAM_VERSION" val="3"/>
  <p:tag name="KSO_WM_DIAGRAM_MAX_ITEMCNT" val="6"/>
  <p:tag name="KSO_WM_DIAGRAM_MIN_ITEMCNT" val="2"/>
  <p:tag name="KSO_WM_DIAGRAM_VIRTUALLY_FRAME" val="{&quot;height&quot;:438.6035461425781,&quot;width&quot;:396.614166259765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a"/>
  <p:tag name="KSO_WM_UNIT_PRESET_TEXT" val="单击添加目录标题"/>
  <p:tag name="KSO_WM_UNIT_TEXT_TYPE" val="1"/>
</p:tagLst>
</file>

<file path=ppt/tags/tag239.xml><?xml version="1.0" encoding="utf-8"?>
<p:tagLst xmlns:p="http://schemas.openxmlformats.org/presentationml/2006/main">
  <p:tag name="KSO_WM_SLIDE_ID" val="custom20230311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0311"/>
  <p:tag name="KSO_WM_SLIDE_LAYOUT" val="a_l"/>
  <p:tag name="KSO_WM_SLIDE_LAYOUT_CNT" val="1_1"/>
  <p:tag name="KSO_WM_SLIDE_TYPE" val="contents"/>
  <p:tag name="KSO_WM_SLIDE_SUBTYPE" val="diag"/>
  <p:tag name="KSO_WM_SLIDE_THEME_ID" val="3303377"/>
  <p:tag name="KSO_WM_SLIDE_THEME_NAME" val="渐变胶囊简约风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4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42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  <p:tag name="KSO_WM_SLIDE_THEME_ID" val="3303377"/>
  <p:tag name="KSO_WM_SLIDE_THEME_NAME" val="渐变胶囊简约风"/>
</p:tagLst>
</file>

<file path=ppt/tags/tag24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4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46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24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4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9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5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53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  <p:tag name="KSO_WM_SLIDE_THEME_ID" val="3303377"/>
  <p:tag name="KSO_WM_SLIDE_THEME_NAME" val="渐变胶囊简约风"/>
</p:tagLst>
</file>

<file path=ppt/tags/tag254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25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56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5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59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6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62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26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7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6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1_7*e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</p:tagLst>
</file>

<file path=ppt/tags/tag266.xml><?xml version="1.0" encoding="utf-8"?>
<p:tagLst xmlns:p="http://schemas.openxmlformats.org/presentationml/2006/main">
  <p:tag name="KSO_WM_SLIDE_ID" val="custom20230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31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79.35&quot;,&quot;top&quot;:&quot;120.4&quot;,&quot;width&quot;:&quot;569.05&quot;,&quot;height&quot;:&quot;244.5&quot;}"/>
  <p:tag name="KSO_WM_SLIDE_THEME_ID" val="3303377"/>
  <p:tag name="KSO_WM_SLIDE_THEME_NAME" val="渐变胶囊简约风"/>
</p:tagLst>
</file>

<file path=ppt/tags/tag26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68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269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71.xml><?xml version="1.0" encoding="utf-8"?>
<p:tagLst xmlns:p="http://schemas.openxmlformats.org/presentationml/2006/main">
  <p:tag name="KSO_WM_BEAUTIFY_FLAG" val="#wm#"/>
  <p:tag name="KSO_WM_UNIT_TYPE" val="l_h_a"/>
  <p:tag name="KSO_WM_UNIT_INDEX" val="1_2_1"/>
  <p:tag name="KSO_WM_UNIT_ID" val="diagram19882022_2*l_h_a*1_2_1"/>
  <p:tag name="KSO_WM_TEMPLATE_INDEX" val="19882022"/>
  <p:tag name="KSO_WM_TAG_VERSION" val="2.0"/>
  <p:tag name="KSO_WM_DIAGRAM_GROUP_CODE" val="l1-1"/>
</p:tagLst>
</file>

<file path=ppt/tags/tag272.xml><?xml version="1.0" encoding="utf-8"?>
<p:tagLst xmlns:p="http://schemas.openxmlformats.org/presentationml/2006/main">
  <p:tag name="KSO_WM_BEAUTIFY_FLAG" val="#wm#"/>
  <p:tag name="KSO_WM_UNIT_TYPE" val="l_h_a"/>
  <p:tag name="KSO_WM_UNIT_INDEX" val="1_1_1"/>
  <p:tag name="KSO_WM_UNIT_ID" val="diagram19882022_2*l_h_a*1_1_1"/>
  <p:tag name="KSO_WM_TEMPLATE_INDEX" val="19882022"/>
  <p:tag name="KSO_WM_TAG_VERSION" val="2.0"/>
  <p:tag name="KSO_WM_DIAGRAM_GROUP_CODE" val="l1-1"/>
</p:tagLst>
</file>

<file path=ppt/tags/tag273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2*l_h_f*1_2_1"/>
  <p:tag name="KSO_WM_TEMPLATE_INDEX" val="19882022"/>
  <p:tag name="KSO_WM_TAG_VERSION" val="2.0"/>
  <p:tag name="KSO_WM_DIAGRAM_GROUP_CODE" val="l1-1"/>
</p:tagLst>
</file>

<file path=ppt/tags/tag274.xml><?xml version="1.0" encoding="utf-8"?>
<p:tagLst xmlns:p="http://schemas.openxmlformats.org/presentationml/2006/main">
  <p:tag name="KSO_WM_BEAUTIFY_FLAG" val="#wm#"/>
  <p:tag name="KSO_WM_UNIT_TYPE" val="l_h_f"/>
  <p:tag name="KSO_WM_UNIT_INDEX" val="1_1_1"/>
  <p:tag name="KSO_WM_UNIT_ID" val="diagram19882022_2*l_h_f*1_1_1"/>
  <p:tag name="KSO_WM_TEMPLATE_INDEX" val="19882022"/>
  <p:tag name="KSO_WM_TAG_VERSION" val="2.0"/>
  <p:tag name="KSO_WM_DIAGRAM_GROUP_CODE" val="l1-1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76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277.xml><?xml version="1.0" encoding="utf-8"?>
<p:tagLst xmlns:p="http://schemas.openxmlformats.org/presentationml/2006/main">
  <p:tag name="KSO_WM_UNIT_INDEX" val="1"/>
  <p:tag name="KSO_WM_UNIT_TYPE" val="f"/>
  <p:tag name="KSO_WM_UNIT_SUBTYPE" val="a"/>
  <p:tag name="KSO_WM_BEAUTIFY_FLAG" val="#wm#"/>
</p:tagLst>
</file>

<file path=ppt/tags/tag278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279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  <p:tag name="KSO_WM_SLIDE_TYPE" val="text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1_1*a*1"/>
  <p:tag name="KSO_WM_TEMPLATE_CATEGORY" val="custom"/>
  <p:tag name="KSO_WM_TEMPLATE_INDEX" val="2023031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82.xml><?xml version="1.0" encoding="utf-8"?>
<p:tagLst xmlns:p="http://schemas.openxmlformats.org/presentationml/2006/main">
  <p:tag name="KSO_WM_SLIDE_ID" val="custom20230311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1"/>
  <p:tag name="KSO_WM_SLIDE_LAYOUT" val="a_b_f"/>
  <p:tag name="KSO_WM_SLIDE_LAYOUT_CNT" val="1_1_1"/>
  <p:tag name="KSO_WM_TEMPLATE_THUMBS_INDEX" val="1、9"/>
  <p:tag name="KSO_WM_SLIDE_CONTENT_AREA" val="{&quot;left&quot;:&quot;312.85&quot;,&quot;top&quot;:&quot;117.3&quot;,&quot;width&quot;:&quot;619.95&quot;,&quot;height&quot;:&quot;244.5&quot;}"/>
  <p:tag name="KSO_WM_SLIDE_THEME_ID" val="3303377"/>
  <p:tag name="KSO_WM_SLIDE_THEME_NAME" val="渐变胶囊简约风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UNIT_CONTENT_GROUP_TYPE" val="contentchip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PRESET_TEXT" val="单击此处添加标题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PRESET_TEXT" val="单击此处添加标题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副标题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SUBTYPE" val="b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SUBTYPE" val="b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5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9"/>
</p:tagLst>
</file>

<file path=ppt/tags/tag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UNIT_CONTENT_GROUP_TYPE" val="contentchip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SUBTYPE" val="b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98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">
      <a:dk1>
        <a:srgbClr val="000000"/>
      </a:dk1>
      <a:lt1>
        <a:srgbClr val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MiSans Normal</vt:lpstr>
      <vt:lpstr>MiSans Heavy</vt:lpstr>
      <vt:lpstr>微软雅黑</vt:lpstr>
      <vt:lpstr>Arial Unicode MS</vt:lpstr>
      <vt:lpstr>Calibri</vt:lpstr>
      <vt:lpstr>MiSans</vt:lpstr>
      <vt:lpstr>WPS</vt:lpstr>
      <vt:lpstr>3_Office 主题</vt:lpstr>
      <vt:lpstr>4_Office 主题</vt:lpstr>
      <vt:lpstr>渐变胶囊简约风</vt:lpstr>
      <vt:lpstr>关于加强智能技术助力老人居家养老的建议</vt:lpstr>
      <vt:lpstr>CONTENT</vt:lpstr>
      <vt:lpstr>项目背景</vt:lpstr>
      <vt:lpstr>提案背景</vt:lpstr>
      <vt:lpstr>PowerPoint 演示文稿</vt:lpstr>
      <vt:lpstr>智能技术普及难题</vt:lpstr>
      <vt:lpstr>原因分析</vt:lpstr>
      <vt:lpstr> 1.智能技术群体适应性不足</vt:lpstr>
      <vt:lpstr>2.老年人使用技能不足</vt:lpstr>
      <vt:lpstr>3.社区和相关机构支持不足</vt:lpstr>
      <vt:lpstr>相关建议</vt:lpstr>
      <vt:lpstr>PowerPoint 演示文稿</vt:lpstr>
      <vt:lpstr>   推广智能检测系统</vt:lpstr>
      <vt:lpstr>政策支持和鼓励措施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De'arron Feng</dc:creator>
  <cp:lastModifiedBy>.</cp:lastModifiedBy>
  <cp:revision>26</cp:revision>
  <dcterms:created xsi:type="dcterms:W3CDTF">2023-08-09T12:44:00Z</dcterms:created>
  <dcterms:modified xsi:type="dcterms:W3CDTF">2025-05-11T13:12:13Z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