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8" r:id="rId4"/>
    <p:sldId id="260" r:id="rId5"/>
    <p:sldId id="259" r:id="rId6"/>
    <p:sldId id="278" r:id="rId7"/>
    <p:sldId id="264" r:id="rId8"/>
    <p:sldId id="280" r:id="rId9"/>
    <p:sldId id="285" r:id="rId10"/>
    <p:sldId id="283" r:id="rId11"/>
    <p:sldId id="284" r:id="rId12"/>
    <p:sldId id="268" r:id="rId13"/>
    <p:sldId id="286" r:id="rId14"/>
    <p:sldId id="272" r:id="rId15"/>
    <p:sldId id="287" r:id="rId16"/>
    <p:sldId id="275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A4A3A4"/>
          </p15:clr>
        </p15:guide>
        <p15:guide id="2" pos="38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82F"/>
    <a:srgbClr val="A1CFCF"/>
    <a:srgbClr val="BCBBBA"/>
    <a:srgbClr val="DEB688"/>
    <a:srgbClr val="FFA8D9"/>
    <a:srgbClr val="DF8140"/>
    <a:srgbClr val="EBE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28" y="762"/>
      </p:cViewPr>
      <p:guideLst>
        <p:guide orient="horz" pos="2242"/>
        <p:guide pos="38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0639-8020-4C72-8A31-64AF13BEE0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8E1A5-5487-46F5-94CE-172FD22C03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16230" y="761207"/>
            <a:ext cx="10959541" cy="5335586"/>
            <a:chOff x="587141" y="740292"/>
            <a:chExt cx="10959541" cy="5335586"/>
          </a:xfrm>
        </p:grpSpPr>
        <p:sp>
          <p:nvSpPr>
            <p:cNvPr id="9" name="矩形 8"/>
            <p:cNvSpPr/>
            <p:nvPr/>
          </p:nvSpPr>
          <p:spPr>
            <a:xfrm rot="200868">
              <a:off x="2260969" y="1853729"/>
              <a:ext cx="9282418" cy="4222149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57405" y="47938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299032" y="2249145"/>
              <a:ext cx="247650" cy="594067"/>
              <a:chOff x="11299032" y="1606208"/>
              <a:chExt cx="247650" cy="594067"/>
            </a:xfrm>
          </p:grpSpPr>
          <p:sp>
            <p:nvSpPr>
              <p:cNvPr id="16" name="矩形: 圆角 2"/>
              <p:cNvSpPr/>
              <p:nvPr/>
            </p:nvSpPr>
            <p:spPr>
              <a:xfrm>
                <a:off x="11299032" y="1606208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332369" y="2121693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299032" y="1606208"/>
              <a:ext cx="247650" cy="594067"/>
              <a:chOff x="11299032" y="1606208"/>
              <a:chExt cx="247650" cy="594067"/>
            </a:xfrm>
          </p:grpSpPr>
          <p:sp>
            <p:nvSpPr>
              <p:cNvPr id="12" name="矩形: 圆角 2"/>
              <p:cNvSpPr/>
              <p:nvPr/>
            </p:nvSpPr>
            <p:spPr>
              <a:xfrm>
                <a:off x="11299032" y="1606208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332369" y="2121693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7141" y="1155032"/>
              <a:ext cx="10741794" cy="4726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30680" y="740292"/>
              <a:ext cx="9787918" cy="797719"/>
              <a:chOff x="1030680" y="740292"/>
              <a:chExt cx="9787918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0595952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文本框 33"/>
          <p:cNvSpPr txBox="1"/>
          <p:nvPr/>
        </p:nvSpPr>
        <p:spPr>
          <a:xfrm>
            <a:off x="1633300" y="1787801"/>
            <a:ext cx="89539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考研经验分享</a:t>
            </a:r>
            <a:endParaRPr lang="zh-CN" altLang="en-US" sz="72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71567" y="3128220"/>
            <a:ext cx="56534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>
                <a:solidFill>
                  <a:srgbClr val="5C482F"/>
                </a:solidFill>
                <a:latin typeface="Berlin Sans FB" panose="020E0602020502020306" pitchFamily="34" charset="0"/>
              </a:rPr>
              <a:t>Experience sharing of postgraduate entrance examination</a:t>
            </a:r>
            <a:endParaRPr lang="en-US" altLang="zh-CN">
              <a:solidFill>
                <a:srgbClr val="5C482F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791028" y="3312886"/>
            <a:ext cx="8638531" cy="1"/>
            <a:chOff x="2174698" y="3429001"/>
            <a:chExt cx="8638531" cy="1"/>
          </a:xfrm>
        </p:grpSpPr>
        <p:cxnSp>
          <p:nvCxnSpPr>
            <p:cNvPr id="37" name="直接连接符 36"/>
            <p:cNvCxnSpPr/>
            <p:nvPr/>
          </p:nvCxnSpPr>
          <p:spPr>
            <a:xfrm flipV="1">
              <a:off x="2174698" y="3429001"/>
              <a:ext cx="1419402" cy="1"/>
            </a:xfrm>
            <a:prstGeom prst="line">
              <a:avLst/>
            </a:prstGeom>
            <a:ln w="28575">
              <a:solidFill>
                <a:srgbClr val="5C48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V="1">
              <a:off x="9393827" y="3429001"/>
              <a:ext cx="1419402" cy="1"/>
            </a:xfrm>
            <a:prstGeom prst="line">
              <a:avLst/>
            </a:prstGeom>
            <a:ln w="28575">
              <a:solidFill>
                <a:srgbClr val="5C48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96" y="3828839"/>
            <a:ext cx="1381408" cy="1381408"/>
          </a:xfrm>
          <a:prstGeom prst="rect">
            <a:avLst/>
          </a:prstGeom>
        </p:spPr>
      </p:pic>
      <p:sp>
        <p:nvSpPr>
          <p:cNvPr id="48" name="文本框 47"/>
          <p:cNvSpPr txBox="1"/>
          <p:nvPr/>
        </p:nvSpPr>
        <p:spPr>
          <a:xfrm>
            <a:off x="4605020" y="5258435"/>
            <a:ext cx="276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汇报名称：刘昕阳</a:t>
            </a:r>
            <a:r>
              <a:rPr lang="en-US" altLang="zh-CN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 </a:t>
            </a:r>
            <a:endParaRPr lang="zh-CN" altLang="en-US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864" y="1074440"/>
            <a:ext cx="4649421" cy="5639653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25779" y="4338410"/>
            <a:ext cx="28080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rgbClr val="5C482F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03</a:t>
            </a:r>
            <a:endParaRPr lang="zh-CN" altLang="en-US" sz="13800">
              <a:solidFill>
                <a:srgbClr val="5C482F"/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29868" y="1973516"/>
            <a:ext cx="481413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考研机构</a:t>
            </a:r>
            <a:endParaRPr lang="zh-CN" altLang="en-US" sz="4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考研机构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18" t="23915" b="53016"/>
          <a:stretch>
            <a:fillRect/>
          </a:stretch>
        </p:blipFill>
        <p:spPr>
          <a:xfrm>
            <a:off x="708867" y="1429166"/>
            <a:ext cx="3968294" cy="4804670"/>
          </a:xfrm>
          <a:custGeom>
            <a:avLst/>
            <a:gdLst>
              <a:gd name="connsiteX0" fmla="*/ 0 w 3596008"/>
              <a:gd name="connsiteY0" fmla="*/ 0 h 4353919"/>
              <a:gd name="connsiteX1" fmla="*/ 3596008 w 3596008"/>
              <a:gd name="connsiteY1" fmla="*/ 0 h 4353919"/>
              <a:gd name="connsiteX2" fmla="*/ 3596008 w 3596008"/>
              <a:gd name="connsiteY2" fmla="*/ 4353919 h 4353919"/>
              <a:gd name="connsiteX3" fmla="*/ 0 w 3596008"/>
              <a:gd name="connsiteY3" fmla="*/ 4353919 h 4353919"/>
              <a:gd name="connsiteX4" fmla="*/ 0 w 3596008"/>
              <a:gd name="connsiteY4" fmla="*/ 3846336 h 4353919"/>
              <a:gd name="connsiteX5" fmla="*/ 145239 w 3596008"/>
              <a:gd name="connsiteY5" fmla="*/ 3897499 h 4353919"/>
              <a:gd name="connsiteX6" fmla="*/ 253189 w 3596008"/>
              <a:gd name="connsiteY6" fmla="*/ 3916549 h 4353919"/>
              <a:gd name="connsiteX7" fmla="*/ 500839 w 3596008"/>
              <a:gd name="connsiteY7" fmla="*/ 3926074 h 4353919"/>
              <a:gd name="connsiteX8" fmla="*/ 2389964 w 3596008"/>
              <a:gd name="connsiteY8" fmla="*/ 3945124 h 4353919"/>
              <a:gd name="connsiteX9" fmla="*/ 2421714 w 3596008"/>
              <a:gd name="connsiteY9" fmla="*/ 3941949 h 4353919"/>
              <a:gd name="connsiteX10" fmla="*/ 3145614 w 3596008"/>
              <a:gd name="connsiteY10" fmla="*/ 3875274 h 4353919"/>
              <a:gd name="connsiteX11" fmla="*/ 3180539 w 3596008"/>
              <a:gd name="connsiteY11" fmla="*/ 3865749 h 4353919"/>
              <a:gd name="connsiteX12" fmla="*/ 3202764 w 3596008"/>
              <a:gd name="connsiteY12" fmla="*/ 3862574 h 4353919"/>
              <a:gd name="connsiteX13" fmla="*/ 3345639 w 3596008"/>
              <a:gd name="connsiteY13" fmla="*/ 3767324 h 4353919"/>
              <a:gd name="connsiteX14" fmla="*/ 3345639 w 3596008"/>
              <a:gd name="connsiteY14" fmla="*/ 3732399 h 4353919"/>
              <a:gd name="connsiteX15" fmla="*/ 3266264 w 3596008"/>
              <a:gd name="connsiteY15" fmla="*/ 3440299 h 4353919"/>
              <a:gd name="connsiteX16" fmla="*/ 3250389 w 3596008"/>
              <a:gd name="connsiteY16" fmla="*/ 3414899 h 4353919"/>
              <a:gd name="connsiteX17" fmla="*/ 3221814 w 3596008"/>
              <a:gd name="connsiteY17" fmla="*/ 3405374 h 4353919"/>
              <a:gd name="connsiteX18" fmla="*/ 2907489 w 3596008"/>
              <a:gd name="connsiteY18" fmla="*/ 3252974 h 4353919"/>
              <a:gd name="connsiteX19" fmla="*/ 2723339 w 3596008"/>
              <a:gd name="connsiteY19" fmla="*/ 3545074 h 4353919"/>
              <a:gd name="connsiteX20" fmla="*/ 2415364 w 3596008"/>
              <a:gd name="connsiteY20" fmla="*/ 3633974 h 4353919"/>
              <a:gd name="connsiteX21" fmla="*/ 2266139 w 3596008"/>
              <a:gd name="connsiteY21" fmla="*/ 3643499 h 4353919"/>
              <a:gd name="connsiteX22" fmla="*/ 2021664 w 3596008"/>
              <a:gd name="connsiteY22" fmla="*/ 3681599 h 4353919"/>
              <a:gd name="connsiteX23" fmla="*/ 1951814 w 3596008"/>
              <a:gd name="connsiteY23" fmla="*/ 3681599 h 4353919"/>
              <a:gd name="connsiteX24" fmla="*/ 1751789 w 3596008"/>
              <a:gd name="connsiteY24" fmla="*/ 3656199 h 4353919"/>
              <a:gd name="connsiteX25" fmla="*/ 1618439 w 3596008"/>
              <a:gd name="connsiteY25" fmla="*/ 3621274 h 4353919"/>
              <a:gd name="connsiteX26" fmla="*/ 1450164 w 3596008"/>
              <a:gd name="connsiteY26" fmla="*/ 3618099 h 4353919"/>
              <a:gd name="connsiteX27" fmla="*/ 1269189 w 3596008"/>
              <a:gd name="connsiteY27" fmla="*/ 3630799 h 4353919"/>
              <a:gd name="connsiteX28" fmla="*/ 1085039 w 3596008"/>
              <a:gd name="connsiteY28" fmla="*/ 3633974 h 4353919"/>
              <a:gd name="connsiteX29" fmla="*/ 802464 w 3596008"/>
              <a:gd name="connsiteY29" fmla="*/ 3640324 h 4353919"/>
              <a:gd name="connsiteX30" fmla="*/ 332564 w 3596008"/>
              <a:gd name="connsiteY30" fmla="*/ 3618099 h 4353919"/>
              <a:gd name="connsiteX31" fmla="*/ 0 w 3596008"/>
              <a:gd name="connsiteY31" fmla="*/ 3603729 h 435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96008" h="4353919">
                <a:moveTo>
                  <a:pt x="0" y="0"/>
                </a:moveTo>
                <a:lnTo>
                  <a:pt x="3596008" y="0"/>
                </a:lnTo>
                <a:lnTo>
                  <a:pt x="3596008" y="4353919"/>
                </a:lnTo>
                <a:lnTo>
                  <a:pt x="0" y="4353919"/>
                </a:lnTo>
                <a:lnTo>
                  <a:pt x="0" y="3846336"/>
                </a:lnTo>
                <a:lnTo>
                  <a:pt x="145239" y="3897499"/>
                </a:lnTo>
                <a:cubicBezTo>
                  <a:pt x="177644" y="3903980"/>
                  <a:pt x="225023" y="3913811"/>
                  <a:pt x="253189" y="3916549"/>
                </a:cubicBezTo>
                <a:cubicBezTo>
                  <a:pt x="371531" y="3928055"/>
                  <a:pt x="395701" y="3926074"/>
                  <a:pt x="500839" y="3926074"/>
                </a:cubicBezTo>
                <a:lnTo>
                  <a:pt x="2389964" y="3945124"/>
                </a:lnTo>
                <a:lnTo>
                  <a:pt x="2421714" y="3941949"/>
                </a:lnTo>
                <a:lnTo>
                  <a:pt x="3145614" y="3875274"/>
                </a:lnTo>
                <a:cubicBezTo>
                  <a:pt x="3157256" y="3872099"/>
                  <a:pt x="3168759" y="3868367"/>
                  <a:pt x="3180539" y="3865749"/>
                </a:cubicBezTo>
                <a:cubicBezTo>
                  <a:pt x="3187844" y="3864126"/>
                  <a:pt x="3202764" y="3862574"/>
                  <a:pt x="3202764" y="3862574"/>
                </a:cubicBezTo>
                <a:lnTo>
                  <a:pt x="3345639" y="3767324"/>
                </a:lnTo>
                <a:lnTo>
                  <a:pt x="3345639" y="3732399"/>
                </a:lnTo>
                <a:lnTo>
                  <a:pt x="3266264" y="3440299"/>
                </a:lnTo>
                <a:cubicBezTo>
                  <a:pt x="3260972" y="3431832"/>
                  <a:pt x="3258240" y="3421068"/>
                  <a:pt x="3250389" y="3414899"/>
                </a:cubicBezTo>
                <a:cubicBezTo>
                  <a:pt x="3242494" y="3408696"/>
                  <a:pt x="3221814" y="3405374"/>
                  <a:pt x="3221814" y="3405374"/>
                </a:cubicBezTo>
                <a:lnTo>
                  <a:pt x="2907489" y="3252974"/>
                </a:lnTo>
                <a:lnTo>
                  <a:pt x="2723339" y="3545074"/>
                </a:lnTo>
                <a:lnTo>
                  <a:pt x="2415364" y="3633974"/>
                </a:lnTo>
                <a:lnTo>
                  <a:pt x="2266139" y="3643499"/>
                </a:lnTo>
                <a:lnTo>
                  <a:pt x="2021664" y="3681599"/>
                </a:lnTo>
                <a:lnTo>
                  <a:pt x="1951814" y="3681599"/>
                </a:lnTo>
                <a:lnTo>
                  <a:pt x="1751789" y="3656199"/>
                </a:lnTo>
                <a:lnTo>
                  <a:pt x="1618439" y="3621274"/>
                </a:lnTo>
                <a:lnTo>
                  <a:pt x="1450164" y="3618099"/>
                </a:lnTo>
                <a:lnTo>
                  <a:pt x="1269189" y="3630799"/>
                </a:lnTo>
                <a:lnTo>
                  <a:pt x="1085039" y="3633974"/>
                </a:lnTo>
                <a:lnTo>
                  <a:pt x="802464" y="3640324"/>
                </a:lnTo>
                <a:lnTo>
                  <a:pt x="332564" y="3618099"/>
                </a:lnTo>
                <a:lnTo>
                  <a:pt x="0" y="3603729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4995545" y="1572895"/>
            <a:ext cx="6103620" cy="479425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30000"/>
              </a:lnSpc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现在市面上有很多考研机构，有的同学可能想直接全部报班，一劳永逸。但其实报考研机构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不是必选项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，它更适合那些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复习时间充足但没有自己的规划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不想自己获取考研信息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自我管理意识不算太强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的同学（如果自我管理意识太差，即使报了班也不会按照他的计划来的，这一点我深有体会）。在报全科目之前要想好自己能不能跟着机构的进度走完全程，如果觉得做不到，尽量别浪费资金了。</a:t>
            </a:r>
            <a:endParaRPr 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报班的好处在于，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不用自己规划考研任务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遇到不会的题可以听老师的讲解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每过一段时间会有测试检验自己的学习进度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。如果觉得以上好处对自己用处不大，大可以不用报班，自己通过</a:t>
            </a:r>
            <a:r>
              <a:rPr 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一定手段</a:t>
            </a: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搜罗一下现有的考研视频，资料等，按照自己的规划复习也是完全可以的。</a:t>
            </a:r>
            <a:endParaRPr lang="zh-CN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（不是推销）我去年英语作文考的还不错，用的是启航英语老师的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36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句作文模板，大家如果感兴趣可以自己了解一下。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864" y="1074440"/>
            <a:ext cx="4649421" cy="5639653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25779" y="4338410"/>
            <a:ext cx="28080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rgbClr val="5C482F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04</a:t>
            </a:r>
            <a:endParaRPr lang="zh-CN" altLang="en-US" sz="13800">
              <a:solidFill>
                <a:srgbClr val="5C482F"/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29868" y="1973516"/>
            <a:ext cx="481413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考研与就业</a:t>
            </a:r>
            <a:endParaRPr lang="zh-CN" altLang="en-US" sz="4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考研与就业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8191693" y="2207967"/>
            <a:ext cx="0" cy="3294743"/>
          </a:xfrm>
          <a:prstGeom prst="line">
            <a:avLst/>
          </a:prstGeom>
          <a:ln w="28575">
            <a:solidFill>
              <a:srgbClr val="5C4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图片 7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11" b="6677"/>
          <a:stretch>
            <a:fillRect/>
          </a:stretch>
        </p:blipFill>
        <p:spPr>
          <a:xfrm>
            <a:off x="8540262" y="1973516"/>
            <a:ext cx="2938640" cy="350927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703705" y="1458595"/>
            <a:ext cx="5565775" cy="479425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有的同学可能追求更好的学历，考研是为了提升自己；有的同学考研可能单纯为了以后更好就业。以下的话我想分享给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面向就业考研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的同学。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考研存在很大的不确定性，我们没有十足的把握一次上岸，与其执着坚持一定上岸，不如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做好本科就业的准备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当然不是建议大家考研考公考央国企就业多手抓，我的经验是，除非考试以后对了答案，认为自己有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90%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的概率进入复试并被录取，也可以趁着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寒假等待考研初试成绩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的时候投一投简历，无论是互联网企业还是央国企，投了就是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50%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概率录取，不投就是一定不会被录取。这样多了一重保障，即使简历石沉大海，我们也算做出了努力，不算后悔。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89495" y="2351024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最后送给大家一句忠告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90130" y="365848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考研最大的胜利就是坚持到底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616230" y="761207"/>
            <a:ext cx="10959541" cy="5335586"/>
            <a:chOff x="587141" y="740292"/>
            <a:chExt cx="10959541" cy="5335586"/>
          </a:xfrm>
        </p:grpSpPr>
        <p:sp>
          <p:nvSpPr>
            <p:cNvPr id="9" name="矩形 8"/>
            <p:cNvSpPr/>
            <p:nvPr/>
          </p:nvSpPr>
          <p:spPr>
            <a:xfrm rot="200868">
              <a:off x="2260969" y="1853729"/>
              <a:ext cx="9282418" cy="4222149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57405" y="47938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1299032" y="2249145"/>
              <a:ext cx="247650" cy="594067"/>
              <a:chOff x="11299032" y="1606208"/>
              <a:chExt cx="247650" cy="594067"/>
            </a:xfrm>
          </p:grpSpPr>
          <p:sp>
            <p:nvSpPr>
              <p:cNvPr id="16" name="矩形: 圆角 2"/>
              <p:cNvSpPr/>
              <p:nvPr/>
            </p:nvSpPr>
            <p:spPr>
              <a:xfrm>
                <a:off x="11299032" y="1606208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1332369" y="2121693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299032" y="1606208"/>
              <a:ext cx="247650" cy="594067"/>
              <a:chOff x="11299032" y="1606208"/>
              <a:chExt cx="247650" cy="594067"/>
            </a:xfrm>
          </p:grpSpPr>
          <p:sp>
            <p:nvSpPr>
              <p:cNvPr id="12" name="矩形: 圆角 2"/>
              <p:cNvSpPr/>
              <p:nvPr/>
            </p:nvSpPr>
            <p:spPr>
              <a:xfrm>
                <a:off x="11299032" y="1606208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1332369" y="2121693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87141" y="1155032"/>
              <a:ext cx="10741794" cy="47260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1030680" y="740292"/>
              <a:ext cx="9787918" cy="797719"/>
              <a:chOff x="1030680" y="740292"/>
              <a:chExt cx="9787918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0595952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4" name="文本框 33"/>
          <p:cNvSpPr txBox="1"/>
          <p:nvPr/>
        </p:nvSpPr>
        <p:spPr>
          <a:xfrm>
            <a:off x="1633300" y="1787801"/>
            <a:ext cx="895398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分享完毕 感谢聆听</a:t>
            </a:r>
            <a:endParaRPr lang="zh-CN" altLang="en-US" sz="72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296" y="3075729"/>
            <a:ext cx="1381408" cy="1381408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4713605" y="4793615"/>
            <a:ext cx="2764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分享人：刘昕阳</a:t>
            </a:r>
            <a:endParaRPr lang="zh-CN" altLang="en-US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1150070" y="2869264"/>
            <a:ext cx="4131701" cy="1028700"/>
            <a:chOff x="2456918" y="1924646"/>
            <a:chExt cx="4131701" cy="1028700"/>
          </a:xfrm>
        </p:grpSpPr>
        <p:grpSp>
          <p:nvGrpSpPr>
            <p:cNvPr id="2" name="组合 1"/>
            <p:cNvGrpSpPr/>
            <p:nvPr/>
          </p:nvGrpSpPr>
          <p:grpSpPr>
            <a:xfrm>
              <a:off x="3347579" y="2083738"/>
              <a:ext cx="3241040" cy="708981"/>
              <a:chOff x="3347579" y="2105918"/>
              <a:chExt cx="3241040" cy="708981"/>
            </a:xfrm>
          </p:grpSpPr>
          <p:sp>
            <p:nvSpPr>
              <p:cNvPr id="21" name="文本框 2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3347579" y="2105918"/>
                <a:ext cx="32410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rgbClr val="5C482F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时间安排</a:t>
                </a:r>
                <a:endParaRPr lang="zh-CN" altLang="en-US" sz="2400">
                  <a:solidFill>
                    <a:srgbClr val="5C482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22" name="文本框 2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347579" y="2508657"/>
                <a:ext cx="3241040" cy="30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體 Light" panose="020B0300000000000000" pitchFamily="34" charset="-128"/>
                    <a:ea typeface="思源黑體 Light" panose="020B0300000000000000" pitchFamily="34" charset="-128"/>
                  </a:rPr>
                  <a:t>Time schedule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Light" panose="020B0300000000000000" pitchFamily="34" charset="-128"/>
                  <a:ea typeface="思源黑體 Light" panose="020B0300000000000000" pitchFamily="34" charset="-128"/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918" y="1924646"/>
              <a:ext cx="871984" cy="1028700"/>
            </a:xfrm>
            <a:prstGeom prst="rect">
              <a:avLst/>
            </a:prstGeom>
          </p:spPr>
        </p:pic>
      </p:grpSp>
      <p:grpSp>
        <p:nvGrpSpPr>
          <p:cNvPr id="34" name="组合 33"/>
          <p:cNvGrpSpPr/>
          <p:nvPr>
            <p:custDataLst>
              <p:tags r:id="rId6"/>
            </p:custDataLst>
          </p:nvPr>
        </p:nvGrpSpPr>
        <p:grpSpPr>
          <a:xfrm>
            <a:off x="1150070" y="4387968"/>
            <a:ext cx="4131701" cy="1083013"/>
            <a:chOff x="2456918" y="1924646"/>
            <a:chExt cx="4131701" cy="1083013"/>
          </a:xfrm>
        </p:grpSpPr>
        <p:grpSp>
          <p:nvGrpSpPr>
            <p:cNvPr id="35" name="组合 34"/>
            <p:cNvGrpSpPr/>
            <p:nvPr/>
          </p:nvGrpSpPr>
          <p:grpSpPr>
            <a:xfrm>
              <a:off x="3347579" y="2083738"/>
              <a:ext cx="3241040" cy="923921"/>
              <a:chOff x="3347579" y="2105918"/>
              <a:chExt cx="3241040" cy="923921"/>
            </a:xfrm>
          </p:grpSpPr>
          <p:sp>
            <p:nvSpPr>
              <p:cNvPr id="39" name="文本框 3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347579" y="2105918"/>
                <a:ext cx="32410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rgbClr val="5C482F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考研机构</a:t>
                </a:r>
                <a:endParaRPr lang="zh-CN" altLang="en-US" sz="2400">
                  <a:solidFill>
                    <a:srgbClr val="5C482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347579" y="2508657"/>
                <a:ext cx="3241040" cy="52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體 Light" panose="020B0300000000000000" pitchFamily="34" charset="-128"/>
                    <a:ea typeface="思源黑體 Light" panose="020B0300000000000000" pitchFamily="34" charset="-128"/>
                  </a:rPr>
                  <a:t>Graduate entrance examination institutions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Light" panose="020B0300000000000000" pitchFamily="34" charset="-128"/>
                  <a:ea typeface="思源黑體 Light" panose="020B0300000000000000" pitchFamily="34" charset="-128"/>
                </a:endParaRPr>
              </a:p>
            </p:txBody>
          </p:sp>
        </p:grpSp>
        <p:pic>
          <p:nvPicPr>
            <p:cNvPr id="37" name="图片 36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918" y="1924646"/>
              <a:ext cx="871984" cy="1028700"/>
            </a:xfrm>
            <a:prstGeom prst="rect">
              <a:avLst/>
            </a:prstGeom>
          </p:spPr>
        </p:pic>
      </p:grpSp>
      <p:grpSp>
        <p:nvGrpSpPr>
          <p:cNvPr id="41" name="组合 40"/>
          <p:cNvGrpSpPr/>
          <p:nvPr>
            <p:custDataLst>
              <p:tags r:id="rId10"/>
            </p:custDataLst>
          </p:nvPr>
        </p:nvGrpSpPr>
        <p:grpSpPr>
          <a:xfrm>
            <a:off x="6701784" y="2869264"/>
            <a:ext cx="4131701" cy="1028700"/>
            <a:chOff x="2456918" y="1924646"/>
            <a:chExt cx="4131701" cy="1028700"/>
          </a:xfrm>
        </p:grpSpPr>
        <p:grpSp>
          <p:nvGrpSpPr>
            <p:cNvPr id="42" name="组合 41"/>
            <p:cNvGrpSpPr/>
            <p:nvPr/>
          </p:nvGrpSpPr>
          <p:grpSpPr>
            <a:xfrm>
              <a:off x="3347579" y="2083738"/>
              <a:ext cx="3241040" cy="708981"/>
              <a:chOff x="3347579" y="2105918"/>
              <a:chExt cx="3241040" cy="708981"/>
            </a:xfrm>
          </p:grpSpPr>
          <p:sp>
            <p:nvSpPr>
              <p:cNvPr id="44" name="文本框 4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347579" y="2105918"/>
                <a:ext cx="32410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rgbClr val="5C482F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学科经验</a:t>
                </a:r>
                <a:endParaRPr lang="zh-CN" altLang="en-US" sz="2400">
                  <a:solidFill>
                    <a:srgbClr val="5C482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3347579" y="2508657"/>
                <a:ext cx="3241040" cy="306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體 Light" panose="020B0300000000000000" pitchFamily="34" charset="-128"/>
                    <a:ea typeface="思源黑體 Light" panose="020B0300000000000000" pitchFamily="34" charset="-128"/>
                  </a:rPr>
                  <a:t>Subject experience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Light" panose="020B0300000000000000" pitchFamily="34" charset="-128"/>
                  <a:ea typeface="思源黑體 Light" panose="020B0300000000000000" pitchFamily="34" charset="-128"/>
                </a:endParaRPr>
              </a:p>
            </p:txBody>
          </p:sp>
        </p:grpSp>
        <p:pic>
          <p:nvPicPr>
            <p:cNvPr id="43" name="图片 42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918" y="1924646"/>
              <a:ext cx="871984" cy="1028700"/>
            </a:xfrm>
            <a:prstGeom prst="rect">
              <a:avLst/>
            </a:prstGeom>
          </p:spPr>
        </p:pic>
      </p:grpSp>
      <p:grpSp>
        <p:nvGrpSpPr>
          <p:cNvPr id="46" name="组合 45"/>
          <p:cNvGrpSpPr/>
          <p:nvPr>
            <p:custDataLst>
              <p:tags r:id="rId14"/>
            </p:custDataLst>
          </p:nvPr>
        </p:nvGrpSpPr>
        <p:grpSpPr>
          <a:xfrm>
            <a:off x="6701784" y="4387968"/>
            <a:ext cx="4131701" cy="1083013"/>
            <a:chOff x="2456918" y="1924646"/>
            <a:chExt cx="4131701" cy="1083013"/>
          </a:xfrm>
        </p:grpSpPr>
        <p:grpSp>
          <p:nvGrpSpPr>
            <p:cNvPr id="47" name="组合 46"/>
            <p:cNvGrpSpPr/>
            <p:nvPr/>
          </p:nvGrpSpPr>
          <p:grpSpPr>
            <a:xfrm>
              <a:off x="3347579" y="2083738"/>
              <a:ext cx="3241040" cy="923921"/>
              <a:chOff x="3347579" y="2105918"/>
              <a:chExt cx="3241040" cy="923921"/>
            </a:xfrm>
          </p:grpSpPr>
          <p:sp>
            <p:nvSpPr>
              <p:cNvPr id="49" name="文本框 4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3347579" y="2105918"/>
                <a:ext cx="3241040" cy="460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>
                    <a:solidFill>
                      <a:srgbClr val="5C482F"/>
                    </a:solidFill>
                    <a:latin typeface="汉仪细中圆简" panose="02010609000101010101" pitchFamily="49" charset="-122"/>
                    <a:ea typeface="汉仪细中圆简" panose="02010609000101010101" pitchFamily="49" charset="-122"/>
                  </a:rPr>
                  <a:t>考研与就业</a:t>
                </a:r>
                <a:endParaRPr lang="zh-CN" altLang="en-US" sz="2400">
                  <a:solidFill>
                    <a:srgbClr val="5C482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endParaRPr>
              </a:p>
            </p:txBody>
          </p:sp>
          <p:sp>
            <p:nvSpPr>
              <p:cNvPr id="50" name="文本框 4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3347579" y="2508657"/>
                <a:ext cx="3241040" cy="521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14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思源黑體 Light" panose="020B0300000000000000" pitchFamily="34" charset="-128"/>
                    <a:ea typeface="思源黑體 Light" panose="020B0300000000000000" pitchFamily="34" charset="-128"/>
                  </a:rPr>
                  <a:t>Postgraduate Entrance Examination and Employment</a:t>
                </a:r>
                <a:endParaRPr lang="en-US" altLang="zh-CN" sz="140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體 Light" panose="020B0300000000000000" pitchFamily="34" charset="-128"/>
                  <a:ea typeface="思源黑體 Light" panose="020B0300000000000000" pitchFamily="34" charset="-128"/>
                </a:endParaRPr>
              </a:p>
            </p:txBody>
          </p:sp>
        </p:grpSp>
        <p:pic>
          <p:nvPicPr>
            <p:cNvPr id="48" name="图片 47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918" y="1924646"/>
              <a:ext cx="871984" cy="1028700"/>
            </a:xfrm>
            <a:prstGeom prst="rect">
              <a:avLst/>
            </a:prstGeom>
          </p:spPr>
        </p:pic>
      </p:grpSp>
      <p:grpSp>
        <p:nvGrpSpPr>
          <p:cNvPr id="10" name="组合 9"/>
          <p:cNvGrpSpPr/>
          <p:nvPr/>
        </p:nvGrpSpPr>
        <p:grpSpPr>
          <a:xfrm>
            <a:off x="4919121" y="1106934"/>
            <a:ext cx="2379306" cy="1107996"/>
            <a:chOff x="4890093" y="1034364"/>
            <a:chExt cx="2379306" cy="1107996"/>
          </a:xfrm>
        </p:grpSpPr>
        <p:sp>
          <p:nvSpPr>
            <p:cNvPr id="51" name="文本框 50"/>
            <p:cNvSpPr txBox="1"/>
            <p:nvPr/>
          </p:nvSpPr>
          <p:spPr>
            <a:xfrm>
              <a:off x="6329188" y="1034364"/>
              <a:ext cx="94021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6600">
                  <a:solidFill>
                    <a:srgbClr val="5C482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录</a:t>
              </a:r>
              <a:endParaRPr lang="zh-CN" altLang="en-US" sz="66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4890093" y="1034364"/>
              <a:ext cx="940211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600">
                  <a:solidFill>
                    <a:srgbClr val="5C482F"/>
                  </a:solidFill>
                  <a:latin typeface="汉仪细中圆简" panose="02010609000101010101" pitchFamily="49" charset="-122"/>
                  <a:ea typeface="汉仪细中圆简" panose="02010609000101010101" pitchFamily="49" charset="-122"/>
                </a:rPr>
                <a:t>目</a:t>
              </a:r>
              <a:endParaRPr lang="zh-CN" altLang="en-US" sz="66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83" name="文本框 82"/>
          <p:cNvSpPr txBox="1"/>
          <p:nvPr/>
        </p:nvSpPr>
        <p:spPr>
          <a:xfrm>
            <a:off x="125779" y="4338410"/>
            <a:ext cx="28080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rgbClr val="5C482F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01</a:t>
            </a:r>
            <a:endParaRPr lang="zh-CN" altLang="en-US" sz="13800">
              <a:solidFill>
                <a:srgbClr val="5C482F"/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864" y="1074440"/>
            <a:ext cx="4649421" cy="5639653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4330065" y="1973580"/>
            <a:ext cx="2613660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时间安排</a:t>
            </a:r>
            <a:endParaRPr lang="zh-CN" altLang="en-US" sz="4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29869" y="2827741"/>
            <a:ext cx="6557962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endParaRPr lang="zh-CN" altLang="en-US" sz="1400">
              <a:solidFill>
                <a:schemeClr val="tx1">
                  <a:lumMod val="65000"/>
                  <a:lumOff val="3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51" name="图片 5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14" y="1560391"/>
            <a:ext cx="4050577" cy="3965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606447" y="1599245"/>
            <a:ext cx="95250" cy="422086"/>
          </a:xfrm>
          <a:prstGeom prst="rect">
            <a:avLst/>
          </a:prstGeom>
          <a:solidFill>
            <a:srgbClr val="5C4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858302" y="1544898"/>
            <a:ext cx="4121933" cy="5340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考研开始</a:t>
            </a:r>
            <a:endParaRPr lang="en-US" altLang="zh-CN" sz="2400" dirty="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8510" y="2153285"/>
            <a:ext cx="5062855" cy="1471295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一旦上网搜索考研时间安排，就会发现按照网上的说法，无论什么时候开始考研都晚了。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一般来说，考研开始的时间有两个高峰，一个是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大二的寒假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，一个是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大三的暑假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。根据自己报考的学校、自身学科基础来决定什么时候开始。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None/>
            </a:pPr>
            <a:endParaRPr lang="zh-CN" altLang="en-US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None/>
            </a:pP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Char char="l"/>
            </a:pP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85302" y="3682308"/>
            <a:ext cx="4121933" cy="53403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2400" dirty="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考研时间分配</a:t>
            </a:r>
            <a:endParaRPr lang="zh-CN" altLang="en-US" sz="2400" dirty="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985510" y="4220210"/>
            <a:ext cx="4936490" cy="208280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网上的时间分配有一定的局限性，要报考的学校不同，学习的专业课不同，甚至在读学校的不同都会对计划有影响。根据自己的作息、基础、课程来安排复习时间才是比较合理的。尽量保证数学，专业课复习两轮及以上的基础上，还留有时间做题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indent="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None/>
            </a:pP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30000"/>
              </a:lnSpc>
              <a:buClr>
                <a:srgbClr val="353438"/>
              </a:buClr>
              <a:buFont typeface="Wingdings" panose="05000000000000000000" pitchFamily="2" charset="2"/>
              <a:buChar char="l"/>
            </a:pPr>
            <a:endParaRPr lang="en-US" altLang="zh-CN" sz="14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9622" y="3760150"/>
            <a:ext cx="95250" cy="422086"/>
          </a:xfrm>
          <a:prstGeom prst="rect">
            <a:avLst/>
          </a:prstGeom>
          <a:solidFill>
            <a:srgbClr val="5C4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时间安排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2864" y="1074440"/>
            <a:ext cx="4649421" cy="5639653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125779" y="4338410"/>
            <a:ext cx="28080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800">
                <a:solidFill>
                  <a:srgbClr val="5C482F"/>
                </a:solidFill>
                <a:latin typeface="汉仪中黑简" panose="02010609000101010101" pitchFamily="49" charset="-122"/>
                <a:ea typeface="汉仪中黑简" panose="02010609000101010101" pitchFamily="49" charset="-122"/>
              </a:rPr>
              <a:t>02</a:t>
            </a:r>
            <a:endParaRPr lang="zh-CN" altLang="en-US" sz="13800">
              <a:solidFill>
                <a:srgbClr val="5C482F"/>
              </a:solidFill>
              <a:latin typeface="汉仪中黑简" panose="02010609000101010101" pitchFamily="49" charset="-122"/>
              <a:ea typeface="汉仪中黑简" panose="02010609000101010101" pitchFamily="49" charset="-122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4329868" y="1973516"/>
            <a:ext cx="4814131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学科经验</a:t>
            </a:r>
            <a:endParaRPr lang="zh-CN" altLang="en-US" sz="4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学科经验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9347" y="1434949"/>
            <a:ext cx="1812923" cy="500851"/>
          </a:xfrm>
          <a:prstGeom prst="rect">
            <a:avLst/>
          </a:prstGeom>
          <a:solidFill>
            <a:srgbClr val="5C4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109347" y="2194569"/>
            <a:ext cx="3235323" cy="0"/>
          </a:xfrm>
          <a:prstGeom prst="line">
            <a:avLst/>
          </a:prstGeom>
          <a:ln w="28575">
            <a:solidFill>
              <a:srgbClr val="5C4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79170" y="2466340"/>
            <a:ext cx="4462780" cy="38893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作为重点学科和最难的学科，数学知识点多、题目难度大，需要花费更多的精力和时间，可以早一点开始复习。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复习流程基本为先进行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一轮基础复习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，把基础题目彻底做懂。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然后进行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一轮强化复习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，试着做一下比较难的题目，实在遇到难题，可以看着笔记上的公式和知识点做，锻炼做题思维。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最后进行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大量刷题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，基础题和难题都要做一做，遇到不会的题要分析，是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知识点没有记牢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，还是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题目本身存在难点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。这个阶段要不断找自己遗漏的知识点进行记忆。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0" y="805260"/>
            <a:ext cx="5446061" cy="54460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5705" y="1400175"/>
            <a:ext cx="1647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数学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学科经验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9347" y="1434949"/>
            <a:ext cx="1812923" cy="500851"/>
          </a:xfrm>
          <a:prstGeom prst="rect">
            <a:avLst/>
          </a:prstGeom>
          <a:solidFill>
            <a:srgbClr val="5C4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109347" y="2194569"/>
            <a:ext cx="3235323" cy="0"/>
          </a:xfrm>
          <a:prstGeom prst="line">
            <a:avLst/>
          </a:prstGeom>
          <a:ln w="28575">
            <a:solidFill>
              <a:srgbClr val="5C4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79170" y="2453640"/>
            <a:ext cx="3927475" cy="381317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专业课的学习主打一个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多轮次学习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。专业课知识点多而杂，需要反复记忆才能掌握。如果时间实在很紧，也要保证专业课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至少系统复习过</a:t>
            </a:r>
            <a:r>
              <a:rPr lang="en-US" altLang="zh-CN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轮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，并且在考试前最好再过一遍。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专业课也需要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大量做题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，拿计算机相关专业来讲，有些题考验知识点记忆，有些题考验对算法的理解，有些题考验代码能力，复习时都要兼顾。如果报考自命题学校专业，还要提前拿到往年试题，有针对性的进行复习。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0" y="805260"/>
            <a:ext cx="5446061" cy="54460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5705" y="1400175"/>
            <a:ext cx="1647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专业课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学科经验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9347" y="1434949"/>
            <a:ext cx="1812923" cy="500851"/>
          </a:xfrm>
          <a:prstGeom prst="rect">
            <a:avLst/>
          </a:prstGeom>
          <a:solidFill>
            <a:srgbClr val="5C4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109347" y="2194569"/>
            <a:ext cx="3235323" cy="0"/>
          </a:xfrm>
          <a:prstGeom prst="line">
            <a:avLst/>
          </a:prstGeom>
          <a:ln w="28575">
            <a:solidFill>
              <a:srgbClr val="5C4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79170" y="2453005"/>
            <a:ext cx="4252595" cy="36106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英语学习一定绕不开的就是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词汇量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，可以尽早开始背英语单词，这样阅读、完型、新题型、翻译的压力会小一点，不至于一句话语法都知道，但是就是看不懂。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然后是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语法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，如果高中语法基础还可以，这部分学习可以花费时间少一点，抽出时间去背单词或者留给其他学科。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考研英语作文分数占比比较高，如果对自己的作文能力很有信心，可以有针对性的看一下作文的高频词汇，高级语法。如果没那么有信心，还是背一背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模板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吧。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0" y="805260"/>
            <a:ext cx="5446061" cy="54460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5705" y="1400175"/>
            <a:ext cx="1647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英语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12865" y="16421"/>
            <a:ext cx="11766270" cy="6958507"/>
            <a:chOff x="212865" y="-21679"/>
            <a:chExt cx="11766270" cy="6958507"/>
          </a:xfrm>
        </p:grpSpPr>
        <p:grpSp>
          <p:nvGrpSpPr>
            <p:cNvPr id="3" name="组合 2"/>
            <p:cNvGrpSpPr/>
            <p:nvPr/>
          </p:nvGrpSpPr>
          <p:grpSpPr>
            <a:xfrm>
              <a:off x="11708356" y="1292479"/>
              <a:ext cx="247650" cy="1237004"/>
              <a:chOff x="11328121" y="1627123"/>
              <a:chExt cx="247650" cy="1237004"/>
            </a:xfrm>
          </p:grpSpPr>
          <p:sp>
            <p:nvSpPr>
              <p:cNvPr id="28" name="矩形: 圆角 2"/>
              <p:cNvSpPr/>
              <p:nvPr/>
            </p:nvSpPr>
            <p:spPr>
              <a:xfrm>
                <a:off x="11328121" y="2270060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FFA8D9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1361458" y="2785545"/>
                <a:ext cx="214313" cy="78582"/>
              </a:xfrm>
              <a:prstGeom prst="ellipse">
                <a:avLst/>
              </a:prstGeom>
              <a:solidFill>
                <a:srgbClr val="FFA8D9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: 圆角 2"/>
              <p:cNvSpPr/>
              <p:nvPr/>
            </p:nvSpPr>
            <p:spPr>
              <a:xfrm>
                <a:off x="11328121" y="1627123"/>
                <a:ext cx="247650" cy="553585"/>
              </a:xfrm>
              <a:custGeom>
                <a:avLst/>
                <a:gdLst>
                  <a:gd name="connsiteX0" fmla="*/ 0 w 295275"/>
                  <a:gd name="connsiteY0" fmla="*/ 21531 h 535782"/>
                  <a:gd name="connsiteX1" fmla="*/ 21531 w 295275"/>
                  <a:gd name="connsiteY1" fmla="*/ 0 h 535782"/>
                  <a:gd name="connsiteX2" fmla="*/ 273744 w 295275"/>
                  <a:gd name="connsiteY2" fmla="*/ 0 h 535782"/>
                  <a:gd name="connsiteX3" fmla="*/ 295275 w 295275"/>
                  <a:gd name="connsiteY3" fmla="*/ 21531 h 535782"/>
                  <a:gd name="connsiteX4" fmla="*/ 295275 w 295275"/>
                  <a:gd name="connsiteY4" fmla="*/ 514251 h 535782"/>
                  <a:gd name="connsiteX5" fmla="*/ 273744 w 295275"/>
                  <a:gd name="connsiteY5" fmla="*/ 535782 h 535782"/>
                  <a:gd name="connsiteX6" fmla="*/ 21531 w 295275"/>
                  <a:gd name="connsiteY6" fmla="*/ 535782 h 535782"/>
                  <a:gd name="connsiteX7" fmla="*/ 0 w 295275"/>
                  <a:gd name="connsiteY7" fmla="*/ 514251 h 535782"/>
                  <a:gd name="connsiteX8" fmla="*/ 0 w 295275"/>
                  <a:gd name="connsiteY8" fmla="*/ 21531 h 535782"/>
                  <a:gd name="connsiteX0-1" fmla="*/ 0 w 295275"/>
                  <a:gd name="connsiteY0-2" fmla="*/ 21531 h 535782"/>
                  <a:gd name="connsiteX1-3" fmla="*/ 21531 w 295275"/>
                  <a:gd name="connsiteY1-4" fmla="*/ 0 h 535782"/>
                  <a:gd name="connsiteX2-5" fmla="*/ 273744 w 295275"/>
                  <a:gd name="connsiteY2-6" fmla="*/ 0 h 535782"/>
                  <a:gd name="connsiteX3-7" fmla="*/ 295275 w 295275"/>
                  <a:gd name="connsiteY3-8" fmla="*/ 21531 h 535782"/>
                  <a:gd name="connsiteX4-9" fmla="*/ 295275 w 295275"/>
                  <a:gd name="connsiteY4-10" fmla="*/ 514251 h 535782"/>
                  <a:gd name="connsiteX5-11" fmla="*/ 273744 w 295275"/>
                  <a:gd name="connsiteY5-12" fmla="*/ 535782 h 535782"/>
                  <a:gd name="connsiteX6-13" fmla="*/ 21531 w 295275"/>
                  <a:gd name="connsiteY6-14" fmla="*/ 535782 h 535782"/>
                  <a:gd name="connsiteX7-15" fmla="*/ 0 w 295275"/>
                  <a:gd name="connsiteY7-16" fmla="*/ 514251 h 535782"/>
                  <a:gd name="connsiteX8-17" fmla="*/ 0 w 295275"/>
                  <a:gd name="connsiteY8-18" fmla="*/ 21531 h 535782"/>
                  <a:gd name="connsiteX0-19" fmla="*/ 0 w 295275"/>
                  <a:gd name="connsiteY0-20" fmla="*/ 31055 h 545306"/>
                  <a:gd name="connsiteX1-21" fmla="*/ 21531 w 295275"/>
                  <a:gd name="connsiteY1-22" fmla="*/ 9524 h 545306"/>
                  <a:gd name="connsiteX2-23" fmla="*/ 273744 w 295275"/>
                  <a:gd name="connsiteY2-24" fmla="*/ 9524 h 545306"/>
                  <a:gd name="connsiteX3-25" fmla="*/ 295275 w 295275"/>
                  <a:gd name="connsiteY3-26" fmla="*/ 31055 h 545306"/>
                  <a:gd name="connsiteX4-27" fmla="*/ 295275 w 295275"/>
                  <a:gd name="connsiteY4-28" fmla="*/ 523775 h 545306"/>
                  <a:gd name="connsiteX5-29" fmla="*/ 273744 w 295275"/>
                  <a:gd name="connsiteY5-30" fmla="*/ 545306 h 545306"/>
                  <a:gd name="connsiteX6-31" fmla="*/ 21531 w 295275"/>
                  <a:gd name="connsiteY6-32" fmla="*/ 545306 h 545306"/>
                  <a:gd name="connsiteX7-33" fmla="*/ 0 w 295275"/>
                  <a:gd name="connsiteY7-34" fmla="*/ 523775 h 545306"/>
                  <a:gd name="connsiteX8-35" fmla="*/ 0 w 295275"/>
                  <a:gd name="connsiteY8-36" fmla="*/ 31055 h 545306"/>
                  <a:gd name="connsiteX0-37" fmla="*/ 0 w 295275"/>
                  <a:gd name="connsiteY0-38" fmla="*/ 35873 h 550124"/>
                  <a:gd name="connsiteX1-39" fmla="*/ 21531 w 295275"/>
                  <a:gd name="connsiteY1-40" fmla="*/ 14342 h 550124"/>
                  <a:gd name="connsiteX2-41" fmla="*/ 273744 w 295275"/>
                  <a:gd name="connsiteY2-42" fmla="*/ 14342 h 550124"/>
                  <a:gd name="connsiteX3-43" fmla="*/ 295275 w 295275"/>
                  <a:gd name="connsiteY3-44" fmla="*/ 35873 h 550124"/>
                  <a:gd name="connsiteX4-45" fmla="*/ 295275 w 295275"/>
                  <a:gd name="connsiteY4-46" fmla="*/ 528593 h 550124"/>
                  <a:gd name="connsiteX5-47" fmla="*/ 273744 w 295275"/>
                  <a:gd name="connsiteY5-48" fmla="*/ 550124 h 550124"/>
                  <a:gd name="connsiteX6-49" fmla="*/ 21531 w 295275"/>
                  <a:gd name="connsiteY6-50" fmla="*/ 550124 h 550124"/>
                  <a:gd name="connsiteX7-51" fmla="*/ 0 w 295275"/>
                  <a:gd name="connsiteY7-52" fmla="*/ 528593 h 550124"/>
                  <a:gd name="connsiteX8-53" fmla="*/ 0 w 295275"/>
                  <a:gd name="connsiteY8-54" fmla="*/ 35873 h 550124"/>
                  <a:gd name="connsiteX0-55" fmla="*/ 0 w 295275"/>
                  <a:gd name="connsiteY0-56" fmla="*/ 44604 h 558855"/>
                  <a:gd name="connsiteX1-57" fmla="*/ 21531 w 295275"/>
                  <a:gd name="connsiteY1-58" fmla="*/ 23073 h 558855"/>
                  <a:gd name="connsiteX2-59" fmla="*/ 295275 w 295275"/>
                  <a:gd name="connsiteY2-60" fmla="*/ 44604 h 558855"/>
                  <a:gd name="connsiteX3-61" fmla="*/ 295275 w 295275"/>
                  <a:gd name="connsiteY3-62" fmla="*/ 537324 h 558855"/>
                  <a:gd name="connsiteX4-63" fmla="*/ 273744 w 295275"/>
                  <a:gd name="connsiteY4-64" fmla="*/ 558855 h 558855"/>
                  <a:gd name="connsiteX5-65" fmla="*/ 21531 w 295275"/>
                  <a:gd name="connsiteY5-66" fmla="*/ 558855 h 558855"/>
                  <a:gd name="connsiteX6-67" fmla="*/ 0 w 295275"/>
                  <a:gd name="connsiteY6-68" fmla="*/ 537324 h 558855"/>
                  <a:gd name="connsiteX7-69" fmla="*/ 0 w 295275"/>
                  <a:gd name="connsiteY7-70" fmla="*/ 44604 h 558855"/>
                  <a:gd name="connsiteX0-71" fmla="*/ 0 w 295275"/>
                  <a:gd name="connsiteY0-72" fmla="*/ 29598 h 543849"/>
                  <a:gd name="connsiteX1-73" fmla="*/ 21531 w 295275"/>
                  <a:gd name="connsiteY1-74" fmla="*/ 8067 h 543849"/>
                  <a:gd name="connsiteX2-75" fmla="*/ 295275 w 295275"/>
                  <a:gd name="connsiteY2-76" fmla="*/ 29598 h 543849"/>
                  <a:gd name="connsiteX3-77" fmla="*/ 295275 w 295275"/>
                  <a:gd name="connsiteY3-78" fmla="*/ 522318 h 543849"/>
                  <a:gd name="connsiteX4-79" fmla="*/ 273744 w 295275"/>
                  <a:gd name="connsiteY4-80" fmla="*/ 543849 h 543849"/>
                  <a:gd name="connsiteX5-81" fmla="*/ 21531 w 295275"/>
                  <a:gd name="connsiteY5-82" fmla="*/ 543849 h 543849"/>
                  <a:gd name="connsiteX6-83" fmla="*/ 0 w 295275"/>
                  <a:gd name="connsiteY6-84" fmla="*/ 522318 h 543849"/>
                  <a:gd name="connsiteX7-85" fmla="*/ 0 w 295275"/>
                  <a:gd name="connsiteY7-86" fmla="*/ 29598 h 543849"/>
                  <a:gd name="connsiteX0-87" fmla="*/ 0 w 295275"/>
                  <a:gd name="connsiteY0-88" fmla="*/ 35898 h 550149"/>
                  <a:gd name="connsiteX1-89" fmla="*/ 21531 w 295275"/>
                  <a:gd name="connsiteY1-90" fmla="*/ 14367 h 550149"/>
                  <a:gd name="connsiteX2-91" fmla="*/ 295275 w 295275"/>
                  <a:gd name="connsiteY2-92" fmla="*/ 35898 h 550149"/>
                  <a:gd name="connsiteX3-93" fmla="*/ 295275 w 295275"/>
                  <a:gd name="connsiteY3-94" fmla="*/ 528618 h 550149"/>
                  <a:gd name="connsiteX4-95" fmla="*/ 273744 w 295275"/>
                  <a:gd name="connsiteY4-96" fmla="*/ 550149 h 550149"/>
                  <a:gd name="connsiteX5-97" fmla="*/ 21531 w 295275"/>
                  <a:gd name="connsiteY5-98" fmla="*/ 550149 h 550149"/>
                  <a:gd name="connsiteX6-99" fmla="*/ 0 w 295275"/>
                  <a:gd name="connsiteY6-100" fmla="*/ 528618 h 550149"/>
                  <a:gd name="connsiteX7-101" fmla="*/ 0 w 295275"/>
                  <a:gd name="connsiteY7-102" fmla="*/ 35898 h 550149"/>
                  <a:gd name="connsiteX0-103" fmla="*/ 0 w 295275"/>
                  <a:gd name="connsiteY0-104" fmla="*/ 39334 h 553585"/>
                  <a:gd name="connsiteX1-105" fmla="*/ 21531 w 295275"/>
                  <a:gd name="connsiteY1-106" fmla="*/ 17803 h 553585"/>
                  <a:gd name="connsiteX2-107" fmla="*/ 295275 w 295275"/>
                  <a:gd name="connsiteY2-108" fmla="*/ 39334 h 553585"/>
                  <a:gd name="connsiteX3-109" fmla="*/ 295275 w 295275"/>
                  <a:gd name="connsiteY3-110" fmla="*/ 532054 h 553585"/>
                  <a:gd name="connsiteX4-111" fmla="*/ 273744 w 295275"/>
                  <a:gd name="connsiteY4-112" fmla="*/ 553585 h 553585"/>
                  <a:gd name="connsiteX5-113" fmla="*/ 21531 w 295275"/>
                  <a:gd name="connsiteY5-114" fmla="*/ 553585 h 553585"/>
                  <a:gd name="connsiteX6-115" fmla="*/ 0 w 295275"/>
                  <a:gd name="connsiteY6-116" fmla="*/ 532054 h 553585"/>
                  <a:gd name="connsiteX7-117" fmla="*/ 0 w 295275"/>
                  <a:gd name="connsiteY7-118" fmla="*/ 39334 h 55358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295275" h="553585">
                    <a:moveTo>
                      <a:pt x="0" y="39334"/>
                    </a:moveTo>
                    <a:cubicBezTo>
                      <a:pt x="0" y="27443"/>
                      <a:pt x="9640" y="17803"/>
                      <a:pt x="21531" y="17803"/>
                    </a:cubicBezTo>
                    <a:cubicBezTo>
                      <a:pt x="67904" y="1134"/>
                      <a:pt x="249653" y="-20180"/>
                      <a:pt x="295275" y="39334"/>
                    </a:cubicBezTo>
                    <a:lnTo>
                      <a:pt x="295275" y="532054"/>
                    </a:lnTo>
                    <a:cubicBezTo>
                      <a:pt x="295275" y="543945"/>
                      <a:pt x="285635" y="553585"/>
                      <a:pt x="273744" y="553585"/>
                    </a:cubicBezTo>
                    <a:lnTo>
                      <a:pt x="21531" y="553585"/>
                    </a:lnTo>
                    <a:cubicBezTo>
                      <a:pt x="9640" y="553585"/>
                      <a:pt x="0" y="543945"/>
                      <a:pt x="0" y="532054"/>
                    </a:cubicBezTo>
                    <a:lnTo>
                      <a:pt x="0" y="39334"/>
                    </a:lnTo>
                    <a:close/>
                  </a:path>
                </a:pathLst>
              </a:custGeom>
              <a:pattFill prst="pct5">
                <a:fgClr>
                  <a:schemeClr val="bg1"/>
                </a:fgClr>
                <a:bgClr>
                  <a:srgbClr val="A1CFCF"/>
                </a:bgClr>
              </a:patt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11361458" y="2142608"/>
                <a:ext cx="214313" cy="78582"/>
              </a:xfrm>
              <a:prstGeom prst="ellipse">
                <a:avLst/>
              </a:prstGeom>
              <a:solidFill>
                <a:srgbClr val="A1CFCF"/>
              </a:solidFill>
              <a:ln>
                <a:solidFill>
                  <a:srgbClr val="5C48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/>
            <p:cNvSpPr/>
            <p:nvPr/>
          </p:nvSpPr>
          <p:spPr>
            <a:xfrm rot="200868">
              <a:off x="2010443" y="1284645"/>
              <a:ext cx="9968692" cy="5652183"/>
            </a:xfrm>
            <a:custGeom>
              <a:avLst/>
              <a:gdLst>
                <a:gd name="connsiteX0" fmla="*/ 0 w 9156834"/>
                <a:gd name="connsiteY0" fmla="*/ 0 h 3896626"/>
                <a:gd name="connsiteX1" fmla="*/ 9156834 w 9156834"/>
                <a:gd name="connsiteY1" fmla="*/ 0 h 3896626"/>
                <a:gd name="connsiteX2" fmla="*/ 9156834 w 9156834"/>
                <a:gd name="connsiteY2" fmla="*/ 3896626 h 3896626"/>
                <a:gd name="connsiteX3" fmla="*/ 0 w 9156834"/>
                <a:gd name="connsiteY3" fmla="*/ 3896626 h 3896626"/>
                <a:gd name="connsiteX4" fmla="*/ 0 w 9156834"/>
                <a:gd name="connsiteY4" fmla="*/ 0 h 3896626"/>
                <a:gd name="connsiteX0-1" fmla="*/ 125584 w 9282418"/>
                <a:gd name="connsiteY0-2" fmla="*/ 0 h 4222149"/>
                <a:gd name="connsiteX1-3" fmla="*/ 9282418 w 9282418"/>
                <a:gd name="connsiteY1-4" fmla="*/ 0 h 4222149"/>
                <a:gd name="connsiteX2-5" fmla="*/ 9282418 w 9282418"/>
                <a:gd name="connsiteY2-6" fmla="*/ 3896626 h 4222149"/>
                <a:gd name="connsiteX3-7" fmla="*/ 0 w 9282418"/>
                <a:gd name="connsiteY3-8" fmla="*/ 4222149 h 4222149"/>
                <a:gd name="connsiteX4-9" fmla="*/ 125584 w 9282418"/>
                <a:gd name="connsiteY4-10" fmla="*/ 0 h 4222149"/>
                <a:gd name="connsiteX0-11" fmla="*/ 125584 w 9282418"/>
                <a:gd name="connsiteY0-12" fmla="*/ 0 h 4222149"/>
                <a:gd name="connsiteX1-13" fmla="*/ 8957405 w 9282418"/>
                <a:gd name="connsiteY1-14" fmla="*/ 47938 h 4222149"/>
                <a:gd name="connsiteX2-15" fmla="*/ 9282418 w 9282418"/>
                <a:gd name="connsiteY2-16" fmla="*/ 3896626 h 4222149"/>
                <a:gd name="connsiteX3-17" fmla="*/ 0 w 9282418"/>
                <a:gd name="connsiteY3-18" fmla="*/ 4222149 h 4222149"/>
                <a:gd name="connsiteX4-19" fmla="*/ 125584 w 9282418"/>
                <a:gd name="connsiteY4-20" fmla="*/ 0 h 4222149"/>
                <a:gd name="connsiteX0-21" fmla="*/ 125584 w 9282418"/>
                <a:gd name="connsiteY0-22" fmla="*/ 0 h 4222149"/>
                <a:gd name="connsiteX1-23" fmla="*/ 8927713 w 9282418"/>
                <a:gd name="connsiteY1-24" fmla="*/ 67150 h 4222149"/>
                <a:gd name="connsiteX2-25" fmla="*/ 9282418 w 9282418"/>
                <a:gd name="connsiteY2-26" fmla="*/ 3896626 h 4222149"/>
                <a:gd name="connsiteX3-27" fmla="*/ 0 w 9282418"/>
                <a:gd name="connsiteY3-28" fmla="*/ 4222149 h 4222149"/>
                <a:gd name="connsiteX4-29" fmla="*/ 125584 w 9282418"/>
                <a:gd name="connsiteY4-30" fmla="*/ 0 h 422214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282418" h="4222149">
                  <a:moveTo>
                    <a:pt x="125584" y="0"/>
                  </a:moveTo>
                  <a:lnTo>
                    <a:pt x="8927713" y="67150"/>
                  </a:lnTo>
                  <a:lnTo>
                    <a:pt x="9282418" y="3896626"/>
                  </a:lnTo>
                  <a:lnTo>
                    <a:pt x="0" y="4222149"/>
                  </a:lnTo>
                  <a:lnTo>
                    <a:pt x="125584" y="0"/>
                  </a:lnTo>
                  <a:close/>
                </a:path>
              </a:pathLst>
            </a:custGeom>
            <a:solidFill>
              <a:srgbClr val="5C482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12865" y="349301"/>
              <a:ext cx="11535963" cy="632669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5C48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793069" y="-21679"/>
              <a:ext cx="10610251" cy="797719"/>
              <a:chOff x="1030680" y="740292"/>
              <a:chExt cx="10610251" cy="797719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1418285" y="740292"/>
                <a:ext cx="222646" cy="797719"/>
                <a:chOff x="11418285" y="772928"/>
                <a:chExt cx="222646" cy="797719"/>
              </a:xfrm>
            </p:grpSpPr>
            <p:sp>
              <p:nvSpPr>
                <p:cNvPr id="19" name="矩形 6"/>
                <p:cNvSpPr/>
                <p:nvPr/>
              </p:nvSpPr>
              <p:spPr>
                <a:xfrm rot="1451870" flipH="1">
                  <a:off x="11438526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3" name="直接连接符 22"/>
                <p:cNvCxnSpPr/>
                <p:nvPr/>
              </p:nvCxnSpPr>
              <p:spPr>
                <a:xfrm>
                  <a:off x="11418285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组合 28"/>
              <p:cNvGrpSpPr/>
              <p:nvPr/>
            </p:nvGrpSpPr>
            <p:grpSpPr>
              <a:xfrm flipH="1">
                <a:off x="1030680" y="740292"/>
                <a:ext cx="222646" cy="797719"/>
                <a:chOff x="10595952" y="772928"/>
                <a:chExt cx="222646" cy="797719"/>
              </a:xfrm>
            </p:grpSpPr>
            <p:sp>
              <p:nvSpPr>
                <p:cNvPr id="30" name="矩形 6"/>
                <p:cNvSpPr/>
                <p:nvPr/>
              </p:nvSpPr>
              <p:spPr>
                <a:xfrm rot="1451870" flipH="1">
                  <a:off x="10616193" y="772928"/>
                  <a:ext cx="202405" cy="797719"/>
                </a:xfrm>
                <a:custGeom>
                  <a:avLst/>
                  <a:gdLst>
                    <a:gd name="connsiteX0" fmla="*/ 0 w 164306"/>
                    <a:gd name="connsiteY0" fmla="*/ 0 h 790575"/>
                    <a:gd name="connsiteX1" fmla="*/ 164306 w 164306"/>
                    <a:gd name="connsiteY1" fmla="*/ 0 h 790575"/>
                    <a:gd name="connsiteX2" fmla="*/ 164306 w 164306"/>
                    <a:gd name="connsiteY2" fmla="*/ 790575 h 790575"/>
                    <a:gd name="connsiteX3" fmla="*/ 0 w 164306"/>
                    <a:gd name="connsiteY3" fmla="*/ 790575 h 790575"/>
                    <a:gd name="connsiteX4" fmla="*/ 0 w 164306"/>
                    <a:gd name="connsiteY4" fmla="*/ 0 h 790575"/>
                    <a:gd name="connsiteX0-1" fmla="*/ 0 w 219074"/>
                    <a:gd name="connsiteY0-2" fmla="*/ 0 h 790575"/>
                    <a:gd name="connsiteX1-3" fmla="*/ 164306 w 219074"/>
                    <a:gd name="connsiteY1-4" fmla="*/ 0 h 790575"/>
                    <a:gd name="connsiteX2-5" fmla="*/ 219074 w 219074"/>
                    <a:gd name="connsiteY2-6" fmla="*/ 783431 h 790575"/>
                    <a:gd name="connsiteX3-7" fmla="*/ 0 w 219074"/>
                    <a:gd name="connsiteY3-8" fmla="*/ 790575 h 790575"/>
                    <a:gd name="connsiteX4-9" fmla="*/ 0 w 219074"/>
                    <a:gd name="connsiteY4-10" fmla="*/ 0 h 790575"/>
                    <a:gd name="connsiteX0-11" fmla="*/ 0 w 219074"/>
                    <a:gd name="connsiteY0-12" fmla="*/ 0 h 792956"/>
                    <a:gd name="connsiteX1-13" fmla="*/ 164306 w 219074"/>
                    <a:gd name="connsiteY1-14" fmla="*/ 0 h 792956"/>
                    <a:gd name="connsiteX2-15" fmla="*/ 219074 w 219074"/>
                    <a:gd name="connsiteY2-16" fmla="*/ 783431 h 792956"/>
                    <a:gd name="connsiteX3-17" fmla="*/ 85725 w 219074"/>
                    <a:gd name="connsiteY3-18" fmla="*/ 792956 h 792956"/>
                    <a:gd name="connsiteX4-19" fmla="*/ 0 w 219074"/>
                    <a:gd name="connsiteY4-20" fmla="*/ 0 h 792956"/>
                    <a:gd name="connsiteX0-21" fmla="*/ 0 w 219074"/>
                    <a:gd name="connsiteY0-22" fmla="*/ 0 h 792956"/>
                    <a:gd name="connsiteX1-23" fmla="*/ 164306 w 219074"/>
                    <a:gd name="connsiteY1-24" fmla="*/ 0 h 792956"/>
                    <a:gd name="connsiteX2-25" fmla="*/ 219074 w 219074"/>
                    <a:gd name="connsiteY2-26" fmla="*/ 783431 h 792956"/>
                    <a:gd name="connsiteX3-27" fmla="*/ 85725 w 219074"/>
                    <a:gd name="connsiteY3-28" fmla="*/ 792956 h 792956"/>
                    <a:gd name="connsiteX4-29" fmla="*/ 0 w 219074"/>
                    <a:gd name="connsiteY4-30" fmla="*/ 0 h 792956"/>
                    <a:gd name="connsiteX0-31" fmla="*/ 0 w 202405"/>
                    <a:gd name="connsiteY0-32" fmla="*/ 0 h 792956"/>
                    <a:gd name="connsiteX1-33" fmla="*/ 147637 w 202405"/>
                    <a:gd name="connsiteY1-34" fmla="*/ 0 h 792956"/>
                    <a:gd name="connsiteX2-35" fmla="*/ 202405 w 202405"/>
                    <a:gd name="connsiteY2-36" fmla="*/ 783431 h 792956"/>
                    <a:gd name="connsiteX3-37" fmla="*/ 69056 w 202405"/>
                    <a:gd name="connsiteY3-38" fmla="*/ 792956 h 792956"/>
                    <a:gd name="connsiteX4-39" fmla="*/ 0 w 202405"/>
                    <a:gd name="connsiteY4-40" fmla="*/ 0 h 792956"/>
                    <a:gd name="connsiteX0-41" fmla="*/ 0 w 202405"/>
                    <a:gd name="connsiteY0-42" fmla="*/ 0 h 792956"/>
                    <a:gd name="connsiteX1-43" fmla="*/ 147637 w 202405"/>
                    <a:gd name="connsiteY1-44" fmla="*/ 0 h 792956"/>
                    <a:gd name="connsiteX2-45" fmla="*/ 202405 w 202405"/>
                    <a:gd name="connsiteY2-46" fmla="*/ 783431 h 792956"/>
                    <a:gd name="connsiteX3-47" fmla="*/ 69056 w 202405"/>
                    <a:gd name="connsiteY3-48" fmla="*/ 792956 h 792956"/>
                    <a:gd name="connsiteX4-49" fmla="*/ 0 w 202405"/>
                    <a:gd name="connsiteY4-50" fmla="*/ 0 h 792956"/>
                    <a:gd name="connsiteX0-51" fmla="*/ 0 w 202405"/>
                    <a:gd name="connsiteY0-52" fmla="*/ 0 h 792956"/>
                    <a:gd name="connsiteX1-53" fmla="*/ 147637 w 202405"/>
                    <a:gd name="connsiteY1-54" fmla="*/ 0 h 792956"/>
                    <a:gd name="connsiteX2-55" fmla="*/ 202405 w 202405"/>
                    <a:gd name="connsiteY2-56" fmla="*/ 783431 h 792956"/>
                    <a:gd name="connsiteX3-57" fmla="*/ 69056 w 202405"/>
                    <a:gd name="connsiteY3-58" fmla="*/ 792956 h 792956"/>
                    <a:gd name="connsiteX4-59" fmla="*/ 0 w 202405"/>
                    <a:gd name="connsiteY4-60" fmla="*/ 0 h 792956"/>
                    <a:gd name="connsiteX0-61" fmla="*/ 0 w 202405"/>
                    <a:gd name="connsiteY0-62" fmla="*/ 4763 h 797719"/>
                    <a:gd name="connsiteX1-63" fmla="*/ 121443 w 202405"/>
                    <a:gd name="connsiteY1-64" fmla="*/ 0 h 797719"/>
                    <a:gd name="connsiteX2-65" fmla="*/ 202405 w 202405"/>
                    <a:gd name="connsiteY2-66" fmla="*/ 788194 h 797719"/>
                    <a:gd name="connsiteX3-67" fmla="*/ 69056 w 202405"/>
                    <a:gd name="connsiteY3-68" fmla="*/ 797719 h 797719"/>
                    <a:gd name="connsiteX4-69" fmla="*/ 0 w 202405"/>
                    <a:gd name="connsiteY4-70" fmla="*/ 4763 h 797719"/>
                    <a:gd name="connsiteX0-71" fmla="*/ 0 w 202405"/>
                    <a:gd name="connsiteY0-72" fmla="*/ 4763 h 797719"/>
                    <a:gd name="connsiteX1-73" fmla="*/ 121443 w 202405"/>
                    <a:gd name="connsiteY1-74" fmla="*/ 0 h 797719"/>
                    <a:gd name="connsiteX2-75" fmla="*/ 202405 w 202405"/>
                    <a:gd name="connsiteY2-76" fmla="*/ 788194 h 797719"/>
                    <a:gd name="connsiteX3-77" fmla="*/ 69056 w 202405"/>
                    <a:gd name="connsiteY3-78" fmla="*/ 797719 h 797719"/>
                    <a:gd name="connsiteX4-79" fmla="*/ 0 w 202405"/>
                    <a:gd name="connsiteY4-80" fmla="*/ 4763 h 797719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</a:cxnLst>
                  <a:rect l="l" t="t" r="r" b="b"/>
                  <a:pathLst>
                    <a:path w="202405" h="797719">
                      <a:moveTo>
                        <a:pt x="0" y="4763"/>
                      </a:moveTo>
                      <a:lnTo>
                        <a:pt x="121443" y="0"/>
                      </a:lnTo>
                      <a:cubicBezTo>
                        <a:pt x="115887" y="173038"/>
                        <a:pt x="184149" y="527050"/>
                        <a:pt x="202405" y="788194"/>
                      </a:cubicBezTo>
                      <a:lnTo>
                        <a:pt x="69056" y="797719"/>
                      </a:lnTo>
                      <a:cubicBezTo>
                        <a:pt x="40481" y="533400"/>
                        <a:pt x="16669" y="278607"/>
                        <a:pt x="0" y="4763"/>
                      </a:cubicBezTo>
                      <a:close/>
                    </a:path>
                  </a:pathLst>
                </a:custGeom>
                <a:solidFill>
                  <a:srgbClr val="DEB688"/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1" name="直接连接符 30"/>
                <p:cNvCxnSpPr/>
                <p:nvPr/>
              </p:nvCxnSpPr>
              <p:spPr>
                <a:xfrm>
                  <a:off x="10595952" y="1265164"/>
                  <a:ext cx="114300" cy="60325"/>
                </a:xfrm>
                <a:prstGeom prst="line">
                  <a:avLst/>
                </a:prstGeom>
                <a:ln w="19050">
                  <a:solidFill>
                    <a:schemeClr val="bg1">
                      <a:lumMod val="95000"/>
                    </a:schemeClr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1" name="文本框 20"/>
          <p:cNvSpPr txBox="1"/>
          <p:nvPr/>
        </p:nvSpPr>
        <p:spPr>
          <a:xfrm>
            <a:off x="3692035" y="606679"/>
            <a:ext cx="481413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>
                <a:solidFill>
                  <a:srgbClr val="5C482F"/>
                </a:solidFill>
                <a:latin typeface="汉仪细中圆简" panose="02010609000101010101" pitchFamily="49" charset="-122"/>
                <a:ea typeface="汉仪细中圆简" panose="02010609000101010101" pitchFamily="49" charset="-122"/>
              </a:rPr>
              <a:t>学科经验</a:t>
            </a:r>
            <a:endParaRPr lang="zh-CN" altLang="en-US" sz="2400">
              <a:solidFill>
                <a:srgbClr val="5C482F"/>
              </a:solidFill>
              <a:latin typeface="汉仪细中圆简" panose="02010609000101010101" pitchFamily="49" charset="-122"/>
              <a:ea typeface="汉仪细中圆简" panose="02010609000101010101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109347" y="1434949"/>
            <a:ext cx="1812923" cy="500851"/>
          </a:xfrm>
          <a:prstGeom prst="rect">
            <a:avLst/>
          </a:prstGeom>
          <a:solidFill>
            <a:srgbClr val="5C48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1109347" y="2194569"/>
            <a:ext cx="3235323" cy="0"/>
          </a:xfrm>
          <a:prstGeom prst="line">
            <a:avLst/>
          </a:prstGeom>
          <a:ln w="28575">
            <a:solidFill>
              <a:srgbClr val="5C48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79170" y="2299335"/>
            <a:ext cx="4560570" cy="422719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政治是相对来说我在考研过程中花费时间最短，也是开始最晚的学科。政治的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性价比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没有那么高，尤其是报考北京学校的考生，可能会有意的放一放政治（因为北京是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旱区</a:t>
            </a:r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可能有同学听过肖四肖八。如果想报考好一点的学校，可以考试之前记一遍考研政治的知识点，然后刷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肖四肖八的选择题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，记忆</a:t>
            </a:r>
            <a:r>
              <a:rPr lang="zh-CN" altLang="en-US" sz="1600" b="1">
                <a:solidFill>
                  <a:schemeClr val="accent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肖四的大题</a:t>
            </a: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。如果只是报考本校或者追求的分数没有那么高，考前把肖四肖八看完就大差不差了。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如果觉得肖四大题还是需要背的太多了，也可以找一些带背视频，（比如大牙考研）在带背过程中也会理解答题的思路，帮助我们更好地抄材料。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70" y="805260"/>
            <a:ext cx="5446061" cy="544606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95705" y="1400175"/>
            <a:ext cx="16471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>
                <a:solidFill>
                  <a:schemeClr val="bg1"/>
                </a:solidFill>
              </a:rPr>
              <a:t>政治</a:t>
            </a:r>
            <a:endParaRPr lang="zh-CN" altLang="en-US" sz="28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0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1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2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3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4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5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16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2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3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4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5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6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7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8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ags/tag9.xml><?xml version="1.0" encoding="utf-8"?>
<p:tagLst xmlns:p="http://schemas.openxmlformats.org/presentationml/2006/main">
  <p:tag name="KSO_WM_DIAGRAM_VIRTUALLY_FRAME" val="{&quot;height&quot;:204.85960629921266,&quot;left&quot;:90.5566929133858,&quot;top&quot;:225.9262992125984,&quot;width&quot;:762.473622047244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1950</Words>
  <Application>WPS 演示</Application>
  <PresentationFormat>宽屏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汉仪细中圆简</vt:lpstr>
      <vt:lpstr>Berlin Sans FB</vt:lpstr>
      <vt:lpstr>思源黑體 Light</vt:lpstr>
      <vt:lpstr>汉仪中黑简</vt:lpstr>
      <vt:lpstr>黑体</vt:lpstr>
      <vt:lpstr>微软雅黑 Light</vt:lpstr>
      <vt:lpstr>微软雅黑</vt:lpstr>
      <vt:lpstr>Century Gothic</vt:lpstr>
      <vt:lpstr>等线</vt:lpstr>
      <vt:lpstr>Arial Unicode MS</vt:lpstr>
      <vt:lpstr>等线 Light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吾皇</cp:lastModifiedBy>
  <cp:revision>54</cp:revision>
  <dcterms:created xsi:type="dcterms:W3CDTF">2020-01-16T08:25:00Z</dcterms:created>
  <dcterms:modified xsi:type="dcterms:W3CDTF">2025-05-19T13:04:32Z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KSOTemplateUUID">
    <vt:lpwstr>v1.0_mb_bZTCUXqxE5pfp2RtFx8Y1Q==</vt:lpwstr>
  </property>
  <property fmtid="{D5CDD505-2E9C-101B-9397-08002B2CF9AE}" pid="4" name="ICV">
    <vt:lpwstr>8F8D32EA9EBE46BEAA9326AA1D33151E_11</vt:lpwstr>
  </property>
</Properties>
</file>